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134805211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5" r:id="rId33"/>
    <p:sldId id="291" r:id="rId34"/>
  </p:sldIdLst>
  <p:sldSz cx="18288000" cy="10287000"/>
  <p:notesSz cx="6858000" cy="9144000"/>
  <p:embeddedFontLst>
    <p:embeddedFont>
      <p:font typeface="Canva Sans" panose="020B0604020202020204" charset="0"/>
      <p:regular r:id="rId36"/>
    </p:embeddedFont>
    <p:embeddedFont>
      <p:font typeface="Canva Sans Bold" panose="020B0604020202020204" charset="0"/>
      <p:regular r:id="rId37"/>
    </p:embeddedFont>
    <p:embeddedFont>
      <p:font typeface="DM Sans" pitchFamily="2" charset="0"/>
      <p:regular r:id="rId38"/>
      <p:bold r:id="rId39"/>
      <p:italic r:id="rId40"/>
      <p:boldItalic r:id="rId41"/>
    </p:embeddedFont>
    <p:embeddedFont>
      <p:font typeface="Helvetica" panose="020B0604020202020204" pitchFamily="34" charset="0"/>
      <p:regular r:id="rId42"/>
      <p:bold r:id="rId43"/>
      <p:italic r:id="rId44"/>
      <p:boldItalic r:id="rId45"/>
    </p:embeddedFont>
    <p:embeddedFont>
      <p:font typeface="Helvetica Bold" panose="020B0604020202020204" charset="0"/>
      <p:regular r:id="rId46"/>
    </p:embeddedFont>
    <p:embeddedFont>
      <p:font typeface="Helvetica Italics" panose="020B0604020202020204" charset="0"/>
      <p:regular r:id="rId47"/>
    </p:embeddedFont>
    <p:embeddedFont>
      <p:font typeface="Nunito Sans Expanded Light" panose="020B0604020202020204" charset="0"/>
      <p:regular r:id="rId48"/>
    </p:embeddedFont>
    <p:embeddedFont>
      <p:font typeface="Open Sans 1" panose="020B0604020202020204" charset="0"/>
      <p:regular r:id="rId49"/>
    </p:embeddedFont>
    <p:embeddedFont>
      <p:font typeface="Open Sans 1 Bold" panose="020B0604020202020204" charset="0"/>
      <p:regular r:id="rId50"/>
    </p:embeddedFont>
    <p:embeddedFont>
      <p:font typeface="Open Sans 1 Light" panose="020B0604020202020204" charset="0"/>
      <p:regular r:id="rId51"/>
    </p:embeddedFont>
    <p:embeddedFont>
      <p:font typeface="Open Sans 1 Light Italics" panose="020B0604020202020204" charset="0"/>
      <p:regular r:id="rId52"/>
    </p:embeddedFont>
    <p:embeddedFont>
      <p:font typeface="Open Sans 1 Medium" panose="020B0604020202020204" charset="0"/>
      <p:regular r:id="rId53"/>
    </p:embeddedFont>
    <p:embeddedFont>
      <p:font typeface="Open Sans 1 Semi-Bold" panose="020B0604020202020204" charset="0"/>
      <p:regular r:id="rId54"/>
    </p:embeddedFont>
    <p:embeddedFont>
      <p:font typeface="Open Sans 2" panose="020B0604020202020204" charset="0"/>
      <p:regular r:id="rId55"/>
    </p:embeddedFont>
    <p:embeddedFont>
      <p:font typeface="Open Sans 2 Bold" panose="020B0604020202020204" charset="0"/>
      <p:regular r:id="rId56"/>
    </p:embeddedFont>
    <p:embeddedFont>
      <p:font typeface="Open Sans 2 Bold Italics" panose="020B0604020202020204" charset="0"/>
      <p:regular r:id="rId57"/>
    </p:embeddedFont>
    <p:embeddedFont>
      <p:font typeface="Open Sans 2 Light" panose="020B0604020202020204" charset="0"/>
      <p:regular r:id="rId58"/>
    </p:embeddedFont>
    <p:embeddedFont>
      <p:font typeface="Open Sans 2 Light Italics" panose="020B0604020202020204" charset="0"/>
      <p:regular r:id="rId59"/>
    </p:embeddedFont>
    <p:embeddedFont>
      <p:font typeface="Poppins" panose="00000500000000000000" pitchFamily="2" charset="0"/>
      <p:regular r:id="rId60"/>
      <p:bold r:id="rId61"/>
      <p:italic r:id="rId62"/>
      <p:boldItalic r:id="rId63"/>
    </p:embeddedFont>
    <p:embeddedFont>
      <p:font typeface="Poppins Extra-Light" panose="020B0604020202020204" charset="0"/>
      <p:regular r:id="rId64"/>
    </p:embeddedFont>
    <p:embeddedFont>
      <p:font typeface="Proxima Nova" panose="020B0604020202020204" charset="0"/>
      <p:regular r:id="rId65"/>
    </p:embeddedFont>
    <p:embeddedFont>
      <p:font typeface="Proxima Nova Bold" panose="020B0604020202020204" charset="0"/>
      <p:regular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D88F2-36DE-4785-A54D-5D6CC8BB3D5E}" v="1" dt="2025-09-03T02:29:13.6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3" autoAdjust="0"/>
    <p:restoredTop sz="94622" autoAdjust="0"/>
  </p:normalViewPr>
  <p:slideViewPr>
    <p:cSldViewPr>
      <p:cViewPr varScale="1">
        <p:scale>
          <a:sx n="41" d="100"/>
          <a:sy n="41" d="100"/>
        </p:scale>
        <p:origin x="808" y="2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63" Type="http://schemas.openxmlformats.org/officeDocument/2006/relationships/font" Target="fonts/font28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font" Target="fonts/font31.fntdata"/><Relationship Id="rId5" Type="http://schemas.openxmlformats.org/officeDocument/2006/relationships/slide" Target="slides/slide4.xml"/><Relationship Id="rId61" Type="http://schemas.openxmlformats.org/officeDocument/2006/relationships/font" Target="fonts/font2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font" Target="fonts/font29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font" Target="fonts/font3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4.fntdata"/><Relationship Id="rId34" Type="http://schemas.openxmlformats.org/officeDocument/2006/relationships/slide" Target="slides/slide33.xml"/><Relationship Id="rId50" Type="http://schemas.openxmlformats.org/officeDocument/2006/relationships/font" Target="fonts/font15.fntdata"/><Relationship Id="rId55" Type="http://schemas.openxmlformats.org/officeDocument/2006/relationships/font" Target="fonts/font2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uart Tomc" userId="dd0c2bd3230c3fff" providerId="LiveId" clId="{69D60A7C-9463-44BF-A2BD-38F9489A3D53}"/>
    <pc:docChg chg="delSld modSld sldOrd">
      <pc:chgData name="Stuart Tomc" userId="dd0c2bd3230c3fff" providerId="LiveId" clId="{69D60A7C-9463-44BF-A2BD-38F9489A3D53}" dt="2025-09-07T23:57:52.602" v="25" actId="47"/>
      <pc:docMkLst>
        <pc:docMk/>
      </pc:docMkLst>
      <pc:sldChg chg="del">
        <pc:chgData name="Stuart Tomc" userId="dd0c2bd3230c3fff" providerId="LiveId" clId="{69D60A7C-9463-44BF-A2BD-38F9489A3D53}" dt="2025-09-07T23:57:12.675" v="21" actId="47"/>
        <pc:sldMkLst>
          <pc:docMk/>
          <pc:sldMk cId="0" sldId="261"/>
        </pc:sldMkLst>
      </pc:sldChg>
      <pc:sldChg chg="del">
        <pc:chgData name="Stuart Tomc" userId="dd0c2bd3230c3fff" providerId="LiveId" clId="{69D60A7C-9463-44BF-A2BD-38F9489A3D53}" dt="2025-09-07T23:57:14.012" v="23" actId="47"/>
        <pc:sldMkLst>
          <pc:docMk/>
          <pc:sldMk cId="0" sldId="275"/>
        </pc:sldMkLst>
      </pc:sldChg>
      <pc:sldChg chg="del ord">
        <pc:chgData name="Stuart Tomc" userId="dd0c2bd3230c3fff" providerId="LiveId" clId="{69D60A7C-9463-44BF-A2BD-38F9489A3D53}" dt="2025-09-07T23:56:40.352" v="17" actId="47"/>
        <pc:sldMkLst>
          <pc:docMk/>
          <pc:sldMk cId="0" sldId="290"/>
        </pc:sldMkLst>
      </pc:sldChg>
      <pc:sldChg chg="del">
        <pc:chgData name="Stuart Tomc" userId="dd0c2bd3230c3fff" providerId="LiveId" clId="{69D60A7C-9463-44BF-A2BD-38F9489A3D53}" dt="2025-09-07T23:55:56.412" v="4" actId="47"/>
        <pc:sldMkLst>
          <pc:docMk/>
          <pc:sldMk cId="0" sldId="292"/>
        </pc:sldMkLst>
      </pc:sldChg>
      <pc:sldChg chg="del">
        <pc:chgData name="Stuart Tomc" userId="dd0c2bd3230c3fff" providerId="LiveId" clId="{69D60A7C-9463-44BF-A2BD-38F9489A3D53}" dt="2025-09-07T23:55:58.320" v="5" actId="47"/>
        <pc:sldMkLst>
          <pc:docMk/>
          <pc:sldMk cId="0" sldId="293"/>
        </pc:sldMkLst>
      </pc:sldChg>
      <pc:sldChg chg="del">
        <pc:chgData name="Stuart Tomc" userId="dd0c2bd3230c3fff" providerId="LiveId" clId="{69D60A7C-9463-44BF-A2BD-38F9489A3D53}" dt="2025-09-07T23:55:59.102" v="6" actId="47"/>
        <pc:sldMkLst>
          <pc:docMk/>
          <pc:sldMk cId="0" sldId="294"/>
        </pc:sldMkLst>
      </pc:sldChg>
      <pc:sldChg chg="ord">
        <pc:chgData name="Stuart Tomc" userId="dd0c2bd3230c3fff" providerId="LiveId" clId="{69D60A7C-9463-44BF-A2BD-38F9489A3D53}" dt="2025-09-07T23:55:39.138" v="1"/>
        <pc:sldMkLst>
          <pc:docMk/>
          <pc:sldMk cId="0" sldId="295"/>
        </pc:sldMkLst>
      </pc:sldChg>
      <pc:sldChg chg="del">
        <pc:chgData name="Stuart Tomc" userId="dd0c2bd3230c3fff" providerId="LiveId" clId="{69D60A7C-9463-44BF-A2BD-38F9489A3D53}" dt="2025-09-07T23:55:59.719" v="7" actId="47"/>
        <pc:sldMkLst>
          <pc:docMk/>
          <pc:sldMk cId="0" sldId="296"/>
        </pc:sldMkLst>
      </pc:sldChg>
      <pc:sldChg chg="del">
        <pc:chgData name="Stuart Tomc" userId="dd0c2bd3230c3fff" providerId="LiveId" clId="{69D60A7C-9463-44BF-A2BD-38F9489A3D53}" dt="2025-09-07T23:56:00.743" v="8" actId="47"/>
        <pc:sldMkLst>
          <pc:docMk/>
          <pc:sldMk cId="0" sldId="297"/>
        </pc:sldMkLst>
      </pc:sldChg>
      <pc:sldChg chg="del">
        <pc:chgData name="Stuart Tomc" userId="dd0c2bd3230c3fff" providerId="LiveId" clId="{69D60A7C-9463-44BF-A2BD-38F9489A3D53}" dt="2025-09-07T23:56:01.365" v="9" actId="47"/>
        <pc:sldMkLst>
          <pc:docMk/>
          <pc:sldMk cId="0" sldId="298"/>
        </pc:sldMkLst>
      </pc:sldChg>
      <pc:sldChg chg="del">
        <pc:chgData name="Stuart Tomc" userId="dd0c2bd3230c3fff" providerId="LiveId" clId="{69D60A7C-9463-44BF-A2BD-38F9489A3D53}" dt="2025-09-07T23:56:03.380" v="10" actId="47"/>
        <pc:sldMkLst>
          <pc:docMk/>
          <pc:sldMk cId="0" sldId="299"/>
        </pc:sldMkLst>
      </pc:sldChg>
      <pc:sldChg chg="del ord modNotes">
        <pc:chgData name="Stuart Tomc" userId="dd0c2bd3230c3fff" providerId="LiveId" clId="{69D60A7C-9463-44BF-A2BD-38F9489A3D53}" dt="2025-09-07T23:57:51.327" v="24" actId="47"/>
        <pc:sldMkLst>
          <pc:docMk/>
          <pc:sldMk cId="0" sldId="300"/>
        </pc:sldMkLst>
      </pc:sldChg>
      <pc:sldChg chg="del">
        <pc:chgData name="Stuart Tomc" userId="dd0c2bd3230c3fff" providerId="LiveId" clId="{69D60A7C-9463-44BF-A2BD-38F9489A3D53}" dt="2025-09-07T23:56:41.043" v="18" actId="47"/>
        <pc:sldMkLst>
          <pc:docMk/>
          <pc:sldMk cId="0" sldId="301"/>
        </pc:sldMkLst>
      </pc:sldChg>
      <pc:sldChg chg="del">
        <pc:chgData name="Stuart Tomc" userId="dd0c2bd3230c3fff" providerId="LiveId" clId="{69D60A7C-9463-44BF-A2BD-38F9489A3D53}" dt="2025-09-07T23:56:43.711" v="19" actId="47"/>
        <pc:sldMkLst>
          <pc:docMk/>
          <pc:sldMk cId="0" sldId="302"/>
        </pc:sldMkLst>
      </pc:sldChg>
      <pc:sldChg chg="del">
        <pc:chgData name="Stuart Tomc" userId="dd0c2bd3230c3fff" providerId="LiveId" clId="{69D60A7C-9463-44BF-A2BD-38F9489A3D53}" dt="2025-09-07T23:57:52.602" v="25" actId="47"/>
        <pc:sldMkLst>
          <pc:docMk/>
          <pc:sldMk cId="0" sldId="303"/>
        </pc:sldMkLst>
      </pc:sldChg>
      <pc:sldChg chg="del">
        <pc:chgData name="Stuart Tomc" userId="dd0c2bd3230c3fff" providerId="LiveId" clId="{69D60A7C-9463-44BF-A2BD-38F9489A3D53}" dt="2025-09-07T23:57:10.054" v="20" actId="47"/>
        <pc:sldMkLst>
          <pc:docMk/>
          <pc:sldMk cId="0" sldId="304"/>
        </pc:sldMkLst>
      </pc:sldChg>
      <pc:sldChg chg="del">
        <pc:chgData name="Stuart Tomc" userId="dd0c2bd3230c3fff" providerId="LiveId" clId="{69D60A7C-9463-44BF-A2BD-38F9489A3D53}" dt="2025-09-07T23:57:13.286" v="22" actId="47"/>
        <pc:sldMkLst>
          <pc:docMk/>
          <pc:sldMk cId="0" sldId="305"/>
        </pc:sldMkLst>
      </pc:sldChg>
    </pc:docChg>
  </pc:docChgLst>
  <pc:docChgLst>
    <pc:chgData name="Stuart Tomc" userId="dd0c2bd3230c3fff" providerId="LiveId" clId="{1FBD88F2-36DE-4785-A54D-5D6CC8BB3D5E}"/>
    <pc:docChg chg="addSld delSld modSld sldOrd">
      <pc:chgData name="Stuart Tomc" userId="dd0c2bd3230c3fff" providerId="LiveId" clId="{1FBD88F2-36DE-4785-A54D-5D6CC8BB3D5E}" dt="2025-09-03T21:59:29.055" v="12"/>
      <pc:docMkLst>
        <pc:docMk/>
      </pc:docMkLst>
      <pc:sldChg chg="ord modNotes">
        <pc:chgData name="Stuart Tomc" userId="dd0c2bd3230c3fff" providerId="LiveId" clId="{1FBD88F2-36DE-4785-A54D-5D6CC8BB3D5E}" dt="2025-09-03T21:46:14.370" v="5"/>
        <pc:sldMkLst>
          <pc:docMk/>
          <pc:sldMk cId="0" sldId="261"/>
        </pc:sldMkLst>
      </pc:sldChg>
      <pc:sldChg chg="del">
        <pc:chgData name="Stuart Tomc" userId="dd0c2bd3230c3fff" providerId="LiveId" clId="{1FBD88F2-36DE-4785-A54D-5D6CC8BB3D5E}" dt="2025-09-03T21:47:08.988" v="6" actId="2696"/>
        <pc:sldMkLst>
          <pc:docMk/>
          <pc:sldMk cId="0" sldId="262"/>
        </pc:sldMkLst>
      </pc:sldChg>
      <pc:sldChg chg="ord modNotes">
        <pc:chgData name="Stuart Tomc" userId="dd0c2bd3230c3fff" providerId="LiveId" clId="{1FBD88F2-36DE-4785-A54D-5D6CC8BB3D5E}" dt="2025-09-03T21:47:38.556" v="8"/>
        <pc:sldMkLst>
          <pc:docMk/>
          <pc:sldMk cId="0" sldId="275"/>
        </pc:sldMkLst>
      </pc:sldChg>
      <pc:sldChg chg="del">
        <pc:chgData name="Stuart Tomc" userId="dd0c2bd3230c3fff" providerId="LiveId" clId="{1FBD88F2-36DE-4785-A54D-5D6CC8BB3D5E}" dt="2025-09-03T02:29:17.440" v="1" actId="47"/>
        <pc:sldMkLst>
          <pc:docMk/>
          <pc:sldMk cId="0" sldId="276"/>
        </pc:sldMkLst>
      </pc:sldChg>
      <pc:sldChg chg="modSp mod">
        <pc:chgData name="Stuart Tomc" userId="dd0c2bd3230c3fff" providerId="LiveId" clId="{1FBD88F2-36DE-4785-A54D-5D6CC8BB3D5E}" dt="2025-09-03T02:29:55.578" v="3" actId="14100"/>
        <pc:sldMkLst>
          <pc:docMk/>
          <pc:sldMk cId="0" sldId="280"/>
        </pc:sldMkLst>
        <pc:spChg chg="mod">
          <ac:chgData name="Stuart Tomc" userId="dd0c2bd3230c3fff" providerId="LiveId" clId="{1FBD88F2-36DE-4785-A54D-5D6CC8BB3D5E}" dt="2025-09-03T02:29:52.157" v="2" actId="14100"/>
          <ac:spMkLst>
            <pc:docMk/>
            <pc:sldMk cId="0" sldId="280"/>
            <ac:spMk id="50" creationId="{00000000-0000-0000-0000-000000000000}"/>
          </ac:spMkLst>
        </pc:spChg>
        <pc:grpChg chg="mod">
          <ac:chgData name="Stuart Tomc" userId="dd0c2bd3230c3fff" providerId="LiveId" clId="{1FBD88F2-36DE-4785-A54D-5D6CC8BB3D5E}" dt="2025-09-03T02:29:55.578" v="3" actId="14100"/>
          <ac:grpSpMkLst>
            <pc:docMk/>
            <pc:sldMk cId="0" sldId="280"/>
            <ac:grpSpMk id="34" creationId="{00000000-0000-0000-0000-000000000000}"/>
          </ac:grpSpMkLst>
        </pc:grpChg>
      </pc:sldChg>
      <pc:sldChg chg="ord modNotes">
        <pc:chgData name="Stuart Tomc" userId="dd0c2bd3230c3fff" providerId="LiveId" clId="{1FBD88F2-36DE-4785-A54D-5D6CC8BB3D5E}" dt="2025-09-03T21:59:29.055" v="12"/>
        <pc:sldMkLst>
          <pc:docMk/>
          <pc:sldMk cId="0" sldId="288"/>
        </pc:sldMkLst>
      </pc:sldChg>
      <pc:sldChg chg="modSp mod">
        <pc:chgData name="Stuart Tomc" userId="dd0c2bd3230c3fff" providerId="LiveId" clId="{1FBD88F2-36DE-4785-A54D-5D6CC8BB3D5E}" dt="2025-09-03T21:57:38.655" v="10" actId="14100"/>
        <pc:sldMkLst>
          <pc:docMk/>
          <pc:sldMk cId="0" sldId="289"/>
        </pc:sldMkLst>
        <pc:spChg chg="mod">
          <ac:chgData name="Stuart Tomc" userId="dd0c2bd3230c3fff" providerId="LiveId" clId="{1FBD88F2-36DE-4785-A54D-5D6CC8BB3D5E}" dt="2025-09-03T21:57:38.655" v="10" actId="14100"/>
          <ac:spMkLst>
            <pc:docMk/>
            <pc:sldMk cId="0" sldId="289"/>
            <ac:spMk id="79" creationId="{00000000-0000-0000-0000-000000000000}"/>
          </ac:spMkLst>
        </pc:spChg>
      </pc:sldChg>
      <pc:sldChg chg="add">
        <pc:chgData name="Stuart Tomc" userId="dd0c2bd3230c3fff" providerId="LiveId" clId="{1FBD88F2-36DE-4785-A54D-5D6CC8BB3D5E}" dt="2025-09-03T02:29:13.687" v="0"/>
        <pc:sldMkLst>
          <pc:docMk/>
          <pc:sldMk cId="0" sldId="213480521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07.09.2025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Hi everyone—I’m Heather Nianouris, coming to you from my home office in Dayton, Ohio, and I’m really glad you’re here.</a:t>
            </a:r>
          </a:p>
          <a:p>
            <a:endParaRPr lang="en-US"/>
          </a:p>
          <a:p>
            <a:r>
              <a:rPr lang="en-US"/>
              <a:t>Let me give you some quick context.</a:t>
            </a:r>
          </a:p>
          <a:p>
            <a:endParaRPr lang="en-US"/>
          </a:p>
          <a:p>
            <a:r>
              <a:rPr lang="en-US"/>
              <a:t>I spent 12 years in social selling—helping everyday people build income by sharing products they love. I built a global team of over 10,000 and was one of the top leaders at my former company.</a:t>
            </a:r>
          </a:p>
          <a:p>
            <a:endParaRPr lang="en-US"/>
          </a:p>
          <a:p>
            <a:r>
              <a:rPr lang="en-US"/>
              <a:t>But last July, the rug got pulled out from under us. The company shifted directions overnight, and just like that… years of income disappeared.</a:t>
            </a:r>
          </a:p>
          <a:p>
            <a:endParaRPr lang="en-US"/>
          </a:p>
          <a:p>
            <a:r>
              <a:rPr lang="en-US"/>
              <a:t>It made us pause. Reevaluate.</a:t>
            </a:r>
          </a:p>
          <a:p>
            <a:r>
              <a:rPr lang="en-US"/>
              <a:t>My husband and I made a list—an actual list—of what it would take to start again. And honestly? The bar was high.</a:t>
            </a:r>
          </a:p>
          <a:p>
            <a:endParaRPr lang="en-US"/>
          </a:p>
          <a:p>
            <a:r>
              <a:rPr lang="en-US"/>
              <a:t>We weren’t looking for hype. We wanted substance.</a:t>
            </a:r>
          </a:p>
          <a:p>
            <a:r>
              <a:rPr lang="en-US"/>
              <a:t>Something testable, credible, and disruptive in all the right ways—something that would speak to both everyday people and professionals.</a:t>
            </a:r>
          </a:p>
          <a:p>
            <a:endParaRPr lang="en-US"/>
          </a:p>
          <a:p>
            <a:r>
              <a:rPr lang="en-US"/>
              <a:t>That’s when we found Zinzino.</a:t>
            </a:r>
          </a:p>
          <a:p>
            <a:endParaRPr lang="en-US"/>
          </a:p>
          <a:p>
            <a:r>
              <a:rPr lang="en-US"/>
              <a:t>This wasn’t just another supplement company—it was a whole new way of thinking about wellness.</a:t>
            </a:r>
          </a:p>
          <a:p>
            <a:endParaRPr lang="en-US"/>
          </a:p>
          <a:p>
            <a:r>
              <a:rPr lang="en-US"/>
              <a:t>And the deeper we got in, the more I realized…</a:t>
            </a:r>
          </a:p>
          <a:p>
            <a:r>
              <a:rPr lang="en-US"/>
              <a:t>I wasn’t starting over.</a:t>
            </a:r>
          </a:p>
          <a:p>
            <a:r>
              <a:rPr lang="en-US"/>
              <a:t>I was leveling up.</a:t>
            </a:r>
          </a:p>
          <a:p>
            <a:endParaRPr lang="en-US"/>
          </a:p>
          <a:p>
            <a:r>
              <a:rPr lang="en-US"/>
              <a:t>And that’s what I want to show you today:</a:t>
            </a:r>
          </a:p>
          <a:p>
            <a:endParaRPr lang="en-US"/>
          </a:p>
          <a:p>
            <a:r>
              <a:rPr lang="en-US"/>
              <a:t>✔ Who Zinzino is—and why you haven’t heard of them yet</a:t>
            </a:r>
          </a:p>
          <a:p>
            <a:r>
              <a:rPr lang="en-US"/>
              <a:t>✔ What test-based nutrition means—and why it matters</a:t>
            </a:r>
          </a:p>
          <a:p>
            <a:r>
              <a:rPr lang="en-US"/>
              <a:t>✔ How this creates a better path for health and income</a:t>
            </a:r>
          </a:p>
          <a:p>
            <a:r>
              <a:rPr lang="en-US"/>
              <a:t>✔ And why timing is everything right now</a:t>
            </a:r>
          </a:p>
          <a:p>
            <a:endParaRPr lang="en-US"/>
          </a:p>
          <a:p>
            <a:r>
              <a:rPr lang="en-US"/>
              <a:t>Let’s get into it.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SO Let’s talk about these</a:t>
            </a:r>
          </a:p>
          <a:p>
            <a:r>
              <a:rPr lang="en-US"/>
              <a:t>Essential fatty acids.</a:t>
            </a:r>
          </a:p>
          <a:p>
            <a:r>
              <a:rPr lang="en-US"/>
              <a:t>Specifically: Omega-3 and Omega-6.</a:t>
            </a:r>
          </a:p>
          <a:p>
            <a:endParaRPr lang="en-US"/>
          </a:p>
          <a:p>
            <a:r>
              <a:rPr lang="en-US"/>
              <a:t>THEY'RE BOTH ESSENTIAL NUTRIENTS. Your body can’t produce them.</a:t>
            </a:r>
          </a:p>
          <a:p>
            <a:r>
              <a:rPr lang="en-US"/>
              <a:t>You have to get them through food or supplements.</a:t>
            </a:r>
          </a:p>
          <a:p>
            <a:endParaRPr lang="en-US"/>
          </a:p>
          <a:p>
            <a:r>
              <a:rPr lang="en-US"/>
              <a:t>And they're both directly tied to inflammation. </a:t>
            </a:r>
          </a:p>
          <a:p>
            <a:endParaRPr lang="en-US"/>
          </a:p>
          <a:p>
            <a:r>
              <a:rPr lang="en-US"/>
              <a:t>Omega-6 activates inflammation when needed. It fliups the switch in your cells.  </a:t>
            </a:r>
          </a:p>
          <a:p>
            <a:endParaRPr lang="en-US"/>
          </a:p>
          <a:p>
            <a:r>
              <a:rPr lang="en-US"/>
              <a:t>CLICK</a:t>
            </a:r>
          </a:p>
          <a:p>
            <a:endParaRPr lang="en-US"/>
          </a:p>
          <a:p>
            <a:r>
              <a:rPr lang="en-US"/>
              <a:t>That’s not a bad thing—it’s how the body responds to damage or stress.</a:t>
            </a:r>
          </a:p>
          <a:p>
            <a:endParaRPr lang="en-US"/>
          </a:p>
          <a:p>
            <a:r>
              <a:rPr lang="en-US"/>
              <a:t>But that switch isn’t meant to stay on.</a:t>
            </a:r>
          </a:p>
          <a:p>
            <a:endParaRPr lang="en-US"/>
          </a:p>
          <a:p>
            <a:r>
              <a:rPr lang="en-US"/>
              <a:t>Omega-3 flips it back. It REDUCES inflammation.  </a:t>
            </a:r>
          </a:p>
          <a:p>
            <a:r>
              <a:rPr lang="en-US"/>
              <a:t>It tells the cell: “We’re safe now. You can stand down. Let’s begin healing.”</a:t>
            </a:r>
          </a:p>
          <a:p>
            <a:endParaRPr lang="en-US"/>
          </a:p>
          <a:p>
            <a:r>
              <a:rPr lang="en-US"/>
              <a:t>The problem?</a:t>
            </a:r>
          </a:p>
          <a:p>
            <a:r>
              <a:rPr lang="en-US"/>
              <a:t>Most people today are getting flooded with Omega-6 and almost no Omega-3.</a:t>
            </a:r>
          </a:p>
          <a:p>
            <a:endParaRPr lang="en-US"/>
          </a:p>
          <a:p>
            <a:r>
              <a:rPr lang="en-US"/>
              <a:t>So the switch stays on.</a:t>
            </a:r>
          </a:p>
          <a:p>
            <a:r>
              <a:rPr lang="en-US"/>
              <a:t>And the cell stays in defense mode—low-level, chronic inflammation that quietly chips away at your health.</a:t>
            </a:r>
          </a:p>
          <a:p>
            <a:endParaRPr lang="en-US"/>
          </a:p>
          <a:p>
            <a:r>
              <a:rPr lang="en-US"/>
              <a:t>Until symptoms show up... long after the damage began.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r>
              <a:rPr lang="en-US"/>
              <a:t>So what’s the ideal balance?</a:t>
            </a:r>
          </a:p>
          <a:p>
            <a:endParaRPr lang="en-US"/>
          </a:p>
          <a:p>
            <a:r>
              <a:rPr lang="en-US"/>
              <a:t>Science shows that our bodies function best at around a 3:1 ratio—Omega-6 to Omega-3.</a:t>
            </a:r>
          </a:p>
          <a:p>
            <a:r>
              <a:rPr lang="en-US"/>
              <a:t>That’s the level our ancestors maintained for thousands of years.</a:t>
            </a:r>
          </a:p>
          <a:p>
            <a:endParaRPr lang="en-US"/>
          </a:p>
          <a:p>
            <a:r>
              <a:rPr lang="en-US"/>
              <a:t>(click)</a:t>
            </a:r>
          </a:p>
          <a:p>
            <a:r>
              <a:rPr lang="en-US"/>
              <a:t>At 3:1, your cell walls are soft and permeable.</a:t>
            </a:r>
          </a:p>
          <a:p>
            <a:r>
              <a:rPr lang="en-US"/>
              <a:t>Nutrients get in. Waste gets out. The body works the way it’s supposed to.</a:t>
            </a:r>
          </a:p>
          <a:p>
            <a:endParaRPr lang="en-US"/>
          </a:p>
          <a:p>
            <a:r>
              <a:rPr lang="en-US"/>
              <a:t>But today?</a:t>
            </a:r>
          </a:p>
          <a:p>
            <a:endParaRPr lang="en-US"/>
          </a:p>
          <a:p>
            <a:r>
              <a:rPr lang="en-US"/>
              <a:t>(click)</a:t>
            </a:r>
          </a:p>
          <a:p>
            <a:r>
              <a:rPr lang="en-US"/>
              <a:t>Today,  the average person is walking around with a ratio of 25:1 or higher.</a:t>
            </a:r>
          </a:p>
          <a:p>
            <a:r>
              <a:rPr lang="en-US"/>
              <a:t>That’s not just a little off—that’s a completely different environment inside the body.</a:t>
            </a:r>
          </a:p>
          <a:p>
            <a:endParaRPr lang="en-US"/>
          </a:p>
          <a:p>
            <a:r>
              <a:rPr lang="en-US"/>
              <a:t>(click)</a:t>
            </a:r>
          </a:p>
          <a:p>
            <a:r>
              <a:rPr lang="en-US"/>
              <a:t>So what happened?</a:t>
            </a:r>
          </a:p>
          <a:p>
            <a:endParaRPr lang="en-US"/>
          </a:p>
          <a:p>
            <a:r>
              <a:rPr lang="en-US"/>
              <a:t>It started in the 1960s—when industrial farming, processed foods, and cheap seed oils flooded our food supply.</a:t>
            </a:r>
          </a:p>
          <a:p>
            <a:r>
              <a:rPr lang="en-US"/>
              <a:t>Omega-6 became the dominant fat. Omega-3 all but disappeared.</a:t>
            </a:r>
          </a:p>
          <a:p>
            <a:endParaRPr lang="en-US"/>
          </a:p>
          <a:p>
            <a:r>
              <a:rPr lang="en-US"/>
              <a:t>(click)</a:t>
            </a:r>
          </a:p>
          <a:p>
            <a:r>
              <a:rPr lang="en-US"/>
              <a:t>And when there’s too much Omega-6?</a:t>
            </a:r>
          </a:p>
          <a:p>
            <a:endParaRPr lang="en-US"/>
          </a:p>
          <a:p>
            <a:r>
              <a:rPr lang="en-US"/>
              <a:t>Cell walls get stiff. Nutrients struggle to enter. Toxins can’t escape.</a:t>
            </a:r>
          </a:p>
          <a:p>
            <a:endParaRPr lang="en-US"/>
          </a:p>
          <a:p>
            <a:r>
              <a:rPr lang="en-US"/>
              <a:t>The body stays in defense mode. Inflammation builds—slowly, quietly—until symptoms finally surface.</a:t>
            </a:r>
          </a:p>
          <a:p>
            <a:endParaRPr lang="en-US"/>
          </a:p>
          <a:p>
            <a:r>
              <a:rPr lang="en-US"/>
              <a:t>Now here’s the big question:</a:t>
            </a:r>
          </a:p>
          <a:p>
            <a:r>
              <a:rPr lang="en-US"/>
              <a:t>How many people are walking around like this—and have no idea?</a:t>
            </a:r>
          </a:p>
          <a:p>
            <a:endParaRPr lang="en-US"/>
          </a:p>
          <a:p>
            <a:r>
              <a:rPr lang="en-US"/>
              <a:t>Let’s take a look.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Zinzino has now run over one million Omega Balance Tests around the world.</a:t>
            </a:r>
          </a:p>
          <a:p>
            <a:endParaRPr lang="en-US"/>
          </a:p>
          <a:p>
            <a:r>
              <a:rPr lang="en-US"/>
              <a:t>And here’s what we found:</a:t>
            </a:r>
          </a:p>
          <a:p>
            <a:endParaRPr lang="en-US"/>
          </a:p>
          <a:p>
            <a:r>
              <a:rPr lang="en-US"/>
              <a:t>97% of people are out of balance.</a:t>
            </a:r>
          </a:p>
          <a:p>
            <a:r>
              <a:rPr lang="en-US"/>
              <a:t>In the U.S., it’s even higher—99%.</a:t>
            </a:r>
          </a:p>
          <a:p>
            <a:endParaRPr lang="en-US"/>
          </a:p>
          <a:p>
            <a:r>
              <a:rPr lang="en-US"/>
              <a:t>Now here’s the part that really matters:</a:t>
            </a:r>
          </a:p>
          <a:p>
            <a:endParaRPr lang="en-US"/>
          </a:p>
          <a:p>
            <a:r>
              <a:rPr lang="en-US"/>
              <a:t>These numbers include people who were already taking Omega-3s.</a:t>
            </a:r>
          </a:p>
          <a:p>
            <a:r>
              <a:rPr lang="en-US"/>
              <a:t>People eating clean. People doing “all the right things.”</a:t>
            </a:r>
          </a:p>
          <a:p>
            <a:endParaRPr lang="en-US"/>
          </a:p>
          <a:p>
            <a:r>
              <a:rPr lang="en-US"/>
              <a:t>They were still failing the test.</a:t>
            </a:r>
          </a:p>
          <a:p>
            <a:endParaRPr lang="en-US"/>
          </a:p>
          <a:p>
            <a:r>
              <a:rPr lang="en-US"/>
              <a:t>And that was a moment of truth for me.</a:t>
            </a:r>
          </a:p>
          <a:p>
            <a:endParaRPr lang="en-US"/>
          </a:p>
          <a:p>
            <a:r>
              <a:rPr lang="en-US"/>
              <a:t>Because if the Omega-3 I was already using actually worked—</a:t>
            </a:r>
          </a:p>
          <a:p>
            <a:r>
              <a:rPr lang="en-US"/>
              <a:t>Shouldn’t my test have shown that?</a:t>
            </a:r>
          </a:p>
          <a:p>
            <a:endParaRPr lang="en-US"/>
          </a:p>
          <a:p>
            <a:r>
              <a:rPr lang="en-US"/>
              <a:t>It didn’t.</a:t>
            </a:r>
          </a:p>
          <a:p>
            <a:endParaRPr lang="en-US"/>
          </a:p>
          <a:p>
            <a:r>
              <a:rPr lang="en-US"/>
              <a:t>So maybe the issue isn’t just about taking Omega-3—</a:t>
            </a:r>
          </a:p>
          <a:p>
            <a:r>
              <a:rPr lang="en-US"/>
              <a:t>Maybe it’s about taking the right kind.</a:t>
            </a:r>
          </a:p>
          <a:p>
            <a:endParaRPr lang="en-US"/>
          </a:p>
          <a:p>
            <a:r>
              <a:rPr lang="en-US"/>
              <a:t>And that’s exactly what we’re going to unpack next.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So let’s talk about what actually DOES work.</a:t>
            </a:r>
          </a:p>
          <a:p>
            <a:endParaRPr lang="en-US"/>
          </a:p>
          <a:p>
            <a:r>
              <a:rPr lang="en-US"/>
              <a:t>Remember how Dr. Colin Robertson told us the research showed most Omega-3s aren’t making it into the cells?</a:t>
            </a:r>
          </a:p>
          <a:p>
            <a:endParaRPr lang="en-US"/>
          </a:p>
          <a:p>
            <a:r>
              <a:rPr lang="en-US"/>
              <a:t>Let me show you WHY. It all comes down to one word: POLYPHENOLS. </a:t>
            </a:r>
          </a:p>
          <a:p>
            <a:endParaRPr lang="en-US"/>
          </a:p>
          <a:p>
            <a:r>
              <a:rPr lang="en-US"/>
              <a:t>(click)</a:t>
            </a:r>
          </a:p>
          <a:p>
            <a:r>
              <a:rPr lang="en-US"/>
              <a:t>During the fish oil refining process, polyphenols—the natural antioxidants that protect Omega-3s—are stripped away.</a:t>
            </a:r>
          </a:p>
          <a:p>
            <a:r>
              <a:rPr lang="en-US"/>
              <a:t>Without them, the oil becomes unstable.</a:t>
            </a:r>
          </a:p>
          <a:p>
            <a:r>
              <a:rPr lang="en-US"/>
              <a:t>It oxidizes. It breaks down. And the body can’t absorb it properly.</a:t>
            </a:r>
          </a:p>
          <a:p>
            <a:endParaRPr lang="en-US"/>
          </a:p>
          <a:p>
            <a:r>
              <a:rPr lang="en-US"/>
              <a:t>THAT'S why people taking “good” Omega-3s were still failing their test.</a:t>
            </a:r>
          </a:p>
          <a:p>
            <a:endParaRPr lang="en-US"/>
          </a:p>
          <a:p>
            <a:r>
              <a:rPr lang="en-US"/>
              <a:t>Zinzino found a way to ADD THE POPYPHENOLS back IN. </a:t>
            </a:r>
          </a:p>
          <a:p>
            <a:endParaRPr lang="en-US"/>
          </a:p>
          <a:p>
            <a:r>
              <a:rPr lang="en-US"/>
              <a:t>CLICK</a:t>
            </a:r>
          </a:p>
          <a:p>
            <a:endParaRPr lang="en-US"/>
          </a:p>
          <a:p>
            <a:r>
              <a:rPr lang="en-US"/>
              <a:t>After years of research, they discovered a rare olive harvested just before ripening—packed with the same polyphenols fish oil needs to stay protected. </a:t>
            </a:r>
          </a:p>
          <a:p>
            <a:endParaRPr lang="en-US"/>
          </a:p>
          <a:p>
            <a:r>
              <a:rPr lang="en-US"/>
              <a:t>CLICK</a:t>
            </a:r>
          </a:p>
          <a:p>
            <a:endParaRPr lang="en-US"/>
          </a:p>
          <a:p>
            <a:r>
              <a:rPr lang="en-US"/>
              <a:t>So they combined 60% wild-caught, ultra-purified fish oil</a:t>
            </a:r>
          </a:p>
          <a:p>
            <a:r>
              <a:rPr lang="en-US"/>
              <a:t>with 40% pre-harvest olive oil rich in polyphenols.</a:t>
            </a:r>
          </a:p>
          <a:p>
            <a:endParaRPr lang="en-US"/>
          </a:p>
          <a:p>
            <a:r>
              <a:rPr lang="en-US"/>
              <a:t>The result?</a:t>
            </a:r>
          </a:p>
          <a:p>
            <a:endParaRPr lang="en-US"/>
          </a:p>
          <a:p>
            <a:r>
              <a:rPr lang="en-US"/>
              <a:t>Omega-3s that stay stable, absorb properly, and actually reach your cells—just like nature intended.</a:t>
            </a:r>
          </a:p>
          <a:p>
            <a:endParaRPr lang="en-US"/>
          </a:p>
          <a:p>
            <a:r>
              <a:rPr lang="en-US"/>
              <a:t>And most importantly?</a:t>
            </a:r>
          </a:p>
          <a:p>
            <a:endParaRPr lang="en-US"/>
          </a:p>
          <a:p>
            <a:r>
              <a:rPr lang="en-US"/>
              <a:t>Proven to restore balance.</a:t>
            </a:r>
          </a:p>
          <a:p>
            <a:endParaRPr lang="en-US"/>
          </a:p>
          <a:p>
            <a:r>
              <a:rPr lang="en-US"/>
              <a:t>BalanceOil+ is the only Omega-3 supplement in the world with clinical results showing it actually works—measured by a before-and-after blood test.</a:t>
            </a:r>
          </a:p>
          <a:p>
            <a:endParaRPr lang="en-US"/>
          </a:p>
          <a:p>
            <a:r>
              <a:rPr lang="en-US"/>
              <a:t>That’s not marketing. That’s science.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So what does the proof actually look like in the client experience?</a:t>
            </a:r>
          </a:p>
          <a:p>
            <a:endParaRPr lang="en-US"/>
          </a:p>
          <a:p>
            <a:r>
              <a:rPr lang="en-US"/>
              <a:t>Let me show you.</a:t>
            </a:r>
          </a:p>
          <a:p>
            <a:endParaRPr lang="en-US"/>
          </a:p>
          <a:p>
            <a:r>
              <a:rPr lang="en-US"/>
              <a:t>Now technically, you’re only supposed to test every 120 days.</a:t>
            </a:r>
          </a:p>
          <a:p>
            <a:r>
              <a:rPr lang="en-US"/>
              <a:t>But I’m curious—so I tested every 30.</a:t>
            </a:r>
          </a:p>
          <a:p>
            <a:endParaRPr lang="en-US"/>
          </a:p>
          <a:p>
            <a:r>
              <a:rPr lang="en-US"/>
              <a:t>I wanted to see what was really happening in my body.</a:t>
            </a:r>
          </a:p>
          <a:p>
            <a:r>
              <a:rPr lang="en-US"/>
              <a:t>Not just how I felt—but what the data showed.</a:t>
            </a:r>
          </a:p>
          <a:p>
            <a:endParaRPr lang="en-US"/>
          </a:p>
          <a:p>
            <a:r>
              <a:rPr lang="en-US"/>
              <a:t>And each time, I got a full, comprehensive report.</a:t>
            </a:r>
          </a:p>
          <a:p>
            <a:r>
              <a:rPr lang="en-US"/>
              <a:t>Not just a score, but a breakdown of what was improving and what still needed work.</a:t>
            </a:r>
          </a:p>
          <a:p>
            <a:endParaRPr lang="en-US"/>
          </a:p>
          <a:p>
            <a:r>
              <a:rPr lang="en-US"/>
              <a:t>✔ At the start, I was way out of balance.</a:t>
            </a:r>
          </a:p>
          <a:p>
            <a:r>
              <a:rPr lang="en-US"/>
              <a:t>✔ At 30 days—still out of balance, but things were shifting.</a:t>
            </a:r>
          </a:p>
          <a:p>
            <a:r>
              <a:rPr lang="en-US"/>
              <a:t>✔ By 60 days, I was climbing into the semi-balanced range.</a:t>
            </a:r>
          </a:p>
          <a:p>
            <a:r>
              <a:rPr lang="en-US"/>
              <a:t>✔ And by 90 days—I was almost at that ideal 3:1 ratio.</a:t>
            </a:r>
          </a:p>
          <a:p>
            <a:endParaRPr lang="en-US"/>
          </a:p>
          <a:p>
            <a:r>
              <a:rPr lang="en-US"/>
              <a:t>And then by 120 days? I felt it.</a:t>
            </a:r>
          </a:p>
          <a:p>
            <a:endParaRPr lang="en-US"/>
          </a:p>
          <a:p>
            <a:r>
              <a:rPr lang="en-US"/>
              <a:t>✔ I was sleeping better.</a:t>
            </a:r>
          </a:p>
          <a:p>
            <a:r>
              <a:rPr lang="en-US"/>
              <a:t>✔ My focus was sharper.</a:t>
            </a:r>
          </a:p>
          <a:p>
            <a:r>
              <a:rPr lang="en-US"/>
              <a:t>✔ My joint pain had eased.</a:t>
            </a:r>
          </a:p>
          <a:p>
            <a:r>
              <a:rPr lang="en-US"/>
              <a:t>✔ I just felt clearer.</a:t>
            </a:r>
          </a:p>
          <a:p>
            <a:endParaRPr lang="en-US"/>
          </a:p>
          <a:p>
            <a:r>
              <a:rPr lang="en-US"/>
              <a:t>The number told the story. But so did my body.</a:t>
            </a:r>
          </a:p>
          <a:p>
            <a:endParaRPr lang="en-US"/>
          </a:p>
          <a:p>
            <a:r>
              <a:rPr lang="en-US"/>
              <a:t>And here’s the thing—I’m not the only one.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Zinzino isn’t just about BalanceOil.</a:t>
            </a:r>
          </a:p>
          <a:p>
            <a:r>
              <a:rPr lang="en-US"/>
              <a:t>We’ve built an entire system—starting with three dried blood spot tests:</a:t>
            </a:r>
          </a:p>
          <a:p>
            <a:endParaRPr lang="en-US"/>
          </a:p>
          <a:p>
            <a:r>
              <a:rPr lang="en-US"/>
              <a:t>✔ Omega Balance</a:t>
            </a:r>
          </a:p>
          <a:p>
            <a:r>
              <a:rPr lang="en-US"/>
              <a:t>✔ Vitamin D</a:t>
            </a:r>
          </a:p>
          <a:p>
            <a:r>
              <a:rPr lang="en-US"/>
              <a:t>✔ HbA1c for long-term blood sugar</a:t>
            </a:r>
          </a:p>
          <a:p>
            <a:endParaRPr lang="en-US"/>
          </a:p>
          <a:p>
            <a:r>
              <a:rPr lang="en-US"/>
              <a:t>From there, we match each person with targeted support:</a:t>
            </a:r>
          </a:p>
          <a:p>
            <a:r>
              <a:rPr lang="en-US"/>
              <a:t>✔ Immunity</a:t>
            </a:r>
          </a:p>
          <a:p>
            <a:r>
              <a:rPr lang="en-US"/>
              <a:t>✔ Gut health</a:t>
            </a:r>
          </a:p>
          <a:p>
            <a:r>
              <a:rPr lang="en-US"/>
              <a:t>✔ Brain function—like Viva</a:t>
            </a:r>
          </a:p>
          <a:p>
            <a:r>
              <a:rPr lang="en-US"/>
              <a:t>✔ And skin health with CollagenBoozt and Skin Serum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We’ve just walked through the biggest piece of the puzzle:</a:t>
            </a:r>
          </a:p>
          <a:p>
            <a:r>
              <a:rPr lang="en-US"/>
              <a:t>The problem, the science, and the solution.</a:t>
            </a:r>
          </a:p>
          <a:p>
            <a:endParaRPr lang="en-US"/>
          </a:p>
          <a:p>
            <a:r>
              <a:rPr lang="en-US"/>
              <a:t>That’s the foundation.</a:t>
            </a:r>
          </a:p>
          <a:p>
            <a:endParaRPr lang="en-US"/>
          </a:p>
          <a:p>
            <a:r>
              <a:rPr lang="en-US"/>
              <a:t>So now I want to turn your attention to something just as critical:</a:t>
            </a:r>
          </a:p>
          <a:p>
            <a:r>
              <a:rPr lang="en-US"/>
              <a:t>Timing.</a:t>
            </a:r>
          </a:p>
          <a:p>
            <a:endParaRPr lang="en-US"/>
          </a:p>
          <a:p>
            <a:r>
              <a:rPr lang="en-US"/>
              <a:t>Because being early? That changes everything.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r>
              <a:rPr lang="en-US"/>
              <a:t>The research about Omega balance and its links to inflammation has been out for years.</a:t>
            </a:r>
          </a:p>
          <a:p>
            <a:endParaRPr lang="en-US"/>
          </a:p>
          <a:p>
            <a:r>
              <a:rPr lang="en-US"/>
              <a:t>But the public? They’re just now starting to notice.</a:t>
            </a:r>
          </a:p>
          <a:p>
            <a:endParaRPr lang="en-US"/>
          </a:p>
          <a:p>
            <a:r>
              <a:rPr lang="en-US"/>
              <a:t>It’s starting to show up in headlines, podcasts—some doctors are beginning to talk.</a:t>
            </a:r>
          </a:p>
          <a:p>
            <a:endParaRPr lang="en-US"/>
          </a:p>
          <a:p>
            <a:r>
              <a:rPr lang="en-US"/>
              <a:t>And that’s what makes this moment so powerful</a:t>
            </a:r>
          </a:p>
          <a:p>
            <a:endParaRPr lang="en-US"/>
          </a:p>
          <a:p>
            <a:r>
              <a:rPr lang="en-US"/>
              <a:t>Zinzino isn’t following the trend.</a:t>
            </a:r>
          </a:p>
          <a:p>
            <a:r>
              <a:rPr lang="en-US"/>
              <a:t>We’re leading it.</a:t>
            </a:r>
          </a:p>
          <a:p>
            <a:endParaRPr lang="en-US"/>
          </a:p>
          <a:p>
            <a:r>
              <a:rPr lang="en-US"/>
              <a:t>We’re already testing, educating, and delivering results.</a:t>
            </a:r>
          </a:p>
          <a:p>
            <a:endParaRPr lang="en-US"/>
          </a:p>
          <a:p>
            <a:r>
              <a:rPr lang="en-US"/>
              <a:t>And when this goes mainstream—because it will—</a:t>
            </a:r>
          </a:p>
          <a:p>
            <a:r>
              <a:rPr lang="en-US"/>
              <a:t>Zinzino will be miles ahead.</a:t>
            </a:r>
          </a:p>
          <a:p>
            <a:endParaRPr lang="en-US"/>
          </a:p>
          <a:p>
            <a:r>
              <a:rPr lang="en-US"/>
              <a:t>Let's hear from Dr. Colin Robertson for a moment, as he shares how we are always looking to the future in terms of trend and innovation.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r>
              <a:rPr lang="en-US"/>
              <a:t>H</a:t>
            </a:r>
          </a:p>
          <a:p>
            <a:r>
              <a:rPr lang="en-US"/>
              <a:t>What you just heard from Colin—that’s not theory. That’s where we’re going.</a:t>
            </a:r>
          </a:p>
          <a:p>
            <a:endParaRPr lang="en-US"/>
          </a:p>
          <a:p>
            <a:r>
              <a:rPr lang="en-US"/>
              <a:t>And this is why NOW  matters.</a:t>
            </a:r>
          </a:p>
          <a:p>
            <a:endParaRPr lang="en-US"/>
          </a:p>
          <a:p>
            <a:r>
              <a:rPr lang="en-US"/>
              <a:t>When you combine a one-of-a-kind solution with perfect timing,</a:t>
            </a:r>
          </a:p>
          <a:p>
            <a:r>
              <a:rPr lang="en-US"/>
              <a:t>you create something big: an early adopter opportunity.</a:t>
            </a:r>
          </a:p>
          <a:p>
            <a:endParaRPr lang="en-US"/>
          </a:p>
          <a:p>
            <a:r>
              <a:rPr lang="en-US"/>
              <a:t>And if you’ve watched any major wellness trend take off—</a:t>
            </a:r>
          </a:p>
          <a:p>
            <a:r>
              <a:rPr lang="en-US"/>
              <a:t>Oura Rings, fasting, cold plunges—</a:t>
            </a:r>
          </a:p>
          <a:p>
            <a:r>
              <a:rPr lang="en-US"/>
              <a:t>you know the power of catching it early. They were TRENDS that became mainstream. </a:t>
            </a:r>
          </a:p>
          <a:p>
            <a:endParaRPr lang="en-US"/>
          </a:p>
          <a:p>
            <a:r>
              <a:rPr lang="en-US"/>
              <a:t>Right now, test-based nutrition is at that same tipping point. </a:t>
            </a:r>
          </a:p>
          <a:p>
            <a:endParaRPr lang="en-US"/>
          </a:p>
          <a:p>
            <a:r>
              <a:rPr lang="en-US"/>
              <a:t>(click)</a:t>
            </a:r>
          </a:p>
          <a:p>
            <a:r>
              <a:rPr lang="en-US"/>
              <a:t>To officially qualify as a trend, just 2.5% of the population has to be aware of it.</a:t>
            </a:r>
          </a:p>
          <a:p>
            <a:endParaRPr lang="en-US"/>
          </a:p>
          <a:p>
            <a:r>
              <a:rPr lang="en-US"/>
              <a:t>(click)</a:t>
            </a:r>
          </a:p>
          <a:p>
            <a:r>
              <a:rPr lang="en-US"/>
              <a:t>Zinzino’s main markets? We’re at 1.5%.</a:t>
            </a:r>
          </a:p>
          <a:p>
            <a:endParaRPr lang="en-US"/>
          </a:p>
          <a:p>
            <a:r>
              <a:rPr lang="en-US"/>
              <a:t>(click)</a:t>
            </a:r>
          </a:p>
          <a:p>
            <a:r>
              <a:rPr lang="en-US"/>
              <a:t>In the U.S., we’ve barely scratched the surface—just 45,000 tests.</a:t>
            </a:r>
          </a:p>
          <a:p>
            <a:endParaRPr lang="en-US"/>
          </a:p>
          <a:p>
            <a:r>
              <a:rPr lang="en-US"/>
              <a:t>(click)</a:t>
            </a:r>
          </a:p>
          <a:p>
            <a:r>
              <a:rPr lang="en-US"/>
              <a:t>To hit 1.5% here, we’d need over 5 million test. That’s $1B in revenue.</a:t>
            </a:r>
          </a:p>
          <a:p>
            <a:endParaRPr lang="en-US"/>
          </a:p>
          <a:p>
            <a:r>
              <a:rPr lang="en-US"/>
              <a:t>(click)</a:t>
            </a:r>
          </a:p>
          <a:p>
            <a:r>
              <a:rPr lang="en-US"/>
              <a:t>8.2 million gets us to official “trend” status.</a:t>
            </a:r>
          </a:p>
          <a:p>
            <a:endParaRPr lang="en-US"/>
          </a:p>
          <a:p>
            <a:r>
              <a:rPr lang="en-US"/>
              <a:t>So yes—this is early.</a:t>
            </a:r>
          </a:p>
          <a:p>
            <a:r>
              <a:rPr lang="en-US"/>
              <a:t>We’re testing for the next big biomarker before most people even know it exists.</a:t>
            </a:r>
          </a:p>
          <a:p>
            <a:endParaRPr lang="en-US"/>
          </a:p>
          <a:p>
            <a:r>
              <a:rPr lang="en-US"/>
              <a:t>And the ones who recognize it now? They get to lead it.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</a:t>
            </a:r>
          </a:p>
          <a:p>
            <a:endParaRPr lang="en-US"/>
          </a:p>
          <a:p>
            <a:r>
              <a:rPr lang="en-US"/>
              <a:t>Now let’s move to the third question—</a:t>
            </a:r>
          </a:p>
          <a:p>
            <a:r>
              <a:rPr lang="en-US"/>
              <a:t>Is the company solid?</a:t>
            </a:r>
          </a:p>
          <a:p>
            <a:endParaRPr lang="en-US"/>
          </a:p>
          <a:p>
            <a:r>
              <a:rPr lang="en-US"/>
              <a:t>Because opportunity is only as good as the engine behind it.</a:t>
            </a:r>
          </a:p>
          <a:p>
            <a:endParaRPr lang="en-US"/>
          </a:p>
          <a:p>
            <a:r>
              <a:rPr lang="en-US"/>
              <a:t>You want to know—</a:t>
            </a:r>
          </a:p>
          <a:p>
            <a:r>
              <a:rPr lang="en-US"/>
              <a:t>Is this a stable company with staying power?</a:t>
            </a:r>
          </a:p>
          <a:p>
            <a:r>
              <a:rPr lang="en-US"/>
              <a:t>Is the model working?</a:t>
            </a:r>
          </a:p>
          <a:p>
            <a:r>
              <a:rPr lang="en-US"/>
              <a:t>Is demand growing?</a:t>
            </a:r>
          </a:p>
          <a:p>
            <a:endParaRPr lang="en-US"/>
          </a:p>
          <a:p>
            <a:r>
              <a:rPr lang="en-US"/>
              <a:t>Let’s take a look at the trajectory… and the numbers behind it.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Before we get into the details, let me start with this:</a:t>
            </a:r>
          </a:p>
          <a:p>
            <a:endParaRPr lang="en-US"/>
          </a:p>
          <a:p>
            <a:r>
              <a:rPr lang="en-US"/>
              <a:t>I’m not here to talk you into anything.</a:t>
            </a:r>
          </a:p>
          <a:p>
            <a:r>
              <a:rPr lang="en-US"/>
              <a:t>I’m here to help you make a smart decision—for YOU.</a:t>
            </a:r>
          </a:p>
          <a:p>
            <a:endParaRPr lang="en-US"/>
          </a:p>
          <a:p>
            <a:r>
              <a:rPr lang="en-US"/>
              <a:t>Because let's be honest: —every opportunity costs something.</a:t>
            </a:r>
          </a:p>
          <a:p>
            <a:endParaRPr lang="en-US"/>
          </a:p>
          <a:p>
            <a:r>
              <a:rPr lang="en-US"/>
              <a:t>If you say yes, it costs time and focus.</a:t>
            </a:r>
          </a:p>
          <a:p>
            <a:endParaRPr lang="en-US"/>
          </a:p>
          <a:p>
            <a:r>
              <a:rPr lang="en-US"/>
              <a:t>If you say no, it might cost you a shot at something that could change your life.  </a:t>
            </a:r>
          </a:p>
          <a:p>
            <a:endParaRPr lang="en-US"/>
          </a:p>
          <a:p>
            <a:r>
              <a:rPr lang="en-US"/>
              <a:t>So I made myself a promise: I wouldn’t move forward unless it passed four key questions.</a:t>
            </a:r>
          </a:p>
          <a:p>
            <a:endParaRPr lang="en-US"/>
          </a:p>
          <a:p>
            <a:r>
              <a:rPr lang="en-US"/>
              <a:t>First—does it solve a real problem?</a:t>
            </a:r>
          </a:p>
          <a:p>
            <a:r>
              <a:rPr lang="en-US"/>
              <a:t>If this didn’t meet an actual need in the world, I wasn’t interested.</a:t>
            </a:r>
          </a:p>
          <a:p>
            <a:r>
              <a:rPr lang="en-US"/>
              <a:t>No one needs more hype or more clutter.</a:t>
            </a:r>
          </a:p>
          <a:p>
            <a:endParaRPr lang="en-US"/>
          </a:p>
          <a:p>
            <a:r>
              <a:rPr lang="en-US"/>
              <a:t>Second—Is the timing right? </a:t>
            </a:r>
          </a:p>
          <a:p>
            <a:r>
              <a:rPr lang="en-US"/>
              <a:t>Are we early enough to catch the momentum—not just watch it pass?</a:t>
            </a:r>
          </a:p>
          <a:p>
            <a:endParaRPr lang="en-US"/>
          </a:p>
          <a:p>
            <a:r>
              <a:rPr lang="en-US"/>
              <a:t>Third—is the company solid? </a:t>
            </a:r>
          </a:p>
          <a:p>
            <a:r>
              <a:rPr lang="en-US"/>
              <a:t>Will it still be standing in five years? Ten?</a:t>
            </a:r>
          </a:p>
          <a:p>
            <a:endParaRPr lang="en-US"/>
          </a:p>
          <a:p>
            <a:r>
              <a:rPr lang="en-US"/>
              <a:t>And finally—can I win here?</a:t>
            </a:r>
          </a:p>
          <a:p>
            <a:r>
              <a:rPr lang="en-US"/>
              <a:t>Not just the top 1%.</a:t>
            </a:r>
          </a:p>
          <a:p>
            <a:r>
              <a:rPr lang="en-US"/>
              <a:t>But real people. With real lives.</a:t>
            </a:r>
          </a:p>
          <a:p>
            <a:endParaRPr lang="en-US"/>
          </a:p>
          <a:p>
            <a:r>
              <a:rPr lang="en-US"/>
              <a:t>If even one of those had been a no—I’d have walked away.</a:t>
            </a:r>
          </a:p>
          <a:p>
            <a:endParaRPr lang="en-US"/>
          </a:p>
          <a:p>
            <a:r>
              <a:rPr lang="en-US"/>
              <a:t>But what I found?</a:t>
            </a:r>
          </a:p>
          <a:p>
            <a:r>
              <a:rPr lang="en-US"/>
              <a:t>Was four very clear yeses.</a:t>
            </a:r>
          </a:p>
          <a:p>
            <a:endParaRPr lang="en-US"/>
          </a:p>
          <a:p>
            <a:r>
              <a:rPr lang="en-US"/>
              <a:t>So over the next few minutes,  I’m going to walk you through those questions.</a:t>
            </a:r>
          </a:p>
          <a:p>
            <a:r>
              <a:rPr lang="en-US"/>
              <a:t>And by the end, you’ll have everything you need to decide if it’s a yes for you, too.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When I looked at Zinzino, I wasn’t looking for hype. I didn't want to be part of a startup or a trend. </a:t>
            </a:r>
          </a:p>
          <a:p>
            <a:endParaRPr lang="en-US"/>
          </a:p>
          <a:p>
            <a:r>
              <a:rPr lang="en-US"/>
              <a:t>I was looking for infrastructure, scalability, and timing.</a:t>
            </a:r>
          </a:p>
          <a:p>
            <a:endParaRPr lang="en-US"/>
          </a:p>
          <a:p>
            <a:r>
              <a:rPr lang="en-US"/>
              <a:t>And what  I found was rare: a publicly traded company that  already built the system most brands are still trying to figure out. </a:t>
            </a:r>
          </a:p>
          <a:p>
            <a:endParaRPr lang="en-US"/>
          </a:p>
          <a:p>
            <a:r>
              <a:rPr lang="en-US"/>
              <a:t>And then I saw this growth curve.</a:t>
            </a:r>
          </a:p>
          <a:p>
            <a:endParaRPr lang="en-US"/>
          </a:p>
          <a:p>
            <a:r>
              <a:rPr lang="en-US"/>
              <a:t>This is momentum—33% average growth per year, over 60% last year.</a:t>
            </a:r>
          </a:p>
          <a:p>
            <a:endParaRPr lang="en-US"/>
          </a:p>
          <a:p>
            <a:r>
              <a:rPr lang="en-US"/>
              <a:t>But what makes this so powerful isn’t just the numbers—</a:t>
            </a:r>
          </a:p>
          <a:p>
            <a:r>
              <a:rPr lang="en-US"/>
              <a:t>It’s WHERE WE ARE on the curve. </a:t>
            </a:r>
          </a:p>
          <a:p>
            <a:endParaRPr lang="en-US"/>
          </a:p>
          <a:p>
            <a:r>
              <a:rPr lang="en-US"/>
              <a:t>We’re still early. But not unproven.</a:t>
            </a:r>
          </a:p>
          <a:p>
            <a:endParaRPr lang="en-US"/>
          </a:p>
          <a:p>
            <a:r>
              <a:rPr lang="en-US"/>
              <a:t>And from here? It scales. Fast.</a:t>
            </a:r>
          </a:p>
          <a:p>
            <a:endParaRPr lang="en-US"/>
          </a:p>
          <a:p>
            <a:r>
              <a:rPr lang="en-US"/>
              <a:t>1 million customers now.</a:t>
            </a:r>
          </a:p>
          <a:p>
            <a:endParaRPr lang="en-US"/>
          </a:p>
          <a:p>
            <a:r>
              <a:rPr lang="en-US"/>
              <a:t>20 million by 2035.</a:t>
            </a:r>
          </a:p>
          <a:p>
            <a:r>
              <a:rPr lang="en-US"/>
              <a:t>100 million by 2050.</a:t>
            </a:r>
          </a:p>
          <a:p>
            <a:endParaRPr lang="en-US"/>
          </a:p>
          <a:p>
            <a:r>
              <a:rPr lang="en-US"/>
              <a:t>If you’ve ever said, “I wish I had gotten in earlier…”</a:t>
            </a:r>
          </a:p>
          <a:p>
            <a:r>
              <a:rPr lang="en-US"/>
              <a:t>This is earlier.</a:t>
            </a:r>
          </a:p>
          <a:p>
            <a:endParaRPr lang="en-US"/>
          </a:p>
          <a:p>
            <a:r>
              <a:rPr lang="en-US"/>
              <a:t>And this time, you know what you’re looking at.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Which leads us to our last question: Can I win here? </a:t>
            </a:r>
          </a:p>
          <a:p>
            <a:endParaRPr lang="en-US"/>
          </a:p>
          <a:p>
            <a:r>
              <a:rPr lang="en-US"/>
              <a:t>Does this actually pay?</a:t>
            </a:r>
          </a:p>
          <a:p>
            <a:r>
              <a:rPr lang="en-US"/>
              <a:t>Yes. Let's talk about how.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There are two ways to earn with Zinzino:</a:t>
            </a:r>
          </a:p>
          <a:p>
            <a:endParaRPr lang="en-US"/>
          </a:p>
          <a:p>
            <a:r>
              <a:rPr lang="en-US"/>
              <a:t>The Customer Plan and The Partner Plan. You don't choose one or another. You can tap into BOTH. </a:t>
            </a:r>
          </a:p>
          <a:p>
            <a:endParaRPr lang="en-US"/>
          </a:p>
          <a:p>
            <a:r>
              <a:rPr lang="en-US"/>
              <a:t>Let’s start with the Customer Plan—because if you just want to share products and earn from customer orders, here’s exactly how it works:</a:t>
            </a:r>
          </a:p>
          <a:p>
            <a:endParaRPr lang="en-US"/>
          </a:p>
          <a:p>
            <a:r>
              <a:rPr lang="en-US"/>
              <a:t>You get a free online store, ready to use.</a:t>
            </a:r>
          </a:p>
          <a:p>
            <a:r>
              <a:rPr lang="en-US"/>
              <a:t>You earn 10 to 30% on customer orders—</a:t>
            </a:r>
          </a:p>
          <a:p>
            <a:r>
              <a:rPr lang="en-US"/>
              <a:t>And the more customers you serve, the higher your payout.</a:t>
            </a:r>
          </a:p>
          <a:p>
            <a:endParaRPr lang="en-US"/>
          </a:p>
          <a:p>
            <a:r>
              <a:rPr lang="en-US"/>
              <a:t>But it gets better:</a:t>
            </a:r>
          </a:p>
          <a:p>
            <a:endParaRPr lang="en-US"/>
          </a:p>
          <a:p>
            <a:r>
              <a:rPr lang="en-US"/>
              <a:t>There are monthly customer bonuses as your base grows.</a:t>
            </a:r>
          </a:p>
          <a:p>
            <a:r>
              <a:rPr lang="en-US"/>
              <a:t>And when you reach 100 customers, you earn a one-time $11,500 bonus on top of your monthly pay.</a:t>
            </a:r>
          </a:p>
          <a:p>
            <a:endParaRPr lang="en-US"/>
          </a:p>
          <a:p>
            <a:r>
              <a:rPr lang="en-US"/>
              <a:t>For some people, that’s exactly what they’re looking for—</a:t>
            </a:r>
          </a:p>
          <a:p>
            <a:r>
              <a:rPr lang="en-US"/>
              <a:t>Simple, sustainable income by helping people get healthier.</a:t>
            </a:r>
          </a:p>
          <a:p>
            <a:endParaRPr lang="en-US"/>
          </a:p>
          <a:p>
            <a:r>
              <a:rPr lang="en-US"/>
              <a:t>But for others?</a:t>
            </a:r>
          </a:p>
          <a:p>
            <a:r>
              <a:rPr lang="en-US"/>
              <a:t>Those who want to build a team, grow something big, and unlock serious scalability?</a:t>
            </a:r>
          </a:p>
          <a:p>
            <a:endParaRPr lang="en-US"/>
          </a:p>
          <a:p>
            <a:r>
              <a:rPr lang="en-US"/>
              <a:t>That’s where the Partner Plan comes in.</a:t>
            </a:r>
          </a:p>
          <a:p>
            <a:r>
              <a:rPr lang="en-US"/>
              <a:t>Let’s take a look at that next.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Now let me paint the bigger picture.</a:t>
            </a:r>
          </a:p>
          <a:p>
            <a:endParaRPr lang="en-US"/>
          </a:p>
          <a:p>
            <a:r>
              <a:rPr lang="en-US"/>
              <a:t>You start just like before—sharing products through your free online store.</a:t>
            </a:r>
          </a:p>
          <a:p>
            <a:endParaRPr lang="en-US"/>
          </a:p>
          <a:p>
            <a:r>
              <a:rPr lang="en-US"/>
              <a:t>(click)</a:t>
            </a:r>
          </a:p>
          <a:p>
            <a:endParaRPr lang="en-US"/>
          </a:p>
          <a:p>
            <a:r>
              <a:rPr lang="en-US"/>
              <a:t>But then you introduce a few people who want to do the same.</a:t>
            </a:r>
          </a:p>
          <a:p>
            <a:r>
              <a:rPr lang="en-US"/>
              <a:t>They become partners. They start building their customer base. Their own momentum.</a:t>
            </a:r>
          </a:p>
          <a:p>
            <a:endParaRPr lang="en-US"/>
          </a:p>
          <a:p>
            <a:r>
              <a:rPr lang="en-US"/>
              <a:t>(click)</a:t>
            </a:r>
          </a:p>
          <a:p>
            <a:endParaRPr lang="en-US"/>
          </a:p>
          <a:p>
            <a:r>
              <a:rPr lang="en-US"/>
              <a:t>Then they bring in a few more partners.</a:t>
            </a:r>
          </a:p>
          <a:p>
            <a:endParaRPr lang="en-US"/>
          </a:p>
          <a:p>
            <a:r>
              <a:rPr lang="en-US"/>
              <a:t>(click)</a:t>
            </a:r>
          </a:p>
          <a:p>
            <a:endParaRPr lang="en-US"/>
          </a:p>
          <a:p>
            <a:r>
              <a:rPr lang="en-US"/>
              <a:t>And now you’ve got something bigger than effort—</a:t>
            </a:r>
          </a:p>
          <a:p>
            <a:r>
              <a:rPr lang="en-US"/>
              <a:t>you’ve got duplication.</a:t>
            </a:r>
          </a:p>
          <a:p>
            <a:endParaRPr lang="en-US"/>
          </a:p>
          <a:p>
            <a:r>
              <a:rPr lang="en-US"/>
              <a:t>You’re not just earning on what you do—</a:t>
            </a:r>
          </a:p>
          <a:p>
            <a:r>
              <a:rPr lang="en-US"/>
              <a:t>you’re earning on what duplicates.</a:t>
            </a:r>
          </a:p>
          <a:p>
            <a:endParaRPr lang="en-US"/>
          </a:p>
          <a:p>
            <a:r>
              <a:rPr lang="en-US"/>
              <a:t>And that’s where the power is.</a:t>
            </a:r>
          </a:p>
          <a:p>
            <a:endParaRPr lang="en-US"/>
          </a:p>
          <a:p>
            <a:r>
              <a:rPr lang="en-US"/>
              <a:t>Because Zinzino uses a binary compensation plan,</a:t>
            </a:r>
          </a:p>
          <a:p>
            <a:r>
              <a:rPr lang="en-US"/>
              <a:t>you override it all. That volume?</a:t>
            </a:r>
          </a:p>
          <a:p>
            <a:r>
              <a:rPr lang="en-US"/>
              <a:t>It flows up through your structure—</a:t>
            </a:r>
          </a:p>
          <a:p>
            <a:r>
              <a:rPr lang="en-US"/>
              <a:t>and you’re paid weekly. Like clockwork.</a:t>
            </a:r>
          </a:p>
          <a:p>
            <a:endParaRPr lang="en-US"/>
          </a:p>
          <a:p>
            <a:r>
              <a:rPr lang="en-US"/>
              <a:t>There’s no other industry I know that lets you compress a 30-year career into five.</a:t>
            </a:r>
          </a:p>
          <a:p>
            <a:endParaRPr lang="en-US"/>
          </a:p>
          <a:p>
            <a:r>
              <a:rPr lang="en-US"/>
              <a:t>That’s the power of leveraged income.</a:t>
            </a:r>
          </a:p>
          <a:p>
            <a:r>
              <a:rPr lang="en-US"/>
              <a:t>And once it starts to build, it gets exciting—fast.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So what does earning look like when you build a team?</a:t>
            </a:r>
          </a:p>
          <a:p>
            <a:endParaRPr lang="en-US"/>
          </a:p>
          <a:p>
            <a:r>
              <a:rPr lang="en-US"/>
              <a:t>As a partner, you unlock multiple income streams that grow as your organization grows.</a:t>
            </a:r>
          </a:p>
          <a:p>
            <a:endParaRPr lang="en-US"/>
          </a:p>
          <a:p>
            <a:r>
              <a:rPr lang="en-US"/>
              <a:t>The biggest one?</a:t>
            </a:r>
          </a:p>
          <a:p>
            <a:r>
              <a:rPr lang="en-US"/>
              <a:t>You earn 10 to 15% in weekly commissions on the total volume from your entire team’s online stores.</a:t>
            </a:r>
          </a:p>
          <a:p>
            <a:endParaRPr lang="en-US"/>
          </a:p>
          <a:p>
            <a:r>
              <a:rPr lang="en-US"/>
              <a:t>And as your business expands, so do the rewards.</a:t>
            </a:r>
          </a:p>
          <a:p>
            <a:endParaRPr lang="en-US"/>
          </a:p>
          <a:p>
            <a:r>
              <a:rPr lang="en-US"/>
              <a:t>You can earn one-time title bonuses—some as high as $120,000.</a:t>
            </a:r>
          </a:p>
          <a:p>
            <a:endParaRPr lang="en-US"/>
          </a:p>
          <a:p>
            <a:r>
              <a:rPr lang="en-US"/>
              <a:t>And along the way, you pick up weekly customer growth bonuses,</a:t>
            </a:r>
          </a:p>
          <a:p>
            <a:r>
              <a:rPr lang="en-US"/>
              <a:t>mentor matching income on what your personally enrolled partners earn,</a:t>
            </a:r>
          </a:p>
          <a:p>
            <a:r>
              <a:rPr lang="en-US"/>
              <a:t>and even volume commissions on your total team sales once you reach Director and above.</a:t>
            </a:r>
          </a:p>
          <a:p>
            <a:endParaRPr lang="en-US"/>
          </a:p>
          <a:p>
            <a:r>
              <a:rPr lang="en-US"/>
              <a:t>But it doesn’t stop there.</a:t>
            </a:r>
          </a:p>
          <a:p>
            <a:endParaRPr lang="en-US"/>
          </a:p>
          <a:p>
            <a:r>
              <a:rPr lang="en-US"/>
              <a:t>Zinzino adds in fun extras like a monthly phone bonus,</a:t>
            </a:r>
          </a:p>
          <a:p>
            <a:r>
              <a:rPr lang="en-US"/>
              <a:t>a $1,150/month car bonus,</a:t>
            </a:r>
          </a:p>
          <a:p>
            <a:r>
              <a:rPr lang="en-US"/>
              <a:t>luxury incentive trips,</a:t>
            </a:r>
          </a:p>
          <a:p>
            <a:r>
              <a:rPr lang="en-US"/>
              <a:t>and even company stock when you reach the top ranks.</a:t>
            </a:r>
          </a:p>
          <a:p>
            <a:endParaRPr lang="en-US"/>
          </a:p>
          <a:p>
            <a:r>
              <a:rPr lang="en-US"/>
              <a:t>This is where leveraged income meets real lifestyle reward.</a:t>
            </a:r>
          </a:p>
          <a:p>
            <a:r>
              <a:rPr lang="en-US"/>
              <a:t>It’s designed to scale—and built to last.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J</a:t>
            </a:r>
          </a:p>
          <a:p>
            <a:r>
              <a:rPr lang="en-US"/>
              <a:t>Final Thought: This Is It</a:t>
            </a:r>
          </a:p>
          <a:p>
            <a:endParaRPr lang="en-US"/>
          </a:p>
          <a:p>
            <a:r>
              <a:rPr lang="en-US"/>
              <a:t>Eleven years ago, I sat in a presentation like this—wondering if I should take the leap.</a:t>
            </a:r>
          </a:p>
          <a:p>
            <a:endParaRPr lang="en-US"/>
          </a:p>
          <a:p>
            <a:r>
              <a:rPr lang="en-US"/>
              <a:t>I said yes.</a:t>
            </a:r>
          </a:p>
          <a:p>
            <a:endParaRPr lang="en-US"/>
          </a:p>
          <a:p>
            <a:r>
              <a:rPr lang="en-US"/>
              <a:t>And it changed everything.</a:t>
            </a:r>
          </a:p>
          <a:p>
            <a:endParaRPr lang="en-US"/>
          </a:p>
          <a:p>
            <a:r>
              <a:rPr lang="en-US"/>
              <a:t>That decision opened doors I didn’t even know were closed.</a:t>
            </a:r>
          </a:p>
          <a:p>
            <a:r>
              <a:rPr lang="en-US"/>
              <a:t>It was one of the best decisions of my life.</a:t>
            </a:r>
          </a:p>
          <a:p>
            <a:endParaRPr lang="en-US"/>
          </a:p>
          <a:p>
            <a:r>
              <a:rPr lang="en-US"/>
              <a:t>And now—here we are again.</a:t>
            </a:r>
          </a:p>
          <a:p>
            <a:r>
              <a:rPr lang="en-US"/>
              <a:t>But this time, it’s even bigger.</a:t>
            </a:r>
          </a:p>
          <a:p>
            <a:endParaRPr lang="en-US"/>
          </a:p>
          <a:p>
            <a:r>
              <a:rPr lang="en-US"/>
              <a:t>Because no one else is doing what Zinzino is doing.</a:t>
            </a:r>
          </a:p>
          <a:p>
            <a:endParaRPr lang="en-US"/>
          </a:p>
          <a:p>
            <a:r>
              <a:rPr lang="en-US"/>
              <a:t>And what I’m going to build here—what we’re going to build—</a:t>
            </a:r>
          </a:p>
          <a:p>
            <a:r>
              <a:rPr lang="en-US"/>
              <a:t>is the legacy play.</a:t>
            </a:r>
          </a:p>
          <a:p>
            <a:endParaRPr lang="en-US"/>
          </a:p>
          <a:p>
            <a:r>
              <a:rPr lang="en-US"/>
              <a:t>So if something in you is saying “maybe”—</a:t>
            </a:r>
          </a:p>
          <a:p>
            <a:r>
              <a:rPr lang="en-US"/>
              <a:t>Open the door.</a:t>
            </a:r>
          </a:p>
          <a:p>
            <a:r>
              <a:rPr lang="en-US"/>
              <a:t>What’s the worst that could happen? Let's move the dial on global health TOGETHER.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If you’re feeling that pull—the “this might be for me” nudge—</a:t>
            </a:r>
          </a:p>
          <a:p>
            <a:r>
              <a:rPr lang="en-US"/>
              <a:t>Let me show you how simple it is to get started.</a:t>
            </a:r>
          </a:p>
          <a:p>
            <a:endParaRPr lang="en-US"/>
          </a:p>
          <a:p>
            <a:r>
              <a:rPr lang="en-US"/>
              <a:t>You don’t need to know everything.</a:t>
            </a:r>
          </a:p>
          <a:p>
            <a:endParaRPr lang="en-US"/>
          </a:p>
          <a:p>
            <a:r>
              <a:rPr lang="en-US"/>
              <a:t>You just need to take the first step.</a:t>
            </a:r>
          </a:p>
          <a:p>
            <a:endParaRPr lang="en-US"/>
          </a:p>
          <a:p>
            <a:r>
              <a:rPr lang="en-US"/>
              <a:t>Let me show you exactly how it works.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 first step is choosing a Partner Kit.</a:t>
            </a:r>
          </a:p>
          <a:p>
            <a:endParaRPr lang="en-US"/>
          </a:p>
          <a:p>
            <a:r>
              <a:rPr lang="en-US"/>
              <a:t>We’ve got three main options—and each one gives you the core products, tools, and support you need to start strong.</a:t>
            </a:r>
          </a:p>
          <a:p>
            <a:endParaRPr lang="en-US"/>
          </a:p>
          <a:p>
            <a:r>
              <a:rPr lang="en-US"/>
              <a:t>But if I can be honest with you?</a:t>
            </a:r>
          </a:p>
          <a:p>
            <a:r>
              <a:rPr lang="en-US"/>
              <a:t>There’s one kit I recommend every time—and that’s the Ultimate Partner Kit.</a:t>
            </a:r>
          </a:p>
          <a:p>
            <a:endParaRPr lang="en-US"/>
          </a:p>
          <a:p>
            <a:r>
              <a:rPr lang="en-US"/>
              <a:t>Here’s why:</a:t>
            </a:r>
          </a:p>
          <a:p>
            <a:r>
              <a:rPr lang="en-US"/>
              <a:t>It gives you a full experience—not just a few products to sample, but a chance to actually use Zinzino in your home, with your family, and feel what we’re talking about.</a:t>
            </a:r>
          </a:p>
          <a:p>
            <a:endParaRPr lang="en-US"/>
          </a:p>
          <a:p>
            <a:r>
              <a:rPr lang="en-US"/>
              <a:t>Most importantly?</a:t>
            </a:r>
          </a:p>
          <a:p>
            <a:r>
              <a:rPr lang="en-US"/>
              <a:t>It comes with 10 Balance Tests.</a:t>
            </a:r>
          </a:p>
          <a:p>
            <a:r>
              <a:rPr lang="en-US"/>
              <a:t>Those tests are normally $179 each in the U.S.—so the value alone is a no-brainer. But more than that, those 10 tests become your most powerful business tool.</a:t>
            </a:r>
          </a:p>
          <a:p>
            <a:r>
              <a:rPr lang="en-US"/>
              <a:t>Because when someone sees their number… everything changes.</a:t>
            </a:r>
          </a:p>
          <a:p>
            <a:endParaRPr lang="en-US"/>
          </a:p>
          <a:p>
            <a:r>
              <a:rPr lang="en-US"/>
              <a:t>So if you're serious about this?</a:t>
            </a:r>
          </a:p>
          <a:p>
            <a:r>
              <a:rPr lang="en-US"/>
              <a:t>The Ultimate Kit isn’t just the best value.</a:t>
            </a:r>
          </a:p>
          <a:p>
            <a:r>
              <a:rPr lang="en-US"/>
              <a:t>It’s the smartest way to start. Especially with our current campaign.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And right now?</a:t>
            </a:r>
          </a:p>
          <a:p>
            <a:r>
              <a:rPr lang="en-US"/>
              <a:t>There’s something else that makes the Ultimate Kit an even easier yes.</a:t>
            </a:r>
          </a:p>
          <a:p>
            <a:endParaRPr lang="en-US"/>
          </a:p>
          <a:p>
            <a:r>
              <a:rPr lang="en-US"/>
              <a:t>Zinzino is running a refund campaign.</a:t>
            </a:r>
          </a:p>
          <a:p>
            <a:endParaRPr lang="en-US"/>
          </a:p>
          <a:p>
            <a:r>
              <a:rPr lang="en-US"/>
              <a:t>If you choose the Ultimate Kit and stay consistent—</a:t>
            </a:r>
          </a:p>
          <a:p>
            <a:r>
              <a:rPr lang="en-US"/>
              <a:t>By your twelfth month, if you have just 25 products going out to customers,</a:t>
            </a:r>
          </a:p>
          <a:p>
            <a:r>
              <a:rPr lang="en-US"/>
              <a:t>Zinzino will refund the entire cost of your starter kit.</a:t>
            </a:r>
          </a:p>
          <a:p>
            <a:endParaRPr lang="en-US"/>
          </a:p>
          <a:p>
            <a:r>
              <a:rPr lang="en-US"/>
              <a:t>Let me say that again:</a:t>
            </a:r>
          </a:p>
          <a:p>
            <a:r>
              <a:rPr lang="en-US"/>
              <a:t>You’ll get back 100% of what you paid to start your business.</a:t>
            </a:r>
          </a:p>
          <a:p>
            <a:endParaRPr lang="en-US"/>
          </a:p>
          <a:p>
            <a:r>
              <a:rPr lang="en-US"/>
              <a:t>That’s not just generous—it’s smart.</a:t>
            </a:r>
          </a:p>
          <a:p>
            <a:r>
              <a:rPr lang="en-US"/>
              <a:t>Because 25 customers over 12 months?</a:t>
            </a:r>
          </a:p>
          <a:p>
            <a:r>
              <a:rPr lang="en-US"/>
              <a:t>That’s just over two a month.</a:t>
            </a:r>
          </a:p>
          <a:p>
            <a:r>
              <a:rPr lang="en-US"/>
              <a:t>It’s not only doable—it’s designed to set you up for a long-term, sustainable business.</a:t>
            </a:r>
          </a:p>
          <a:p>
            <a:endParaRPr lang="en-US"/>
          </a:p>
          <a:p>
            <a:r>
              <a:rPr lang="en-US"/>
              <a:t>So when I say the Ultimate Kit is the smartest way to start?</a:t>
            </a:r>
          </a:p>
          <a:p>
            <a:r>
              <a:rPr lang="en-US"/>
              <a:t>This just sealed it.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Next, you’ll activate your own online store by setting up a subscription with the Z4F Premiere Kit—this is your only real overhead, and it’s $79 a month. It incudes one bottle of Balance Oil a month, and access to your Back Office. </a:t>
            </a:r>
          </a:p>
          <a:p>
            <a:endParaRPr lang="en-US"/>
          </a:p>
          <a:p>
            <a:r>
              <a:rPr lang="en-US"/>
              <a:t>That one step makes you an active partner and eligible to earn commissions on your team.</a:t>
            </a:r>
          </a:p>
          <a:p>
            <a:endParaRPr lang="en-US"/>
          </a:p>
          <a:p>
            <a:r>
              <a:rPr lang="en-US"/>
              <a:t>And that’s it.</a:t>
            </a:r>
          </a:p>
          <a:p>
            <a:r>
              <a:rPr lang="en-US"/>
              <a:t>$79 a month.</a:t>
            </a:r>
          </a:p>
          <a:p>
            <a:r>
              <a:rPr lang="en-US"/>
              <a:t>That’s your total cost to run a business with global reach, proven products, and weekly payouts.</a:t>
            </a:r>
          </a:p>
          <a:p>
            <a:endParaRPr lang="en-US"/>
          </a:p>
          <a:p>
            <a:r>
              <a:rPr lang="en-US"/>
              <a:t>And if you've ever spoken to a brick and mortar business owner, they'll be the first to tell you that $79 a month is a steal.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Here's the truth: The most powerful companies didn’t win because they had the flashiest brand.</a:t>
            </a:r>
          </a:p>
          <a:p>
            <a:endParaRPr lang="en-US"/>
          </a:p>
          <a:p>
            <a:r>
              <a:rPr lang="en-US"/>
              <a:t>They won because they solved a problem no one else was solving.</a:t>
            </a:r>
          </a:p>
          <a:p>
            <a:endParaRPr lang="en-US"/>
          </a:p>
          <a:p>
            <a:r>
              <a:rPr lang="en-US"/>
              <a:t>And they made life better for us.</a:t>
            </a:r>
          </a:p>
          <a:p>
            <a:endParaRPr lang="en-US"/>
          </a:p>
          <a:p>
            <a:r>
              <a:rPr lang="en-US"/>
              <a:t>Airbnb turned spare bedrooms into income.</a:t>
            </a:r>
          </a:p>
          <a:p>
            <a:r>
              <a:rPr lang="en-US"/>
              <a:t>Uber made it easier to get around—no rental counter, no guessing.</a:t>
            </a:r>
          </a:p>
          <a:p>
            <a:r>
              <a:rPr lang="en-US"/>
              <a:t>Amazon gave us back our time. One click. Done.</a:t>
            </a:r>
          </a:p>
          <a:p>
            <a:endParaRPr lang="en-US"/>
          </a:p>
          <a:p>
            <a:r>
              <a:rPr lang="en-US"/>
              <a:t>None of us were asking for those things…</a:t>
            </a:r>
          </a:p>
          <a:p>
            <a:r>
              <a:rPr lang="en-US"/>
              <a:t>until we experienced them.</a:t>
            </a:r>
          </a:p>
          <a:p>
            <a:r>
              <a:rPr lang="en-US"/>
              <a:t>And now? We’d never go back.</a:t>
            </a:r>
          </a:p>
          <a:p>
            <a:endParaRPr lang="en-US"/>
          </a:p>
          <a:p>
            <a:r>
              <a:rPr lang="en-US"/>
              <a:t>That’s what real disruption looks like.</a:t>
            </a:r>
          </a:p>
          <a:p>
            <a:endParaRPr lang="en-US"/>
          </a:p>
          <a:p>
            <a:r>
              <a:rPr lang="en-US"/>
              <a:t>Companies that change how we live—by solving problems we didn’t even realize we had.</a:t>
            </a:r>
          </a:p>
          <a:p>
            <a:endParaRPr lang="en-US"/>
          </a:p>
          <a:p>
            <a:r>
              <a:rPr lang="en-US"/>
              <a:t>And that’s exactly what Zinzino is doing in the nutritional space. </a:t>
            </a:r>
          </a:p>
          <a:p>
            <a:endParaRPr lang="en-US"/>
          </a:p>
          <a:p>
            <a:r>
              <a:rPr lang="en-US"/>
              <a:t>We're fixing something that’s broken in the wellness world.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And here’s the best part: This  monthly $79 is free once you have four active personal customers. That means you’re earning and saving at the same time.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Let me show you how we set people up to win—right from the start.</a:t>
            </a:r>
          </a:p>
          <a:p>
            <a:endParaRPr lang="en-US"/>
          </a:p>
          <a:p>
            <a:r>
              <a:rPr lang="en-US"/>
              <a:t>Our Fast Start Program is a simple launch plan that gets you profitable quickly—with great bonuses on top of your regular earnings.</a:t>
            </a:r>
          </a:p>
          <a:p>
            <a:endParaRPr lang="en-US"/>
          </a:p>
          <a:p>
            <a:r>
              <a:rPr lang="en-US"/>
              <a:t>It’s focused. It’s achievable. And it builds momentum.</a:t>
            </a:r>
          </a:p>
          <a:p>
            <a:endParaRPr lang="en-US"/>
          </a:p>
          <a:p>
            <a:r>
              <a:rPr lang="en-US"/>
              <a:t>Step 1: (click)</a:t>
            </a:r>
          </a:p>
          <a:p>
            <a:r>
              <a:rPr lang="en-US"/>
              <a:t>Sell 4 product subscriptions.</a:t>
            </a:r>
          </a:p>
          <a:p>
            <a:r>
              <a:rPr lang="en-US"/>
              <a:t>Earn a $115 bonus and get your own monthly product for free.</a:t>
            </a:r>
          </a:p>
          <a:p>
            <a:endParaRPr lang="en-US"/>
          </a:p>
          <a:p>
            <a:r>
              <a:rPr lang="en-US"/>
              <a:t>Step 2: (click)</a:t>
            </a:r>
          </a:p>
          <a:p>
            <a:r>
              <a:rPr lang="en-US"/>
              <a:t>Enroll 2 business partners with Ultimate Kits.</a:t>
            </a:r>
          </a:p>
          <a:p>
            <a:r>
              <a:rPr lang="en-US"/>
              <a:t>Earn $460.</a:t>
            </a:r>
          </a:p>
          <a:p>
            <a:endParaRPr lang="en-US"/>
          </a:p>
          <a:p>
            <a:r>
              <a:rPr lang="en-US"/>
              <a:t>Step 3: (click)</a:t>
            </a:r>
          </a:p>
          <a:p>
            <a:r>
              <a:rPr lang="en-US"/>
              <a:t>Help those 2 do the same—this is where duplication kicks in.</a:t>
            </a:r>
          </a:p>
          <a:p>
            <a:r>
              <a:rPr lang="en-US"/>
              <a:t>You’ll earn $1380 and start building a real team.</a:t>
            </a:r>
          </a:p>
          <a:p>
            <a:endParaRPr lang="en-US"/>
          </a:p>
          <a:p>
            <a:r>
              <a:rPr lang="en-US"/>
              <a:t>Step 4:n (click)</a:t>
            </a:r>
          </a:p>
          <a:p>
            <a:r>
              <a:rPr lang="en-US"/>
              <a:t>Add 6 more customers to hit 10 total.</a:t>
            </a:r>
          </a:p>
          <a:p>
            <a:r>
              <a:rPr lang="en-US"/>
              <a:t>That’s another $172 bonus.</a:t>
            </a:r>
          </a:p>
          <a:p>
            <a:endParaRPr lang="en-US"/>
          </a:p>
          <a:p>
            <a:r>
              <a:rPr lang="en-US"/>
              <a:t>Altogether, that’s over $2,100 USD in EXTRA bonuses—just for following this simple roadmap.</a:t>
            </a:r>
          </a:p>
          <a:p>
            <a:endParaRPr lang="en-US"/>
          </a:p>
          <a:p>
            <a:r>
              <a:rPr lang="en-US"/>
              <a:t>It’s strategic. It’s proven.</a:t>
            </a:r>
          </a:p>
          <a:p>
            <a:r>
              <a:rPr lang="en-US"/>
              <a:t>And it shows you exactly what to do to get paid and promoted from day one.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J</a:t>
            </a:r>
          </a:p>
          <a:p>
            <a:r>
              <a:rPr lang="en-US"/>
              <a:t>Let's bring it home: We started with four questions: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✔ Does it solve a real problem? Yes—and we proved it with science and results.</a:t>
            </a:r>
          </a:p>
          <a:p>
            <a:endParaRPr lang="en-US"/>
          </a:p>
          <a:p>
            <a:r>
              <a:rPr lang="en-US"/>
              <a:t>✔ Is the timing right? We're ahead of a global shift—still early, but not unproven.</a:t>
            </a:r>
          </a:p>
          <a:p>
            <a:endParaRPr lang="en-US"/>
          </a:p>
          <a:p>
            <a:r>
              <a:rPr lang="en-US"/>
              <a:t>✔ Is the company solid? Absolutely—publicly traded, fast-growing, and built to last.</a:t>
            </a:r>
          </a:p>
          <a:p>
            <a:endParaRPr lang="en-US"/>
          </a:p>
          <a:p>
            <a:r>
              <a:rPr lang="en-US"/>
              <a:t>✔ Can I win here? You can. Whether it’s free products or full-time income, there’s a path.</a:t>
            </a:r>
          </a:p>
          <a:p>
            <a:endParaRPr lang="en-US"/>
          </a:p>
          <a:p>
            <a:r>
              <a:rPr lang="en-US"/>
              <a:t>So now it’s your turn.</a:t>
            </a:r>
          </a:p>
          <a:p>
            <a:endParaRPr lang="en-US"/>
          </a:p>
          <a:p>
            <a:r>
              <a:rPr lang="en-US"/>
              <a:t>If you’re ready—we’ll walk with you.</a:t>
            </a:r>
          </a:p>
          <a:p>
            <a:endParaRPr lang="en-US"/>
          </a:p>
          <a:p>
            <a:r>
              <a:rPr lang="en-US"/>
              <a:t>If you’re curious—let’s talk more.</a:t>
            </a:r>
          </a:p>
          <a:p>
            <a:endParaRPr lang="en-US"/>
          </a:p>
          <a:p>
            <a:r>
              <a:rPr lang="en-US"/>
              <a:t>And if you’re passing—for now—we'd love to get you started on your health journey with our products.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r>
              <a:rPr lang="en-US"/>
              <a:t>If you’ve ever felt overwhelmed by wellness—</a:t>
            </a:r>
          </a:p>
          <a:p>
            <a:r>
              <a:rPr lang="en-US"/>
              <a:t>You're not alone.</a:t>
            </a:r>
          </a:p>
          <a:p>
            <a:endParaRPr lang="en-US"/>
          </a:p>
          <a:p>
            <a:r>
              <a:rPr lang="en-US"/>
              <a:t>There’s a supplement for everything.</a:t>
            </a:r>
          </a:p>
          <a:p>
            <a:r>
              <a:rPr lang="en-US"/>
              <a:t>Gut health. Brain health. Energy. Sleep. Mood.</a:t>
            </a:r>
          </a:p>
          <a:p>
            <a:endParaRPr lang="en-US"/>
          </a:p>
          <a:p>
            <a:r>
              <a:rPr lang="en-US"/>
              <a:t>But there’s one thing missing:</a:t>
            </a:r>
          </a:p>
          <a:p>
            <a:r>
              <a:rPr lang="en-US"/>
              <a:t>PROOF. </a:t>
            </a:r>
          </a:p>
          <a:p>
            <a:endParaRPr lang="en-US"/>
          </a:p>
          <a:p>
            <a:r>
              <a:rPr lang="en-US"/>
              <a:t>And that’s the problem.</a:t>
            </a:r>
          </a:p>
          <a:p>
            <a:endParaRPr lang="en-US"/>
          </a:p>
          <a:p>
            <a:r>
              <a:rPr lang="en-US"/>
              <a:t>We’re buying products without knowing what our bodies actually need.</a:t>
            </a:r>
          </a:p>
          <a:p>
            <a:endParaRPr lang="en-US"/>
          </a:p>
          <a:p>
            <a:r>
              <a:rPr lang="en-US"/>
              <a:t>No baseline. No tracking. No idea if anything’s working.</a:t>
            </a:r>
          </a:p>
          <a:p>
            <a:endParaRPr lang="en-US"/>
          </a:p>
          <a:p>
            <a:r>
              <a:rPr lang="en-US"/>
              <a:t>Zinzino came in to fix that.</a:t>
            </a:r>
          </a:p>
          <a:p>
            <a:endParaRPr lang="en-US"/>
          </a:p>
          <a:p>
            <a:r>
              <a:rPr lang="en-US"/>
              <a:t>We introduced an entire system of test-based nutrition—</a:t>
            </a:r>
          </a:p>
          <a:p>
            <a:r>
              <a:rPr lang="en-US"/>
              <a:t>where you don’t just hope it’s working…</a:t>
            </a:r>
          </a:p>
          <a:p>
            <a:r>
              <a:rPr lang="en-US"/>
              <a:t>You know.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Before we dive into the problem we are solving, and how we are doing it, here’s a quick lay of the land.</a:t>
            </a:r>
          </a:p>
          <a:p>
            <a:endParaRPr lang="en-US"/>
          </a:p>
          <a:p>
            <a:r>
              <a:rPr lang="en-US"/>
              <a:t>Zinzino is a personalized wellness company founded in Scandinavia in 2005 by Ørjan and Hilde Saele—legendary leaders who built seven-figure businesses before launching this company. And they’re still building alongside us today.</a:t>
            </a:r>
          </a:p>
          <a:p>
            <a:endParaRPr lang="en-US"/>
          </a:p>
          <a:p>
            <a:r>
              <a:rPr lang="en-US"/>
              <a:t>It’s led by people who’ve walked the walk—and still are.</a:t>
            </a:r>
          </a:p>
          <a:p>
            <a:endParaRPr lang="en-US"/>
          </a:p>
          <a:p>
            <a:r>
              <a:rPr lang="en-US"/>
              <a:t>And the growth backs it up:</a:t>
            </a:r>
          </a:p>
          <a:p>
            <a:endParaRPr lang="en-US"/>
          </a:p>
          <a:p>
            <a:r>
              <a:rPr lang="en-US"/>
              <a:t>141% revenue jump since 2020</a:t>
            </a:r>
          </a:p>
          <a:p>
            <a:endParaRPr lang="en-US"/>
          </a:p>
          <a:p>
            <a:r>
              <a:rPr lang="en-US"/>
              <a:t>$205 million in sales last year</a:t>
            </a:r>
          </a:p>
          <a:p>
            <a:endParaRPr lang="en-US"/>
          </a:p>
          <a:p>
            <a:r>
              <a:rPr lang="en-US"/>
              <a:t>Operating in 100+ countries</a:t>
            </a:r>
          </a:p>
          <a:p>
            <a:endParaRPr lang="en-US"/>
          </a:p>
          <a:p>
            <a:r>
              <a:rPr lang="en-US"/>
              <a:t>On track for a billion-dollar valuation by 2028</a:t>
            </a:r>
          </a:p>
          <a:p>
            <a:endParaRPr lang="en-US"/>
          </a:p>
          <a:p>
            <a:r>
              <a:rPr lang="en-US"/>
              <a:t>And yes—you can trust it.</a:t>
            </a:r>
          </a:p>
          <a:p>
            <a:r>
              <a:rPr lang="en-US"/>
              <a:t>AAA+ rated by Business for Home. That can’t be bought. It’s earned.</a:t>
            </a:r>
          </a:p>
          <a:p>
            <a:endParaRPr lang="en-US"/>
          </a:p>
          <a:p>
            <a:r>
              <a:rPr lang="en-US"/>
              <a:t>And here in the U.S.? We’re just getting started.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endParaRPr/>
          </a:p>
          <a:p>
            <a:r>
              <a:rPr lang="en-US"/>
              <a:t>What you just saw isn’t theory. It’s what we’re doing—every day.</a:t>
            </a:r>
          </a:p>
          <a:p>
            <a:endParaRPr lang="en-US"/>
          </a:p>
          <a:p>
            <a:r>
              <a:rPr lang="en-US"/>
              <a:t>We’re helping people stop guessing and start measuring.</a:t>
            </a:r>
          </a:p>
          <a:p>
            <a:endParaRPr lang="en-US"/>
          </a:p>
          <a:p>
            <a:r>
              <a:rPr lang="en-US"/>
              <a:t>That shift—from hope to belief to knowing—it does something bigger than we realize.</a:t>
            </a:r>
          </a:p>
          <a:p>
            <a:endParaRPr lang="en-US"/>
          </a:p>
          <a:p>
            <a:r>
              <a:rPr lang="en-US"/>
              <a:t>It changes how people engage with their health.</a:t>
            </a:r>
          </a:p>
          <a:p>
            <a:endParaRPr lang="en-US"/>
          </a:p>
          <a:p>
            <a:r>
              <a:rPr lang="en-US"/>
              <a:t>And when that starts happening at scale?</a:t>
            </a:r>
          </a:p>
          <a:p>
            <a:endParaRPr lang="en-US"/>
          </a:p>
          <a:p>
            <a:r>
              <a:rPr lang="en-US"/>
              <a:t>It opens the door to something much bigger than individual wellness: It becomes collective.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mission is bold:  We want to Inspire change in life, by improving the health of our customers, and the financial well-being of our brand partners.</a:t>
            </a:r>
          </a:p>
          <a:p>
            <a:endParaRPr lang="en-US"/>
          </a:p>
          <a:p>
            <a:r>
              <a:rPr lang="en-US"/>
              <a:t>And we’re doing it—by replacing guesswork with data, and equipping everyday people to create meaningful income.</a:t>
            </a:r>
          </a:p>
          <a:p>
            <a:endParaRPr lang="en-US"/>
          </a:p>
          <a:p>
            <a:r>
              <a:rPr lang="en-US"/>
              <a:t>Because when people feel better and earn better, they live better.</a:t>
            </a:r>
          </a:p>
          <a:p>
            <a:endParaRPr lang="en-US"/>
          </a:p>
          <a:p>
            <a:r>
              <a:rPr lang="en-US"/>
              <a:t>That’s a ripple effect. And it scales.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Here's how that ripple gets started. One person, one test at a time. </a:t>
            </a:r>
          </a:p>
          <a:p>
            <a:endParaRPr lang="en-US"/>
          </a:p>
          <a:p>
            <a:r>
              <a:rPr lang="en-US"/>
              <a:t>It begins with a simple at-home finger prick—just two drops of blood.</a:t>
            </a:r>
          </a:p>
          <a:p>
            <a:r>
              <a:rPr lang="en-US"/>
              <a:t>Each test is registered to a private, anonymous code.</a:t>
            </a:r>
          </a:p>
          <a:p>
            <a:endParaRPr lang="en-US"/>
          </a:p>
          <a:p>
            <a:r>
              <a:rPr lang="en-US"/>
              <a:t>(click)</a:t>
            </a:r>
          </a:p>
          <a:p>
            <a:r>
              <a:rPr lang="en-US"/>
              <a:t>That sample is mailed to Vitas Analytical Services in Oslo, Norway. </a:t>
            </a:r>
          </a:p>
          <a:p>
            <a:r>
              <a:rPr lang="en-US"/>
              <a:t>They’re the global leaders in dried blood spot analysis, and they're entirely third party. No affiliation to Zinzino. </a:t>
            </a:r>
          </a:p>
          <a:p>
            <a:endParaRPr lang="en-US"/>
          </a:p>
          <a:p>
            <a:r>
              <a:rPr lang="en-US"/>
              <a:t>(click)</a:t>
            </a:r>
          </a:p>
          <a:p>
            <a:r>
              <a:rPr lang="en-US"/>
              <a:t>While your results are processing, you’ll begin your personalized supplement routine.</a:t>
            </a:r>
          </a:p>
          <a:p>
            <a:r>
              <a:rPr lang="en-US"/>
              <a:t>No guesswork—just targeted support based on science.</a:t>
            </a:r>
          </a:p>
          <a:p>
            <a:endParaRPr lang="en-US"/>
          </a:p>
          <a:p>
            <a:r>
              <a:rPr lang="en-US"/>
              <a:t>(click)</a:t>
            </a:r>
          </a:p>
          <a:p>
            <a:r>
              <a:rPr lang="en-US"/>
              <a:t>About 15 to 20 days later, you’ll use your private code to access your results online.</a:t>
            </a:r>
          </a:p>
          <a:p>
            <a:endParaRPr lang="en-US"/>
          </a:p>
          <a:p>
            <a:r>
              <a:rPr lang="en-US"/>
              <a:t>You’ll see exactly where your baseline is—clear, measurable data that’s easy to understand and act on.</a:t>
            </a:r>
          </a:p>
          <a:p>
            <a:endParaRPr lang="en-US"/>
          </a:p>
          <a:p>
            <a:r>
              <a:rPr lang="en-US"/>
              <a:t>(click)</a:t>
            </a:r>
          </a:p>
          <a:p>
            <a:r>
              <a:rPr lang="en-US"/>
              <a:t>Then, after 120 days on the protocol, you retest.</a:t>
            </a:r>
          </a:p>
          <a:p>
            <a:r>
              <a:rPr lang="en-US"/>
              <a:t>Not to see IF it worked—but to see HOW WELL it worked.</a:t>
            </a:r>
          </a:p>
          <a:p>
            <a:endParaRPr lang="en-US"/>
          </a:p>
          <a:p>
            <a:r>
              <a:rPr lang="en-US"/>
              <a:t>So let’s talk about what we’re actually testing for—</a:t>
            </a:r>
          </a:p>
          <a:p>
            <a:r>
              <a:rPr lang="en-US"/>
              <a:t>and why it matters more than most people realize.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endParaRPr/>
          </a:p>
          <a:p>
            <a:r>
              <a:rPr lang="en-US"/>
              <a:t>At Zinzino, we offer three health tests today—with two more on the way.</a:t>
            </a:r>
          </a:p>
          <a:p>
            <a:endParaRPr lang="en-US"/>
          </a:p>
          <a:p>
            <a:r>
              <a:rPr lang="en-US"/>
              <a:t>But if I could put just one in the hands of every person on the planet, it would be this:</a:t>
            </a:r>
          </a:p>
          <a:p>
            <a:r>
              <a:rPr lang="en-US"/>
              <a:t>The Balance Test.</a:t>
            </a:r>
          </a:p>
          <a:p>
            <a:endParaRPr lang="en-US"/>
          </a:p>
          <a:p>
            <a:r>
              <a:rPr lang="en-US"/>
              <a:t>It measures your Omega-6 to Omega-3 ratio—</a:t>
            </a:r>
          </a:p>
          <a:p>
            <a:r>
              <a:rPr lang="en-US"/>
              <a:t>One of the clearest indicators of chronic inflammation in the body. And chronic inflammation is a silent driver behind so many health issues.</a:t>
            </a:r>
          </a:p>
          <a:p>
            <a:endParaRPr lang="en-US"/>
          </a:p>
          <a:p>
            <a:r>
              <a:rPr lang="en-US"/>
              <a:t>But here's the thing: Most people have never heard of the Omega Balance ratio. </a:t>
            </a:r>
          </a:p>
          <a:p>
            <a:r>
              <a:rPr lang="en-US"/>
              <a:t>But I believe this will be one of the next major biomarkers—right up there with blood pressure and cholesterol.</a:t>
            </a:r>
          </a:p>
          <a:p>
            <a:endParaRPr lang="en-US"/>
          </a:p>
          <a:p>
            <a:r>
              <a:rPr lang="en-US"/>
              <a:t>Because this test lets you catch the problem before the symptoms.</a:t>
            </a:r>
          </a:p>
          <a:p>
            <a:r>
              <a:rPr lang="en-US"/>
              <a:t>Before the diagnosis.</a:t>
            </a:r>
          </a:p>
          <a:p>
            <a:r>
              <a:rPr lang="en-US"/>
              <a:t>Before it spirals.</a:t>
            </a:r>
          </a:p>
          <a:p>
            <a:endParaRPr lang="en-US"/>
          </a:p>
          <a:p>
            <a:r>
              <a:rPr lang="en-US"/>
              <a:t>Let’s look at the science.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jpeg"/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11.png"/><Relationship Id="rId15" Type="http://schemas.openxmlformats.org/officeDocument/2006/relationships/image" Target="../media/image55.jpe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Relationship Id="rId1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26" Type="http://schemas.openxmlformats.org/officeDocument/2006/relationships/image" Target="../media/image85.png"/><Relationship Id="rId3" Type="http://schemas.openxmlformats.org/officeDocument/2006/relationships/image" Target="../media/image62.png"/><Relationship Id="rId21" Type="http://schemas.openxmlformats.org/officeDocument/2006/relationships/image" Target="../media/image80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5" Type="http://schemas.openxmlformats.org/officeDocument/2006/relationships/image" Target="../media/image84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24" Type="http://schemas.openxmlformats.org/officeDocument/2006/relationships/image" Target="../media/image83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23" Type="http://schemas.openxmlformats.org/officeDocument/2006/relationships/image" Target="../media/image82.png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Relationship Id="rId22" Type="http://schemas.openxmlformats.org/officeDocument/2006/relationships/image" Target="../media/image81.png"/><Relationship Id="rId27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00.svg"/><Relationship Id="rId4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0.sv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svg"/><Relationship Id="rId11" Type="http://schemas.openxmlformats.org/officeDocument/2006/relationships/image" Target="../media/image108.png"/><Relationship Id="rId5" Type="http://schemas.openxmlformats.org/officeDocument/2006/relationships/image" Target="../media/image103.png"/><Relationship Id="rId10" Type="http://schemas.openxmlformats.org/officeDocument/2006/relationships/image" Target="../media/image107.png"/><Relationship Id="rId4" Type="http://schemas.openxmlformats.org/officeDocument/2006/relationships/image" Target="../media/image102.svg"/><Relationship Id="rId9" Type="http://schemas.openxmlformats.org/officeDocument/2006/relationships/image" Target="../media/image58.png"/><Relationship Id="rId1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svg"/><Relationship Id="rId5" Type="http://schemas.openxmlformats.org/officeDocument/2006/relationships/image" Target="../media/image103.png"/><Relationship Id="rId10" Type="http://schemas.openxmlformats.org/officeDocument/2006/relationships/image" Target="../media/image11.png"/><Relationship Id="rId4" Type="http://schemas.openxmlformats.org/officeDocument/2006/relationships/image" Target="../media/image102.svg"/><Relationship Id="rId9" Type="http://schemas.openxmlformats.org/officeDocument/2006/relationships/image" Target="../media/image1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svg"/><Relationship Id="rId18" Type="http://schemas.openxmlformats.org/officeDocument/2006/relationships/image" Target="../media/image127.png"/><Relationship Id="rId3" Type="http://schemas.openxmlformats.org/officeDocument/2006/relationships/image" Target="../media/image112.png"/><Relationship Id="rId21" Type="http://schemas.openxmlformats.org/officeDocument/2006/relationships/image" Target="../media/image130.svg"/><Relationship Id="rId7" Type="http://schemas.openxmlformats.org/officeDocument/2006/relationships/image" Target="../media/image116.svg"/><Relationship Id="rId12" Type="http://schemas.openxmlformats.org/officeDocument/2006/relationships/image" Target="../media/image121.png"/><Relationship Id="rId17" Type="http://schemas.openxmlformats.org/officeDocument/2006/relationships/image" Target="../media/image126.sv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25.png"/><Relationship Id="rId20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120.svg"/><Relationship Id="rId24" Type="http://schemas.openxmlformats.org/officeDocument/2006/relationships/image" Target="../media/image11.png"/><Relationship Id="rId5" Type="http://schemas.openxmlformats.org/officeDocument/2006/relationships/image" Target="../media/image114.svg"/><Relationship Id="rId15" Type="http://schemas.openxmlformats.org/officeDocument/2006/relationships/image" Target="../media/image124.svg"/><Relationship Id="rId23" Type="http://schemas.openxmlformats.org/officeDocument/2006/relationships/image" Target="../media/image132.svg"/><Relationship Id="rId10" Type="http://schemas.openxmlformats.org/officeDocument/2006/relationships/image" Target="../media/image119.png"/><Relationship Id="rId19" Type="http://schemas.openxmlformats.org/officeDocument/2006/relationships/image" Target="../media/image128.svg"/><Relationship Id="rId4" Type="http://schemas.openxmlformats.org/officeDocument/2006/relationships/image" Target="../media/image113.png"/><Relationship Id="rId9" Type="http://schemas.openxmlformats.org/officeDocument/2006/relationships/image" Target="../media/image118.svg"/><Relationship Id="rId14" Type="http://schemas.openxmlformats.org/officeDocument/2006/relationships/image" Target="../media/image123.png"/><Relationship Id="rId22" Type="http://schemas.openxmlformats.org/officeDocument/2006/relationships/image" Target="../media/image1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svg"/><Relationship Id="rId5" Type="http://schemas.openxmlformats.org/officeDocument/2006/relationships/image" Target="../media/image135.png"/><Relationship Id="rId4" Type="http://schemas.openxmlformats.org/officeDocument/2006/relationships/image" Target="../media/image13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5" Type="http://schemas.openxmlformats.org/officeDocument/2006/relationships/image" Target="../media/image146.jpeg"/><Relationship Id="rId4" Type="http://schemas.openxmlformats.org/officeDocument/2006/relationships/image" Target="../media/image145.svg"/><Relationship Id="rId9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svg"/><Relationship Id="rId13" Type="http://schemas.openxmlformats.org/officeDocument/2006/relationships/image" Target="../media/image158.png"/><Relationship Id="rId18" Type="http://schemas.openxmlformats.org/officeDocument/2006/relationships/image" Target="../media/image162.png"/><Relationship Id="rId3" Type="http://schemas.openxmlformats.org/officeDocument/2006/relationships/image" Target="../media/image32.jpeg"/><Relationship Id="rId7" Type="http://schemas.openxmlformats.org/officeDocument/2006/relationships/image" Target="../media/image152.png"/><Relationship Id="rId12" Type="http://schemas.openxmlformats.org/officeDocument/2006/relationships/image" Target="../media/image157.svg"/><Relationship Id="rId17" Type="http://schemas.openxmlformats.org/officeDocument/2006/relationships/hyperlink" Target="https://docs.google.com/spreadsheets/d/1DUF2isFWsqVSYhbaACYtbgcLi_YjDqpE3GLQIVgkKQg/edit#gid=69851113" TargetMode="External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61.sv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11" Type="http://schemas.openxmlformats.org/officeDocument/2006/relationships/image" Target="../media/image156.png"/><Relationship Id="rId5" Type="http://schemas.openxmlformats.org/officeDocument/2006/relationships/image" Target="../media/image151.svg"/><Relationship Id="rId15" Type="http://schemas.openxmlformats.org/officeDocument/2006/relationships/image" Target="../media/image160.png"/><Relationship Id="rId10" Type="http://schemas.openxmlformats.org/officeDocument/2006/relationships/image" Target="../media/image155.svg"/><Relationship Id="rId19" Type="http://schemas.openxmlformats.org/officeDocument/2006/relationships/image" Target="../media/image163.svg"/><Relationship Id="rId4" Type="http://schemas.openxmlformats.org/officeDocument/2006/relationships/image" Target="../media/image150.png"/><Relationship Id="rId9" Type="http://schemas.openxmlformats.org/officeDocument/2006/relationships/image" Target="../media/image154.png"/><Relationship Id="rId14" Type="http://schemas.openxmlformats.org/officeDocument/2006/relationships/image" Target="../media/image159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11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1054">
                <a:alpha val="100000"/>
              </a:srgbClr>
            </a:gs>
            <a:gs pos="100000">
              <a:srgbClr val="255FF1">
                <a:alpha val="100000"/>
              </a:srgbClr>
            </a:gs>
          </a:gsLst>
          <a:lin ang="18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71195" y="748421"/>
            <a:ext cx="7401653" cy="8165701"/>
            <a:chOff x="0" y="0"/>
            <a:chExt cx="9868870" cy="10887602"/>
          </a:xfrm>
        </p:grpSpPr>
        <p:grpSp>
          <p:nvGrpSpPr>
            <p:cNvPr id="3" name="Group 3"/>
            <p:cNvGrpSpPr/>
            <p:nvPr/>
          </p:nvGrpSpPr>
          <p:grpSpPr>
            <a:xfrm>
              <a:off x="374361" y="4179779"/>
              <a:ext cx="3081387" cy="3081387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3320" y="0"/>
                    </a:moveTo>
                    <a:lnTo>
                      <a:pt x="729480" y="0"/>
                    </a:lnTo>
                    <a:cubicBezTo>
                      <a:pt x="751578" y="0"/>
                      <a:pt x="772770" y="8778"/>
                      <a:pt x="788396" y="24404"/>
                    </a:cubicBezTo>
                    <a:cubicBezTo>
                      <a:pt x="804022" y="40030"/>
                      <a:pt x="812800" y="61222"/>
                      <a:pt x="812800" y="83320"/>
                    </a:cubicBezTo>
                    <a:lnTo>
                      <a:pt x="812800" y="729480"/>
                    </a:lnTo>
                    <a:cubicBezTo>
                      <a:pt x="812800" y="751578"/>
                      <a:pt x="804022" y="772770"/>
                      <a:pt x="788396" y="788396"/>
                    </a:cubicBezTo>
                    <a:cubicBezTo>
                      <a:pt x="772770" y="804022"/>
                      <a:pt x="751578" y="812800"/>
                      <a:pt x="729480" y="812800"/>
                    </a:cubicBezTo>
                    <a:lnTo>
                      <a:pt x="83320" y="812800"/>
                    </a:lnTo>
                    <a:cubicBezTo>
                      <a:pt x="61222" y="812800"/>
                      <a:pt x="40030" y="804022"/>
                      <a:pt x="24404" y="788396"/>
                    </a:cubicBezTo>
                    <a:cubicBezTo>
                      <a:pt x="8778" y="772770"/>
                      <a:pt x="0" y="751578"/>
                      <a:pt x="0" y="729480"/>
                    </a:cubicBezTo>
                    <a:lnTo>
                      <a:pt x="0" y="83320"/>
                    </a:lnTo>
                    <a:cubicBezTo>
                      <a:pt x="0" y="61222"/>
                      <a:pt x="8778" y="40030"/>
                      <a:pt x="24404" y="24404"/>
                    </a:cubicBezTo>
                    <a:cubicBezTo>
                      <a:pt x="40030" y="8778"/>
                      <a:pt x="61222" y="0"/>
                      <a:pt x="8332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8876" tIns="48876" rIns="48876" bIns="48876" rtlCol="0" anchor="ctr"/>
              <a:lstStyle/>
              <a:p>
                <a:pPr algn="ctr">
                  <a:lnSpc>
                    <a:spcPts val="17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5551817" y="2153946"/>
              <a:ext cx="3100988" cy="3100988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5649" y="0"/>
                    </a:moveTo>
                    <a:lnTo>
                      <a:pt x="727151" y="0"/>
                    </a:lnTo>
                    <a:cubicBezTo>
                      <a:pt x="749867" y="0"/>
                      <a:pt x="771652" y="9024"/>
                      <a:pt x="787714" y="25086"/>
                    </a:cubicBezTo>
                    <a:cubicBezTo>
                      <a:pt x="803776" y="41148"/>
                      <a:pt x="812800" y="62933"/>
                      <a:pt x="812800" y="85649"/>
                    </a:cubicBezTo>
                    <a:lnTo>
                      <a:pt x="812800" y="727151"/>
                    </a:lnTo>
                    <a:cubicBezTo>
                      <a:pt x="812800" y="749867"/>
                      <a:pt x="803776" y="771652"/>
                      <a:pt x="787714" y="787714"/>
                    </a:cubicBezTo>
                    <a:cubicBezTo>
                      <a:pt x="771652" y="803776"/>
                      <a:pt x="749867" y="812800"/>
                      <a:pt x="727151" y="812800"/>
                    </a:cubicBezTo>
                    <a:lnTo>
                      <a:pt x="85649" y="812800"/>
                    </a:lnTo>
                    <a:cubicBezTo>
                      <a:pt x="62933" y="812800"/>
                      <a:pt x="41148" y="803776"/>
                      <a:pt x="25086" y="787714"/>
                    </a:cubicBezTo>
                    <a:cubicBezTo>
                      <a:pt x="9024" y="771652"/>
                      <a:pt x="0" y="749867"/>
                      <a:pt x="0" y="727151"/>
                    </a:cubicBezTo>
                    <a:lnTo>
                      <a:pt x="0" y="85649"/>
                    </a:lnTo>
                    <a:cubicBezTo>
                      <a:pt x="0" y="62933"/>
                      <a:pt x="9024" y="41148"/>
                      <a:pt x="25086" y="25086"/>
                    </a:cubicBezTo>
                    <a:cubicBezTo>
                      <a:pt x="41148" y="9024"/>
                      <a:pt x="62933" y="0"/>
                      <a:pt x="8564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8876" tIns="48876" rIns="48876" bIns="48876" rtlCol="0" anchor="ctr"/>
              <a:lstStyle/>
              <a:p>
                <a:pPr algn="ctr">
                  <a:lnSpc>
                    <a:spcPts val="175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3580922" y="5374749"/>
              <a:ext cx="3081387" cy="3081387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6193" y="0"/>
                    </a:moveTo>
                    <a:lnTo>
                      <a:pt x="726607" y="0"/>
                    </a:lnTo>
                    <a:cubicBezTo>
                      <a:pt x="774210" y="0"/>
                      <a:pt x="812800" y="38590"/>
                      <a:pt x="812800" y="86193"/>
                    </a:cubicBezTo>
                    <a:lnTo>
                      <a:pt x="812800" y="726607"/>
                    </a:lnTo>
                    <a:cubicBezTo>
                      <a:pt x="812800" y="774210"/>
                      <a:pt x="774210" y="812800"/>
                      <a:pt x="726607" y="812800"/>
                    </a:cubicBezTo>
                    <a:lnTo>
                      <a:pt x="86193" y="812800"/>
                    </a:lnTo>
                    <a:cubicBezTo>
                      <a:pt x="38590" y="812800"/>
                      <a:pt x="0" y="774210"/>
                      <a:pt x="0" y="726607"/>
                    </a:cubicBezTo>
                    <a:lnTo>
                      <a:pt x="0" y="86193"/>
                    </a:lnTo>
                    <a:cubicBezTo>
                      <a:pt x="0" y="38590"/>
                      <a:pt x="38590" y="0"/>
                      <a:pt x="8619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8876" tIns="48876" rIns="48876" bIns="48876" rtlCol="0" anchor="ctr"/>
              <a:lstStyle/>
              <a:p>
                <a:pPr algn="ctr">
                  <a:lnSpc>
                    <a:spcPts val="17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6787483" y="7631797"/>
              <a:ext cx="3081387" cy="3081387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6193" y="0"/>
                    </a:moveTo>
                    <a:lnTo>
                      <a:pt x="726607" y="0"/>
                    </a:lnTo>
                    <a:cubicBezTo>
                      <a:pt x="774210" y="0"/>
                      <a:pt x="812800" y="38590"/>
                      <a:pt x="812800" y="86193"/>
                    </a:cubicBezTo>
                    <a:lnTo>
                      <a:pt x="812800" y="726607"/>
                    </a:lnTo>
                    <a:cubicBezTo>
                      <a:pt x="812800" y="774210"/>
                      <a:pt x="774210" y="812800"/>
                      <a:pt x="726607" y="812800"/>
                    </a:cubicBezTo>
                    <a:lnTo>
                      <a:pt x="86193" y="812800"/>
                    </a:lnTo>
                    <a:cubicBezTo>
                      <a:pt x="38590" y="812800"/>
                      <a:pt x="0" y="774210"/>
                      <a:pt x="0" y="726607"/>
                    </a:cubicBezTo>
                    <a:lnTo>
                      <a:pt x="0" y="86193"/>
                    </a:lnTo>
                    <a:cubicBezTo>
                      <a:pt x="0" y="38590"/>
                      <a:pt x="38590" y="0"/>
                      <a:pt x="8619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8876" tIns="48876" rIns="48876" bIns="48876" rtlCol="0" anchor="ctr"/>
              <a:lstStyle/>
              <a:p>
                <a:pPr algn="ctr">
                  <a:lnSpc>
                    <a:spcPts val="17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542291" y="8575894"/>
              <a:ext cx="2137290" cy="2137290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91129" y="0"/>
                    </a:moveTo>
                    <a:lnTo>
                      <a:pt x="721671" y="0"/>
                    </a:lnTo>
                    <a:cubicBezTo>
                      <a:pt x="772000" y="0"/>
                      <a:pt x="812800" y="40800"/>
                      <a:pt x="812800" y="91129"/>
                    </a:cubicBezTo>
                    <a:lnTo>
                      <a:pt x="812800" y="721671"/>
                    </a:lnTo>
                    <a:cubicBezTo>
                      <a:pt x="812800" y="772000"/>
                      <a:pt x="772000" y="812800"/>
                      <a:pt x="721671" y="812800"/>
                    </a:cubicBezTo>
                    <a:lnTo>
                      <a:pt x="91129" y="812800"/>
                    </a:lnTo>
                    <a:cubicBezTo>
                      <a:pt x="40800" y="812800"/>
                      <a:pt x="0" y="772000"/>
                      <a:pt x="0" y="721671"/>
                    </a:cubicBezTo>
                    <a:lnTo>
                      <a:pt x="0" y="91129"/>
                    </a:lnTo>
                    <a:cubicBezTo>
                      <a:pt x="0" y="40800"/>
                      <a:pt x="40800" y="0"/>
                      <a:pt x="9112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8876" tIns="48876" rIns="48876" bIns="48876" rtlCol="0" anchor="ctr"/>
              <a:lstStyle/>
              <a:p>
                <a:pPr algn="ctr">
                  <a:lnSpc>
                    <a:spcPts val="17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6787483" y="5374721"/>
              <a:ext cx="2137290" cy="2137290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91129" y="0"/>
                    </a:moveTo>
                    <a:lnTo>
                      <a:pt x="721671" y="0"/>
                    </a:lnTo>
                    <a:cubicBezTo>
                      <a:pt x="772000" y="0"/>
                      <a:pt x="812800" y="40800"/>
                      <a:pt x="812800" y="91129"/>
                    </a:cubicBezTo>
                    <a:lnTo>
                      <a:pt x="812800" y="721671"/>
                    </a:lnTo>
                    <a:cubicBezTo>
                      <a:pt x="812800" y="772000"/>
                      <a:pt x="772000" y="812800"/>
                      <a:pt x="721671" y="812800"/>
                    </a:cubicBezTo>
                    <a:lnTo>
                      <a:pt x="91129" y="812800"/>
                    </a:lnTo>
                    <a:cubicBezTo>
                      <a:pt x="40800" y="812800"/>
                      <a:pt x="0" y="772000"/>
                      <a:pt x="0" y="721671"/>
                    </a:cubicBezTo>
                    <a:lnTo>
                      <a:pt x="0" y="91129"/>
                    </a:lnTo>
                    <a:cubicBezTo>
                      <a:pt x="0" y="40800"/>
                      <a:pt x="40800" y="0"/>
                      <a:pt x="9112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8876" tIns="48876" rIns="48876" bIns="48876" rtlCol="0" anchor="ctr"/>
              <a:lstStyle/>
              <a:p>
                <a:pPr algn="ctr">
                  <a:lnSpc>
                    <a:spcPts val="17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3575562" y="3398208"/>
              <a:ext cx="1856727" cy="1856727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90595" y="0"/>
                    </a:moveTo>
                    <a:lnTo>
                      <a:pt x="722205" y="0"/>
                    </a:lnTo>
                    <a:cubicBezTo>
                      <a:pt x="772239" y="0"/>
                      <a:pt x="812800" y="40561"/>
                      <a:pt x="812800" y="90595"/>
                    </a:cubicBezTo>
                    <a:lnTo>
                      <a:pt x="812800" y="722205"/>
                    </a:lnTo>
                    <a:cubicBezTo>
                      <a:pt x="812800" y="772239"/>
                      <a:pt x="772239" y="812800"/>
                      <a:pt x="722205" y="812800"/>
                    </a:cubicBezTo>
                    <a:lnTo>
                      <a:pt x="90595" y="812800"/>
                    </a:lnTo>
                    <a:cubicBezTo>
                      <a:pt x="40561" y="812800"/>
                      <a:pt x="0" y="772239"/>
                      <a:pt x="0" y="722205"/>
                    </a:cubicBezTo>
                    <a:lnTo>
                      <a:pt x="0" y="90595"/>
                    </a:lnTo>
                    <a:cubicBezTo>
                      <a:pt x="0" y="40561"/>
                      <a:pt x="40561" y="0"/>
                      <a:pt x="9059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8876" tIns="48876" rIns="48876" bIns="48876" rtlCol="0" anchor="ctr"/>
              <a:lstStyle/>
              <a:p>
                <a:pPr algn="ctr">
                  <a:lnSpc>
                    <a:spcPts val="175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6471450" y="177406"/>
              <a:ext cx="1856727" cy="1856727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95363" y="0"/>
                    </a:moveTo>
                    <a:lnTo>
                      <a:pt x="717437" y="0"/>
                    </a:lnTo>
                    <a:cubicBezTo>
                      <a:pt x="742729" y="0"/>
                      <a:pt x="766985" y="10047"/>
                      <a:pt x="784869" y="27931"/>
                    </a:cubicBezTo>
                    <a:cubicBezTo>
                      <a:pt x="802753" y="45815"/>
                      <a:pt x="812800" y="70071"/>
                      <a:pt x="812800" y="95363"/>
                    </a:cubicBezTo>
                    <a:lnTo>
                      <a:pt x="812800" y="717437"/>
                    </a:lnTo>
                    <a:cubicBezTo>
                      <a:pt x="812800" y="742729"/>
                      <a:pt x="802753" y="766985"/>
                      <a:pt x="784869" y="784869"/>
                    </a:cubicBezTo>
                    <a:cubicBezTo>
                      <a:pt x="766985" y="802753"/>
                      <a:pt x="742729" y="812800"/>
                      <a:pt x="717437" y="812800"/>
                    </a:cubicBezTo>
                    <a:lnTo>
                      <a:pt x="95363" y="812800"/>
                    </a:lnTo>
                    <a:cubicBezTo>
                      <a:pt x="70071" y="812800"/>
                      <a:pt x="45815" y="802753"/>
                      <a:pt x="27931" y="784869"/>
                    </a:cubicBezTo>
                    <a:cubicBezTo>
                      <a:pt x="10047" y="766985"/>
                      <a:pt x="0" y="742729"/>
                      <a:pt x="0" y="717437"/>
                    </a:cubicBezTo>
                    <a:lnTo>
                      <a:pt x="0" y="95363"/>
                    </a:lnTo>
                    <a:cubicBezTo>
                      <a:pt x="0" y="70071"/>
                      <a:pt x="10047" y="45815"/>
                      <a:pt x="27931" y="27931"/>
                    </a:cubicBezTo>
                    <a:cubicBezTo>
                      <a:pt x="45815" y="10047"/>
                      <a:pt x="70071" y="0"/>
                      <a:pt x="9536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8876" tIns="48876" rIns="48876" bIns="48876" rtlCol="0" anchor="ctr"/>
              <a:lstStyle/>
              <a:p>
                <a:pPr algn="ctr">
                  <a:lnSpc>
                    <a:spcPts val="1759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5594112" y="2196241"/>
              <a:ext cx="3016398" cy="3016398"/>
              <a:chOff x="0" y="0"/>
              <a:chExt cx="6350000" cy="6350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5715000" y="6350000"/>
                    </a:moveTo>
                    <a:lnTo>
                      <a:pt x="635000" y="6350000"/>
                    </a:lnTo>
                    <a:cubicBezTo>
                      <a:pt x="284480" y="6350000"/>
                      <a:pt x="0" y="6065520"/>
                      <a:pt x="0" y="5715000"/>
                    </a:cubicBezTo>
                    <a:lnTo>
                      <a:pt x="0" y="635000"/>
                    </a:lnTo>
                    <a:cubicBezTo>
                      <a:pt x="0" y="284480"/>
                      <a:pt x="284480" y="0"/>
                      <a:pt x="635000" y="0"/>
                    </a:cubicBezTo>
                    <a:lnTo>
                      <a:pt x="5715000" y="0"/>
                    </a:lnTo>
                    <a:cubicBezTo>
                      <a:pt x="6065520" y="0"/>
                      <a:pt x="6350000" y="284480"/>
                      <a:pt x="6350000" y="635000"/>
                    </a:cubicBezTo>
                    <a:lnTo>
                      <a:pt x="6350000" y="5715000"/>
                    </a:lnTo>
                    <a:cubicBezTo>
                      <a:pt x="6350000" y="6065520"/>
                      <a:pt x="6065520" y="6350000"/>
                      <a:pt x="5715000" y="635000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t="-56430" b="-2156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6824851" y="7669164"/>
              <a:ext cx="3006652" cy="3006652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5715000" y="6350000"/>
                    </a:moveTo>
                    <a:lnTo>
                      <a:pt x="635000" y="6350000"/>
                    </a:lnTo>
                    <a:cubicBezTo>
                      <a:pt x="284480" y="6350000"/>
                      <a:pt x="0" y="6065520"/>
                      <a:pt x="0" y="5715000"/>
                    </a:cubicBezTo>
                    <a:lnTo>
                      <a:pt x="0" y="635000"/>
                    </a:lnTo>
                    <a:cubicBezTo>
                      <a:pt x="0" y="284480"/>
                      <a:pt x="284480" y="0"/>
                      <a:pt x="635000" y="0"/>
                    </a:cubicBezTo>
                    <a:lnTo>
                      <a:pt x="5715000" y="0"/>
                    </a:lnTo>
                    <a:cubicBezTo>
                      <a:pt x="6065520" y="0"/>
                      <a:pt x="6350000" y="284480"/>
                      <a:pt x="6350000" y="635000"/>
                    </a:cubicBezTo>
                    <a:lnTo>
                      <a:pt x="6350000" y="5715000"/>
                    </a:lnTo>
                    <a:cubicBezTo>
                      <a:pt x="6350000" y="6065520"/>
                      <a:pt x="6065520" y="6350000"/>
                      <a:pt x="5715000" y="635000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28277" r="-28277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3618290" y="5412116"/>
              <a:ext cx="3006652" cy="3006652"/>
              <a:chOff x="0" y="0"/>
              <a:chExt cx="6350000" cy="63500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5715000" y="6350000"/>
                    </a:moveTo>
                    <a:lnTo>
                      <a:pt x="635000" y="6350000"/>
                    </a:lnTo>
                    <a:cubicBezTo>
                      <a:pt x="284480" y="6350000"/>
                      <a:pt x="0" y="6065520"/>
                      <a:pt x="0" y="5715000"/>
                    </a:cubicBezTo>
                    <a:lnTo>
                      <a:pt x="0" y="635000"/>
                    </a:lnTo>
                    <a:cubicBezTo>
                      <a:pt x="0" y="284480"/>
                      <a:pt x="284480" y="0"/>
                      <a:pt x="635000" y="0"/>
                    </a:cubicBezTo>
                    <a:lnTo>
                      <a:pt x="5715000" y="0"/>
                    </a:lnTo>
                    <a:cubicBezTo>
                      <a:pt x="6065520" y="0"/>
                      <a:pt x="6350000" y="284480"/>
                      <a:pt x="6350000" y="635000"/>
                    </a:cubicBezTo>
                    <a:lnTo>
                      <a:pt x="6350000" y="5715000"/>
                    </a:lnTo>
                    <a:cubicBezTo>
                      <a:pt x="6350000" y="6065520"/>
                      <a:pt x="6065520" y="6350000"/>
                      <a:pt x="5715000" y="635000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25046" r="-2504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07624" y="4213042"/>
              <a:ext cx="3014860" cy="3014860"/>
              <a:chOff x="0" y="0"/>
              <a:chExt cx="6350000" cy="63500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5715000" y="6350000"/>
                    </a:moveTo>
                    <a:lnTo>
                      <a:pt x="635000" y="6350000"/>
                    </a:lnTo>
                    <a:cubicBezTo>
                      <a:pt x="284480" y="6350000"/>
                      <a:pt x="0" y="6065520"/>
                      <a:pt x="0" y="5715000"/>
                    </a:cubicBezTo>
                    <a:lnTo>
                      <a:pt x="0" y="635000"/>
                    </a:lnTo>
                    <a:cubicBezTo>
                      <a:pt x="0" y="284480"/>
                      <a:pt x="284480" y="0"/>
                      <a:pt x="635000" y="0"/>
                    </a:cubicBezTo>
                    <a:lnTo>
                      <a:pt x="5715000" y="0"/>
                    </a:lnTo>
                    <a:cubicBezTo>
                      <a:pt x="6065520" y="0"/>
                      <a:pt x="6350000" y="284480"/>
                      <a:pt x="6350000" y="635000"/>
                    </a:cubicBezTo>
                    <a:lnTo>
                      <a:pt x="6350000" y="5715000"/>
                    </a:lnTo>
                    <a:cubicBezTo>
                      <a:pt x="6350000" y="6065520"/>
                      <a:pt x="6065520" y="6350000"/>
                      <a:pt x="5715000" y="635000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2907" t="-12113" r="-9690" b="-48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6824851" y="5412088"/>
              <a:ext cx="2062555" cy="2062555"/>
              <a:chOff x="0" y="0"/>
              <a:chExt cx="6350000" cy="63500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5715000" y="6350000"/>
                    </a:moveTo>
                    <a:lnTo>
                      <a:pt x="635000" y="6350000"/>
                    </a:lnTo>
                    <a:cubicBezTo>
                      <a:pt x="284480" y="6350000"/>
                      <a:pt x="0" y="6065520"/>
                      <a:pt x="0" y="5715000"/>
                    </a:cubicBezTo>
                    <a:lnTo>
                      <a:pt x="0" y="635000"/>
                    </a:lnTo>
                    <a:cubicBezTo>
                      <a:pt x="0" y="284480"/>
                      <a:pt x="284480" y="0"/>
                      <a:pt x="635000" y="0"/>
                    </a:cubicBezTo>
                    <a:lnTo>
                      <a:pt x="5715000" y="0"/>
                    </a:lnTo>
                    <a:cubicBezTo>
                      <a:pt x="6065520" y="0"/>
                      <a:pt x="6350000" y="284480"/>
                      <a:pt x="6350000" y="635000"/>
                    </a:cubicBezTo>
                    <a:lnTo>
                      <a:pt x="6350000" y="5715000"/>
                    </a:lnTo>
                    <a:cubicBezTo>
                      <a:pt x="6350000" y="6065520"/>
                      <a:pt x="6065520" y="6350000"/>
                      <a:pt x="5715000" y="635000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t="-38996" b="-3899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4579795" y="8613398"/>
              <a:ext cx="2062282" cy="2062282"/>
              <a:chOff x="0" y="0"/>
              <a:chExt cx="6350000" cy="63500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5715000" y="6350000"/>
                    </a:moveTo>
                    <a:lnTo>
                      <a:pt x="635000" y="6350000"/>
                    </a:lnTo>
                    <a:cubicBezTo>
                      <a:pt x="284480" y="6350000"/>
                      <a:pt x="0" y="6065520"/>
                      <a:pt x="0" y="5715000"/>
                    </a:cubicBezTo>
                    <a:lnTo>
                      <a:pt x="0" y="635000"/>
                    </a:lnTo>
                    <a:cubicBezTo>
                      <a:pt x="0" y="284480"/>
                      <a:pt x="284480" y="0"/>
                      <a:pt x="635000" y="0"/>
                    </a:cubicBezTo>
                    <a:lnTo>
                      <a:pt x="5715000" y="0"/>
                    </a:lnTo>
                    <a:cubicBezTo>
                      <a:pt x="6065520" y="0"/>
                      <a:pt x="6350000" y="284480"/>
                      <a:pt x="6350000" y="635000"/>
                    </a:cubicBezTo>
                    <a:lnTo>
                      <a:pt x="6350000" y="5715000"/>
                    </a:lnTo>
                    <a:cubicBezTo>
                      <a:pt x="6350000" y="6065520"/>
                      <a:pt x="6065520" y="6350000"/>
                      <a:pt x="5715000" y="635000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3609242" y="3431888"/>
              <a:ext cx="1789366" cy="1789366"/>
              <a:chOff x="0" y="0"/>
              <a:chExt cx="6350000" cy="63500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5715000" y="6350000"/>
                    </a:moveTo>
                    <a:lnTo>
                      <a:pt x="635000" y="6350000"/>
                    </a:lnTo>
                    <a:cubicBezTo>
                      <a:pt x="284480" y="6350000"/>
                      <a:pt x="0" y="6065520"/>
                      <a:pt x="0" y="5715000"/>
                    </a:cubicBezTo>
                    <a:lnTo>
                      <a:pt x="0" y="635000"/>
                    </a:lnTo>
                    <a:cubicBezTo>
                      <a:pt x="0" y="284480"/>
                      <a:pt x="284480" y="0"/>
                      <a:pt x="635000" y="0"/>
                    </a:cubicBezTo>
                    <a:lnTo>
                      <a:pt x="5715000" y="0"/>
                    </a:lnTo>
                    <a:cubicBezTo>
                      <a:pt x="6065520" y="0"/>
                      <a:pt x="6350000" y="284480"/>
                      <a:pt x="6350000" y="635000"/>
                    </a:cubicBezTo>
                    <a:lnTo>
                      <a:pt x="6350000" y="5715000"/>
                    </a:lnTo>
                    <a:cubicBezTo>
                      <a:pt x="6350000" y="6065520"/>
                      <a:pt x="6065520" y="6350000"/>
                      <a:pt x="5715000" y="635000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11837" t="-15102" r="-8980" b="-571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6864627" y="39776"/>
              <a:ext cx="1777174" cy="1777174"/>
              <a:chOff x="0" y="0"/>
              <a:chExt cx="6350000" cy="63500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5715000" y="6350000"/>
                    </a:moveTo>
                    <a:lnTo>
                      <a:pt x="635000" y="6350000"/>
                    </a:lnTo>
                    <a:cubicBezTo>
                      <a:pt x="284480" y="6350000"/>
                      <a:pt x="0" y="6065520"/>
                      <a:pt x="0" y="5715000"/>
                    </a:cubicBezTo>
                    <a:lnTo>
                      <a:pt x="0" y="635000"/>
                    </a:lnTo>
                    <a:cubicBezTo>
                      <a:pt x="0" y="284480"/>
                      <a:pt x="284480" y="0"/>
                      <a:pt x="635000" y="0"/>
                    </a:cubicBezTo>
                    <a:lnTo>
                      <a:pt x="5715000" y="0"/>
                    </a:lnTo>
                    <a:cubicBezTo>
                      <a:pt x="6065520" y="0"/>
                      <a:pt x="6350000" y="284480"/>
                      <a:pt x="6350000" y="635000"/>
                    </a:cubicBezTo>
                    <a:lnTo>
                      <a:pt x="6350000" y="5715000"/>
                    </a:lnTo>
                    <a:cubicBezTo>
                      <a:pt x="6350000" y="6065520"/>
                      <a:pt x="6065520" y="6350000"/>
                      <a:pt x="5715000" y="635000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-19727" t="-11507" r="-12329" b="-20549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0" y="3969675"/>
              <a:ext cx="3081387" cy="3081387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3320" y="0"/>
                    </a:moveTo>
                    <a:lnTo>
                      <a:pt x="729480" y="0"/>
                    </a:lnTo>
                    <a:cubicBezTo>
                      <a:pt x="751578" y="0"/>
                      <a:pt x="772770" y="8778"/>
                      <a:pt x="788396" y="24404"/>
                    </a:cubicBezTo>
                    <a:cubicBezTo>
                      <a:pt x="804022" y="40030"/>
                      <a:pt x="812800" y="61222"/>
                      <a:pt x="812800" y="83320"/>
                    </a:cubicBezTo>
                    <a:lnTo>
                      <a:pt x="812800" y="729480"/>
                    </a:lnTo>
                    <a:cubicBezTo>
                      <a:pt x="812800" y="751578"/>
                      <a:pt x="804022" y="772770"/>
                      <a:pt x="788396" y="788396"/>
                    </a:cubicBezTo>
                    <a:cubicBezTo>
                      <a:pt x="772770" y="804022"/>
                      <a:pt x="751578" y="812800"/>
                      <a:pt x="729480" y="812800"/>
                    </a:cubicBezTo>
                    <a:lnTo>
                      <a:pt x="83320" y="812800"/>
                    </a:lnTo>
                    <a:cubicBezTo>
                      <a:pt x="61222" y="812800"/>
                      <a:pt x="40030" y="804022"/>
                      <a:pt x="24404" y="788396"/>
                    </a:cubicBezTo>
                    <a:cubicBezTo>
                      <a:pt x="8778" y="772770"/>
                      <a:pt x="0" y="751578"/>
                      <a:pt x="0" y="729480"/>
                    </a:cubicBezTo>
                    <a:lnTo>
                      <a:pt x="0" y="83320"/>
                    </a:lnTo>
                    <a:cubicBezTo>
                      <a:pt x="0" y="61222"/>
                      <a:pt x="8778" y="40030"/>
                      <a:pt x="24404" y="24404"/>
                    </a:cubicBezTo>
                    <a:cubicBezTo>
                      <a:pt x="40030" y="8778"/>
                      <a:pt x="61222" y="0"/>
                      <a:pt x="8332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8876" tIns="48876" rIns="48876" bIns="48876" rtlCol="0" anchor="ctr"/>
              <a:lstStyle/>
              <a:p>
                <a:pPr algn="ctr">
                  <a:lnSpc>
                    <a:spcPts val="1759"/>
                  </a:lnSpc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6824851" y="0"/>
              <a:ext cx="1856727" cy="1856727"/>
              <a:chOff x="0" y="0"/>
              <a:chExt cx="812800" cy="8128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95363" y="0"/>
                    </a:moveTo>
                    <a:lnTo>
                      <a:pt x="717437" y="0"/>
                    </a:lnTo>
                    <a:cubicBezTo>
                      <a:pt x="742729" y="0"/>
                      <a:pt x="766985" y="10047"/>
                      <a:pt x="784869" y="27931"/>
                    </a:cubicBezTo>
                    <a:cubicBezTo>
                      <a:pt x="802753" y="45815"/>
                      <a:pt x="812800" y="70071"/>
                      <a:pt x="812800" y="95363"/>
                    </a:cubicBezTo>
                    <a:lnTo>
                      <a:pt x="812800" y="717437"/>
                    </a:lnTo>
                    <a:cubicBezTo>
                      <a:pt x="812800" y="742729"/>
                      <a:pt x="802753" y="766985"/>
                      <a:pt x="784869" y="784869"/>
                    </a:cubicBezTo>
                    <a:cubicBezTo>
                      <a:pt x="766985" y="802753"/>
                      <a:pt x="742729" y="812800"/>
                      <a:pt x="717437" y="812800"/>
                    </a:cubicBezTo>
                    <a:lnTo>
                      <a:pt x="95363" y="812800"/>
                    </a:lnTo>
                    <a:cubicBezTo>
                      <a:pt x="70071" y="812800"/>
                      <a:pt x="45815" y="802753"/>
                      <a:pt x="27931" y="784869"/>
                    </a:cubicBezTo>
                    <a:cubicBezTo>
                      <a:pt x="10047" y="766985"/>
                      <a:pt x="0" y="742729"/>
                      <a:pt x="0" y="717437"/>
                    </a:cubicBezTo>
                    <a:lnTo>
                      <a:pt x="0" y="95363"/>
                    </a:lnTo>
                    <a:cubicBezTo>
                      <a:pt x="0" y="70071"/>
                      <a:pt x="10047" y="45815"/>
                      <a:pt x="27931" y="27931"/>
                    </a:cubicBezTo>
                    <a:cubicBezTo>
                      <a:pt x="45815" y="10047"/>
                      <a:pt x="70071" y="0"/>
                      <a:pt x="9536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8876" tIns="48876" rIns="48876" bIns="48876" rtlCol="0" anchor="ctr"/>
              <a:lstStyle/>
              <a:p>
                <a:pPr algn="ctr">
                  <a:lnSpc>
                    <a:spcPts val="1759"/>
                  </a:lnSpc>
                </a:pPr>
                <a:endParaRPr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4334161" y="8750312"/>
              <a:ext cx="2137290" cy="2137290"/>
              <a:chOff x="0" y="0"/>
              <a:chExt cx="812800" cy="8128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91129" y="0"/>
                    </a:moveTo>
                    <a:lnTo>
                      <a:pt x="721671" y="0"/>
                    </a:lnTo>
                    <a:cubicBezTo>
                      <a:pt x="772000" y="0"/>
                      <a:pt x="812800" y="40800"/>
                      <a:pt x="812800" y="91129"/>
                    </a:cubicBezTo>
                    <a:lnTo>
                      <a:pt x="812800" y="721671"/>
                    </a:lnTo>
                    <a:cubicBezTo>
                      <a:pt x="812800" y="772000"/>
                      <a:pt x="772000" y="812800"/>
                      <a:pt x="721671" y="812800"/>
                    </a:cubicBezTo>
                    <a:lnTo>
                      <a:pt x="91129" y="812800"/>
                    </a:lnTo>
                    <a:cubicBezTo>
                      <a:pt x="40800" y="812800"/>
                      <a:pt x="0" y="772000"/>
                      <a:pt x="0" y="721671"/>
                    </a:cubicBezTo>
                    <a:lnTo>
                      <a:pt x="0" y="91129"/>
                    </a:lnTo>
                    <a:cubicBezTo>
                      <a:pt x="0" y="40800"/>
                      <a:pt x="40800" y="0"/>
                      <a:pt x="9112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8876" tIns="48876" rIns="48876" bIns="48876" rtlCol="0" anchor="ctr"/>
              <a:lstStyle/>
              <a:p>
                <a:pPr algn="ctr">
                  <a:lnSpc>
                    <a:spcPts val="1759"/>
                  </a:lnSpc>
                </a:pPr>
                <a:endParaRPr/>
              </a:p>
            </p:txBody>
          </p:sp>
        </p:grpSp>
      </p:grpSp>
      <p:sp>
        <p:nvSpPr>
          <p:cNvPr id="52" name="Freeform 52"/>
          <p:cNvSpPr/>
          <p:nvPr/>
        </p:nvSpPr>
        <p:spPr>
          <a:xfrm>
            <a:off x="14139354" y="2535607"/>
            <a:ext cx="2082008" cy="575429"/>
          </a:xfrm>
          <a:custGeom>
            <a:avLst/>
            <a:gdLst/>
            <a:ahLst/>
            <a:cxnLst/>
            <a:rect l="l" t="t" r="r" b="b"/>
            <a:pathLst>
              <a:path w="2082008" h="575429">
                <a:moveTo>
                  <a:pt x="0" y="0"/>
                </a:moveTo>
                <a:lnTo>
                  <a:pt x="2082008" y="0"/>
                </a:lnTo>
                <a:lnTo>
                  <a:pt x="2082008" y="575429"/>
                </a:lnTo>
                <a:lnTo>
                  <a:pt x="0" y="57542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TextBox 53"/>
          <p:cNvSpPr txBox="1"/>
          <p:nvPr/>
        </p:nvSpPr>
        <p:spPr>
          <a:xfrm>
            <a:off x="-4868577" y="4284305"/>
            <a:ext cx="6161051" cy="1093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10"/>
              </a:lnSpc>
              <a:spcBef>
                <a:spcPct val="0"/>
              </a:spcBef>
            </a:pPr>
            <a:r>
              <a:rPr lang="en-US" sz="3591">
                <a:solidFill>
                  <a:srgbClr val="F6F6F6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Test-Based Nutrition &amp; Zinzino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028700" y="3366247"/>
            <a:ext cx="11423470" cy="4863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327"/>
              </a:lnSpc>
            </a:pPr>
            <a:r>
              <a:rPr lang="en-US" sz="15033" spc="-435">
                <a:solidFill>
                  <a:srgbClr val="F6F6F6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The Future of Personalized Health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5652052"/>
            <a:ext cx="18288000" cy="5786315"/>
          </a:xfrm>
          <a:custGeom>
            <a:avLst/>
            <a:gdLst/>
            <a:ahLst/>
            <a:cxnLst/>
            <a:rect l="l" t="t" r="r" b="b"/>
            <a:pathLst>
              <a:path w="18288000" h="5786315">
                <a:moveTo>
                  <a:pt x="18288000" y="0"/>
                </a:moveTo>
                <a:lnTo>
                  <a:pt x="0" y="0"/>
                </a:lnTo>
                <a:lnTo>
                  <a:pt x="0" y="5786316"/>
                </a:lnTo>
                <a:lnTo>
                  <a:pt x="18288000" y="5786316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 t="-134440" b="-2907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491652" y="2824166"/>
            <a:ext cx="6487685" cy="4227454"/>
            <a:chOff x="0" y="0"/>
            <a:chExt cx="8650247" cy="5636605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612747"/>
              <a:ext cx="8650247" cy="5023858"/>
              <a:chOff x="0" y="0"/>
              <a:chExt cx="1918150" cy="111401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918151" cy="1114016"/>
              </a:xfrm>
              <a:custGeom>
                <a:avLst/>
                <a:gdLst/>
                <a:ahLst/>
                <a:cxnLst/>
                <a:rect l="l" t="t" r="r" b="b"/>
                <a:pathLst>
                  <a:path w="1918151" h="1114016">
                    <a:moveTo>
                      <a:pt x="0" y="0"/>
                    </a:moveTo>
                    <a:lnTo>
                      <a:pt x="1918151" y="0"/>
                    </a:lnTo>
                    <a:lnTo>
                      <a:pt x="1918151" y="1114016"/>
                    </a:lnTo>
                    <a:lnTo>
                      <a:pt x="0" y="1114016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918150" cy="1152116"/>
              </a:xfrm>
              <a:prstGeom prst="rect">
                <a:avLst/>
              </a:prstGeom>
            </p:spPr>
            <p:txBody>
              <a:bodyPr lIns="42226" tIns="42226" rIns="42226" bIns="42226" rtlCol="0" anchor="ctr"/>
              <a:lstStyle/>
              <a:p>
                <a:pPr algn="ctr">
                  <a:lnSpc>
                    <a:spcPts val="3425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045021" y="0"/>
              <a:ext cx="4560206" cy="1240028"/>
              <a:chOff x="0" y="0"/>
              <a:chExt cx="988694" cy="26884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988694" cy="268849"/>
              </a:xfrm>
              <a:custGeom>
                <a:avLst/>
                <a:gdLst/>
                <a:ahLst/>
                <a:cxnLst/>
                <a:rect l="l" t="t" r="r" b="b"/>
                <a:pathLst>
                  <a:path w="988694" h="268849">
                    <a:moveTo>
                      <a:pt x="0" y="0"/>
                    </a:moveTo>
                    <a:lnTo>
                      <a:pt x="988694" y="0"/>
                    </a:lnTo>
                    <a:lnTo>
                      <a:pt x="988694" y="268849"/>
                    </a:lnTo>
                    <a:lnTo>
                      <a:pt x="0" y="268849"/>
                    </a:lnTo>
                    <a:close/>
                  </a:path>
                </a:pathLst>
              </a:custGeom>
              <a:solidFill>
                <a:srgbClr val="7ACB5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988694" cy="306949"/>
              </a:xfrm>
              <a:prstGeom prst="rect">
                <a:avLst/>
              </a:prstGeom>
            </p:spPr>
            <p:txBody>
              <a:bodyPr lIns="42226" tIns="42226" rIns="42226" bIns="42226" rtlCol="0" anchor="ctr"/>
              <a:lstStyle/>
              <a:p>
                <a:pPr algn="ctr">
                  <a:lnSpc>
                    <a:spcPts val="3425"/>
                  </a:lnSpc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633788" y="1508302"/>
              <a:ext cx="600769" cy="600769"/>
            </a:xfrm>
            <a:custGeom>
              <a:avLst/>
              <a:gdLst/>
              <a:ahLst/>
              <a:cxnLst/>
              <a:rect l="l" t="t" r="r" b="b"/>
              <a:pathLst>
                <a:path w="600769" h="600769">
                  <a:moveTo>
                    <a:pt x="0" y="0"/>
                  </a:moveTo>
                  <a:lnTo>
                    <a:pt x="600769" y="0"/>
                  </a:lnTo>
                  <a:lnTo>
                    <a:pt x="600769" y="600768"/>
                  </a:lnTo>
                  <a:lnTo>
                    <a:pt x="0" y="600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33788" y="2918109"/>
              <a:ext cx="600769" cy="600769"/>
            </a:xfrm>
            <a:custGeom>
              <a:avLst/>
              <a:gdLst/>
              <a:ahLst/>
              <a:cxnLst/>
              <a:rect l="l" t="t" r="r" b="b"/>
              <a:pathLst>
                <a:path w="600769" h="600769">
                  <a:moveTo>
                    <a:pt x="0" y="0"/>
                  </a:moveTo>
                  <a:lnTo>
                    <a:pt x="600769" y="0"/>
                  </a:lnTo>
                  <a:lnTo>
                    <a:pt x="600769" y="600769"/>
                  </a:lnTo>
                  <a:lnTo>
                    <a:pt x="0" y="6007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633788" y="4327916"/>
              <a:ext cx="600769" cy="600769"/>
            </a:xfrm>
            <a:custGeom>
              <a:avLst/>
              <a:gdLst/>
              <a:ahLst/>
              <a:cxnLst/>
              <a:rect l="l" t="t" r="r" b="b"/>
              <a:pathLst>
                <a:path w="600769" h="600769">
                  <a:moveTo>
                    <a:pt x="0" y="0"/>
                  </a:moveTo>
                  <a:lnTo>
                    <a:pt x="600769" y="0"/>
                  </a:lnTo>
                  <a:lnTo>
                    <a:pt x="600769" y="600769"/>
                  </a:lnTo>
                  <a:lnTo>
                    <a:pt x="0" y="6007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657116" y="1536384"/>
              <a:ext cx="4581136" cy="6169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57"/>
                </a:lnSpc>
              </a:pPr>
              <a:r>
                <a:rPr lang="en-US" sz="2826" spc="-135">
                  <a:solidFill>
                    <a:srgbClr val="000000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Essential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7116" y="2947195"/>
              <a:ext cx="6600167" cy="6169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57"/>
                </a:lnSpc>
              </a:pPr>
              <a:r>
                <a:rPr lang="en-US" sz="2826" spc="-135">
                  <a:solidFill>
                    <a:srgbClr val="000000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Your body doesn’t produce it.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657116" y="4308189"/>
              <a:ext cx="5991920" cy="6169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57"/>
                </a:lnSpc>
              </a:pPr>
              <a:r>
                <a:rPr lang="en-US" sz="2826" spc="-135">
                  <a:solidFill>
                    <a:srgbClr val="7ACB53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Largly Anti-inflammatory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640291" y="123008"/>
              <a:ext cx="3369666" cy="9371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57"/>
                </a:lnSpc>
              </a:pPr>
              <a:r>
                <a:rPr lang="en-US" sz="4255" b="1">
                  <a:solidFill>
                    <a:srgbClr val="F4F1EB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OMEGA-3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5327110" y="612451"/>
            <a:ext cx="2376928" cy="656940"/>
          </a:xfrm>
          <a:custGeom>
            <a:avLst/>
            <a:gdLst/>
            <a:ahLst/>
            <a:cxnLst/>
            <a:rect l="l" t="t" r="r" b="b"/>
            <a:pathLst>
              <a:path w="2376928" h="656940">
                <a:moveTo>
                  <a:pt x="0" y="0"/>
                </a:moveTo>
                <a:lnTo>
                  <a:pt x="2376928" y="0"/>
                </a:lnTo>
                <a:lnTo>
                  <a:pt x="2376928" y="656940"/>
                </a:lnTo>
                <a:lnTo>
                  <a:pt x="0" y="6569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1028700" y="2824166"/>
            <a:ext cx="7718521" cy="4195442"/>
            <a:chOff x="0" y="0"/>
            <a:chExt cx="10291362" cy="5593923"/>
          </a:xfrm>
        </p:grpSpPr>
        <p:grpSp>
          <p:nvGrpSpPr>
            <p:cNvPr id="19" name="Group 19"/>
            <p:cNvGrpSpPr/>
            <p:nvPr/>
          </p:nvGrpSpPr>
          <p:grpSpPr>
            <a:xfrm>
              <a:off x="1706617" y="608107"/>
              <a:ext cx="8584745" cy="4985816"/>
              <a:chOff x="0" y="0"/>
              <a:chExt cx="1918150" cy="111401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918151" cy="1114016"/>
              </a:xfrm>
              <a:custGeom>
                <a:avLst/>
                <a:gdLst/>
                <a:ahLst/>
                <a:cxnLst/>
                <a:rect l="l" t="t" r="r" b="b"/>
                <a:pathLst>
                  <a:path w="1918151" h="1114016">
                    <a:moveTo>
                      <a:pt x="0" y="0"/>
                    </a:moveTo>
                    <a:lnTo>
                      <a:pt x="1918151" y="0"/>
                    </a:lnTo>
                    <a:lnTo>
                      <a:pt x="1918151" y="1114016"/>
                    </a:lnTo>
                    <a:lnTo>
                      <a:pt x="0" y="1114016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918150" cy="1152116"/>
              </a:xfrm>
              <a:prstGeom prst="rect">
                <a:avLst/>
              </a:prstGeom>
            </p:spPr>
            <p:txBody>
              <a:bodyPr lIns="41906" tIns="41906" rIns="41906" bIns="41906" rtlCol="0" anchor="ctr"/>
              <a:lstStyle/>
              <a:p>
                <a:pPr algn="ctr">
                  <a:lnSpc>
                    <a:spcPts val="3425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3736152" y="0"/>
              <a:ext cx="4525675" cy="1230638"/>
              <a:chOff x="0" y="0"/>
              <a:chExt cx="988694" cy="268849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988694" cy="268849"/>
              </a:xfrm>
              <a:custGeom>
                <a:avLst/>
                <a:gdLst/>
                <a:ahLst/>
                <a:cxnLst/>
                <a:rect l="l" t="t" r="r" b="b"/>
                <a:pathLst>
                  <a:path w="988694" h="268849">
                    <a:moveTo>
                      <a:pt x="0" y="0"/>
                    </a:moveTo>
                    <a:lnTo>
                      <a:pt x="988694" y="0"/>
                    </a:lnTo>
                    <a:lnTo>
                      <a:pt x="988694" y="268849"/>
                    </a:lnTo>
                    <a:lnTo>
                      <a:pt x="0" y="268849"/>
                    </a:lnTo>
                    <a:close/>
                  </a:path>
                </a:pathLst>
              </a:custGeom>
              <a:solidFill>
                <a:srgbClr val="DF463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988694" cy="306949"/>
              </a:xfrm>
              <a:prstGeom prst="rect">
                <a:avLst/>
              </a:prstGeom>
            </p:spPr>
            <p:txBody>
              <a:bodyPr lIns="41906" tIns="41906" rIns="41906" bIns="41906" rtlCol="0" anchor="ctr"/>
              <a:lstStyle/>
              <a:p>
                <a:pPr algn="ctr">
                  <a:lnSpc>
                    <a:spcPts val="3425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2517926" y="1512124"/>
              <a:ext cx="596220" cy="596220"/>
            </a:xfrm>
            <a:custGeom>
              <a:avLst/>
              <a:gdLst/>
              <a:ahLst/>
              <a:cxnLst/>
              <a:rect l="l" t="t" r="r" b="b"/>
              <a:pathLst>
                <a:path w="596220" h="596220">
                  <a:moveTo>
                    <a:pt x="0" y="0"/>
                  </a:moveTo>
                  <a:lnTo>
                    <a:pt x="596220" y="0"/>
                  </a:lnTo>
                  <a:lnTo>
                    <a:pt x="596220" y="596220"/>
                  </a:lnTo>
                  <a:lnTo>
                    <a:pt x="0" y="596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2517926" y="2911256"/>
              <a:ext cx="596220" cy="596220"/>
            </a:xfrm>
            <a:custGeom>
              <a:avLst/>
              <a:gdLst/>
              <a:ahLst/>
              <a:cxnLst/>
              <a:rect l="l" t="t" r="r" b="b"/>
              <a:pathLst>
                <a:path w="596220" h="596220">
                  <a:moveTo>
                    <a:pt x="0" y="0"/>
                  </a:moveTo>
                  <a:lnTo>
                    <a:pt x="596220" y="0"/>
                  </a:lnTo>
                  <a:lnTo>
                    <a:pt x="596220" y="596219"/>
                  </a:lnTo>
                  <a:lnTo>
                    <a:pt x="0" y="596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2517926" y="4310388"/>
              <a:ext cx="596220" cy="596220"/>
            </a:xfrm>
            <a:custGeom>
              <a:avLst/>
              <a:gdLst/>
              <a:ahLst/>
              <a:cxnLst/>
              <a:rect l="l" t="t" r="r" b="b"/>
              <a:pathLst>
                <a:path w="596220" h="596220">
                  <a:moveTo>
                    <a:pt x="0" y="0"/>
                  </a:moveTo>
                  <a:lnTo>
                    <a:pt x="596220" y="0"/>
                  </a:lnTo>
                  <a:lnTo>
                    <a:pt x="596220" y="596219"/>
                  </a:lnTo>
                  <a:lnTo>
                    <a:pt x="0" y="596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3533505" y="1530108"/>
              <a:ext cx="4546446" cy="6221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27"/>
                </a:lnSpc>
              </a:pPr>
              <a:r>
                <a:rPr lang="en-US" sz="2805" spc="-134">
                  <a:solidFill>
                    <a:srgbClr val="000000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Essential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3533505" y="2930236"/>
              <a:ext cx="6353654" cy="6221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27"/>
                </a:lnSpc>
              </a:pPr>
              <a:r>
                <a:rPr lang="en-US" sz="2805" spc="-134">
                  <a:solidFill>
                    <a:srgbClr val="000000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Your body doesn’t produce it. 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3533505" y="4280924"/>
              <a:ext cx="5946547" cy="6221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27"/>
                </a:lnSpc>
              </a:pPr>
              <a:r>
                <a:rPr lang="en-US" sz="2805" spc="-134">
                  <a:solidFill>
                    <a:srgbClr val="DF463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Largly Pro-inflammatory 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4326914" y="104704"/>
              <a:ext cx="3344150" cy="930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12"/>
                </a:lnSpc>
              </a:pPr>
              <a:r>
                <a:rPr lang="en-US" sz="4223" b="1">
                  <a:solidFill>
                    <a:srgbClr val="F4F1EB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OMEGA-6</a:t>
              </a: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0" y="1140939"/>
              <a:ext cx="2578898" cy="3692091"/>
              <a:chOff x="0" y="0"/>
              <a:chExt cx="10591800" cy="15163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0591800" cy="15163800"/>
              </a:xfrm>
              <a:custGeom>
                <a:avLst/>
                <a:gdLst/>
                <a:ahLst/>
                <a:cxnLst/>
                <a:rect l="l" t="t" r="r" b="b"/>
                <a:pathLst>
                  <a:path w="10591800" h="15163800">
                    <a:moveTo>
                      <a:pt x="10591800" y="254000"/>
                    </a:moveTo>
                    <a:lnTo>
                      <a:pt x="10591800" y="14909800"/>
                    </a:lnTo>
                    <a:cubicBezTo>
                      <a:pt x="10591800" y="15050136"/>
                      <a:pt x="10478135" y="15163800"/>
                      <a:pt x="10337800" y="15163800"/>
                    </a:cubicBezTo>
                    <a:lnTo>
                      <a:pt x="254000" y="15163800"/>
                    </a:lnTo>
                    <a:cubicBezTo>
                      <a:pt x="113665" y="15163800"/>
                      <a:pt x="0" y="15050136"/>
                      <a:pt x="0" y="14909800"/>
                    </a:cubicBezTo>
                    <a:lnTo>
                      <a:pt x="0" y="254000"/>
                    </a:lnTo>
                    <a:cubicBezTo>
                      <a:pt x="0" y="113665"/>
                      <a:pt x="113665" y="0"/>
                      <a:pt x="254000" y="0"/>
                    </a:cubicBezTo>
                    <a:lnTo>
                      <a:pt x="10337800" y="0"/>
                    </a:lnTo>
                    <a:cubicBezTo>
                      <a:pt x="10478135" y="0"/>
                      <a:pt x="10591800" y="113665"/>
                      <a:pt x="10591800" y="254000"/>
                    </a:cubicBezTo>
                    <a:close/>
                  </a:path>
                </a:pathLst>
              </a:custGeom>
              <a:blipFill>
                <a:blip r:embed="rId7">
                  <a:alphaModFix amt="83000"/>
                </a:blip>
                <a:stretch>
                  <a:fillRect t="-2386" b="-238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4" name="TextBox 34"/>
          <p:cNvSpPr txBox="1"/>
          <p:nvPr/>
        </p:nvSpPr>
        <p:spPr>
          <a:xfrm>
            <a:off x="1514622" y="1412266"/>
            <a:ext cx="15258757" cy="931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2"/>
              </a:lnSpc>
            </a:pPr>
            <a:r>
              <a:rPr lang="en-US" sz="7074" spc="-367">
                <a:solidFill>
                  <a:srgbClr val="231F2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The Hidden Health Crisis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-1579711" y="831917"/>
            <a:ext cx="5559090" cy="417196"/>
            <a:chOff x="0" y="0"/>
            <a:chExt cx="7412120" cy="556261"/>
          </a:xfrm>
        </p:grpSpPr>
        <p:sp>
          <p:nvSpPr>
            <p:cNvPr id="36" name="TextBox 36"/>
            <p:cNvSpPr txBox="1"/>
            <p:nvPr/>
          </p:nvSpPr>
          <p:spPr>
            <a:xfrm>
              <a:off x="3477881" y="-76200"/>
              <a:ext cx="3934239" cy="632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199"/>
                </a:lnSpc>
                <a:spcBef>
                  <a:spcPct val="0"/>
                </a:spcBef>
              </a:pPr>
              <a:r>
                <a:rPr lang="en-US" sz="2799" b="1" spc="221">
                  <a:solidFill>
                    <a:srgbClr val="606060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THE SCIENCE</a:t>
              </a:r>
            </a:p>
          </p:txBody>
        </p:sp>
        <p:sp>
          <p:nvSpPr>
            <p:cNvPr id="37" name="AutoShape 37"/>
            <p:cNvSpPr/>
            <p:nvPr/>
          </p:nvSpPr>
          <p:spPr>
            <a:xfrm>
              <a:off x="0" y="249677"/>
              <a:ext cx="3477881" cy="0"/>
            </a:xfrm>
            <a:prstGeom prst="line">
              <a:avLst/>
            </a:prstGeom>
            <a:ln w="254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A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87118" y="-913580"/>
            <a:ext cx="11973706" cy="11200580"/>
            <a:chOff x="0" y="0"/>
            <a:chExt cx="2970529" cy="27787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70529" cy="2778726"/>
            </a:xfrm>
            <a:custGeom>
              <a:avLst/>
              <a:gdLst/>
              <a:ahLst/>
              <a:cxnLst/>
              <a:rect l="l" t="t" r="r" b="b"/>
              <a:pathLst>
                <a:path w="2970529" h="2778726">
                  <a:moveTo>
                    <a:pt x="0" y="0"/>
                  </a:moveTo>
                  <a:lnTo>
                    <a:pt x="2970529" y="0"/>
                  </a:lnTo>
                  <a:lnTo>
                    <a:pt x="2970529" y="2778726"/>
                  </a:lnTo>
                  <a:lnTo>
                    <a:pt x="0" y="27787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2970529" cy="2788251"/>
            </a:xfrm>
            <a:prstGeom prst="rect">
              <a:avLst/>
            </a:prstGeom>
          </p:spPr>
          <p:txBody>
            <a:bodyPr lIns="73384" tIns="73384" rIns="73384" bIns="73384" rtlCol="0" anchor="ctr"/>
            <a:lstStyle/>
            <a:p>
              <a:pPr algn="ctr">
                <a:lnSpc>
                  <a:spcPts val="161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81487" y="0"/>
            <a:ext cx="5454248" cy="3271298"/>
            <a:chOff x="0" y="0"/>
            <a:chExt cx="7272331" cy="43617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72331" cy="3992031"/>
            </a:xfrm>
            <a:custGeom>
              <a:avLst/>
              <a:gdLst/>
              <a:ahLst/>
              <a:cxnLst/>
              <a:rect l="l" t="t" r="r" b="b"/>
              <a:pathLst>
                <a:path w="7272331" h="3992031">
                  <a:moveTo>
                    <a:pt x="0" y="0"/>
                  </a:moveTo>
                  <a:lnTo>
                    <a:pt x="7272331" y="0"/>
                  </a:lnTo>
                  <a:lnTo>
                    <a:pt x="7272331" y="3992031"/>
                  </a:lnTo>
                  <a:lnTo>
                    <a:pt x="0" y="3992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3000"/>
              </a:blip>
              <a:stretch>
                <a:fillRect l="-1469" r="-125299" b="-5284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89670" y="2858909"/>
              <a:ext cx="1366273" cy="1116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>
                  <a:solidFill>
                    <a:srgbClr val="10AD5D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1:1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76583" y="4043228"/>
              <a:ext cx="1792447" cy="318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1"/>
                </a:lnSpc>
              </a:pPr>
              <a:r>
                <a:rPr lang="en-US" sz="1429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DNA Formation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052132" y="2812906"/>
              <a:ext cx="1366273" cy="1116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>
                  <a:solidFill>
                    <a:srgbClr val="10AD5D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3:1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227198" y="4043228"/>
              <a:ext cx="3016141" cy="318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1"/>
                </a:lnSpc>
              </a:pPr>
              <a:r>
                <a:rPr lang="en-US" sz="1429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Science Recommends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911691" y="0"/>
            <a:ext cx="6649133" cy="3271298"/>
            <a:chOff x="0" y="0"/>
            <a:chExt cx="8865511" cy="4361731"/>
          </a:xfrm>
        </p:grpSpPr>
        <p:sp>
          <p:nvSpPr>
            <p:cNvPr id="12" name="Freeform 12"/>
            <p:cNvSpPr/>
            <p:nvPr/>
          </p:nvSpPr>
          <p:spPr>
            <a:xfrm>
              <a:off x="165392" y="0"/>
              <a:ext cx="8700119" cy="3992031"/>
            </a:xfrm>
            <a:custGeom>
              <a:avLst/>
              <a:gdLst/>
              <a:ahLst/>
              <a:cxnLst/>
              <a:rect l="l" t="t" r="r" b="b"/>
              <a:pathLst>
                <a:path w="8700119" h="3992031">
                  <a:moveTo>
                    <a:pt x="0" y="0"/>
                  </a:moveTo>
                  <a:lnTo>
                    <a:pt x="8700119" y="0"/>
                  </a:lnTo>
                  <a:lnTo>
                    <a:pt x="8700119" y="3992031"/>
                  </a:lnTo>
                  <a:lnTo>
                    <a:pt x="0" y="3992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3000"/>
              </a:blip>
              <a:stretch>
                <a:fillRect l="-86893" r="-2363" b="-5261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03766" y="2868433"/>
              <a:ext cx="1366273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99"/>
                </a:lnSpc>
              </a:pPr>
              <a:r>
                <a:rPr lang="en-US" sz="4999">
                  <a:solidFill>
                    <a:srgbClr val="F78B2B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4:1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4043228"/>
              <a:ext cx="1792447" cy="318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1"/>
                </a:lnSpc>
              </a:pPr>
              <a:r>
                <a:rPr lang="en-US" sz="1429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Turning Point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924153" y="2879061"/>
              <a:ext cx="2315557" cy="1116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>
                  <a:solidFill>
                    <a:srgbClr val="ED1A3A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25:1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563014" y="4043228"/>
              <a:ext cx="3037836" cy="318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1"/>
                </a:lnSpc>
              </a:pPr>
              <a:r>
                <a:rPr lang="en-US" sz="1429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TODAY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5961989" y="2891761"/>
              <a:ext cx="2315557" cy="1116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>
                  <a:solidFill>
                    <a:srgbClr val="ED1A3A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40:1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5600850" y="4043228"/>
              <a:ext cx="3037836" cy="318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1"/>
                </a:lnSpc>
              </a:pPr>
              <a:r>
                <a:rPr lang="en-US" sz="1429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?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2666580" y="3791611"/>
            <a:ext cx="5139356" cy="5750662"/>
          </a:xfrm>
          <a:custGeom>
            <a:avLst/>
            <a:gdLst/>
            <a:ahLst/>
            <a:cxnLst/>
            <a:rect l="l" t="t" r="r" b="b"/>
            <a:pathLst>
              <a:path w="5139356" h="5750662">
                <a:moveTo>
                  <a:pt x="0" y="0"/>
                </a:moveTo>
                <a:lnTo>
                  <a:pt x="5139356" y="0"/>
                </a:lnTo>
                <a:lnTo>
                  <a:pt x="5139356" y="5750662"/>
                </a:lnTo>
                <a:lnTo>
                  <a:pt x="0" y="57506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998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255096" y="1095375"/>
            <a:ext cx="6332022" cy="2371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5"/>
              </a:lnSpc>
            </a:pPr>
            <a:r>
              <a:rPr lang="en-US" sz="5752">
                <a:solidFill>
                  <a:srgbClr val="FAF9F8"/>
                </a:solidFill>
                <a:latin typeface="Open Sans 1"/>
                <a:ea typeface="Open Sans 1"/>
                <a:cs typeface="Open Sans 1"/>
                <a:sym typeface="Open Sans 1"/>
              </a:rPr>
              <a:t>The Most Important Number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08606" y="9300123"/>
            <a:ext cx="3708941" cy="383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2"/>
              </a:lnSpc>
            </a:pPr>
            <a:r>
              <a:rPr lang="en-US" sz="1008" i="1">
                <a:solidFill>
                  <a:srgbClr val="FFFFFF"/>
                </a:solidFill>
                <a:latin typeface="Open Sans 1 Light Italics"/>
                <a:ea typeface="Open Sans 1 Light Italics"/>
                <a:cs typeface="Open Sans 1 Light Italics"/>
                <a:sym typeface="Open Sans 1 Light Italics"/>
              </a:rPr>
              <a:t>Source: Vitas Analytical Services, Oslo, Norway – Analysis of over one million dried blood spot tests (Zinzino BalanceTest Data)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49443" y="4066571"/>
            <a:ext cx="5027266" cy="2209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42"/>
              </a:lnSpc>
            </a:pPr>
            <a:r>
              <a:rPr lang="en-US" sz="11854" spc="-568">
                <a:solidFill>
                  <a:srgbClr val="7ACB53"/>
                </a:solidFill>
                <a:latin typeface="Open Sans 1"/>
                <a:ea typeface="Open Sans 1"/>
                <a:cs typeface="Open Sans 1"/>
                <a:sym typeface="Open Sans 1"/>
              </a:rPr>
              <a:t> 3:1 </a:t>
            </a:r>
          </a:p>
          <a:p>
            <a:pPr algn="ctr">
              <a:lnSpc>
                <a:spcPts val="6213"/>
              </a:lnSpc>
            </a:pPr>
            <a:r>
              <a:rPr lang="en-US" sz="6610" spc="-317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is ideal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49443" y="6921465"/>
            <a:ext cx="5027266" cy="1981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1"/>
              </a:lnSpc>
            </a:pPr>
            <a:r>
              <a:rPr lang="en-US" sz="11054" spc="-530">
                <a:solidFill>
                  <a:srgbClr val="EB002B"/>
                </a:solidFill>
                <a:latin typeface="Open Sans 1"/>
                <a:ea typeface="Open Sans 1"/>
                <a:cs typeface="Open Sans 1"/>
                <a:sym typeface="Open Sans 1"/>
              </a:rPr>
              <a:t> 25:1 </a:t>
            </a:r>
          </a:p>
          <a:p>
            <a:pPr algn="ctr">
              <a:lnSpc>
                <a:spcPts val="5367"/>
              </a:lnSpc>
            </a:pPr>
            <a:r>
              <a:rPr lang="en-US" sz="5710" spc="-274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is average</a:t>
            </a:r>
          </a:p>
        </p:txBody>
      </p:sp>
      <p:sp>
        <p:nvSpPr>
          <p:cNvPr id="24" name="Freeform 24"/>
          <p:cNvSpPr/>
          <p:nvPr/>
        </p:nvSpPr>
        <p:spPr>
          <a:xfrm>
            <a:off x="7095014" y="3822838"/>
            <a:ext cx="5134331" cy="5688208"/>
          </a:xfrm>
          <a:custGeom>
            <a:avLst/>
            <a:gdLst/>
            <a:ahLst/>
            <a:cxnLst/>
            <a:rect l="l" t="t" r="r" b="b"/>
            <a:pathLst>
              <a:path w="5134331" h="5688208">
                <a:moveTo>
                  <a:pt x="0" y="0"/>
                </a:moveTo>
                <a:lnTo>
                  <a:pt x="5134332" y="0"/>
                </a:lnTo>
                <a:lnTo>
                  <a:pt x="5134332" y="5688208"/>
                </a:lnTo>
                <a:lnTo>
                  <a:pt x="0" y="56882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0007" b="-109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53480" y="0"/>
            <a:ext cx="7742050" cy="10486920"/>
            <a:chOff x="0" y="0"/>
            <a:chExt cx="2883811" cy="39062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3811" cy="3906239"/>
            </a:xfrm>
            <a:custGeom>
              <a:avLst/>
              <a:gdLst/>
              <a:ahLst/>
              <a:cxnLst/>
              <a:rect l="l" t="t" r="r" b="b"/>
              <a:pathLst>
                <a:path w="2883811" h="3906239">
                  <a:moveTo>
                    <a:pt x="0" y="0"/>
                  </a:moveTo>
                  <a:lnTo>
                    <a:pt x="2883811" y="0"/>
                  </a:lnTo>
                  <a:lnTo>
                    <a:pt x="2883811" y="3906239"/>
                  </a:lnTo>
                  <a:lnTo>
                    <a:pt x="0" y="3906239"/>
                  </a:lnTo>
                  <a:close/>
                </a:path>
              </a:pathLst>
            </a:custGeom>
            <a:solidFill>
              <a:srgbClr val="1022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883811" cy="3934814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05833" y="3629218"/>
            <a:ext cx="11226881" cy="5552203"/>
          </a:xfrm>
          <a:custGeom>
            <a:avLst/>
            <a:gdLst/>
            <a:ahLst/>
            <a:cxnLst/>
            <a:rect l="l" t="t" r="r" b="b"/>
            <a:pathLst>
              <a:path w="11226881" h="5552203">
                <a:moveTo>
                  <a:pt x="0" y="0"/>
                </a:moveTo>
                <a:lnTo>
                  <a:pt x="11226881" y="0"/>
                </a:lnTo>
                <a:lnTo>
                  <a:pt x="11226881" y="5552203"/>
                </a:lnTo>
                <a:lnTo>
                  <a:pt x="0" y="55522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6144294" y="3086005"/>
            <a:ext cx="1018226" cy="1028442"/>
            <a:chOff x="0" y="0"/>
            <a:chExt cx="196579" cy="1985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6579" cy="198551"/>
            </a:xfrm>
            <a:custGeom>
              <a:avLst/>
              <a:gdLst/>
              <a:ahLst/>
              <a:cxnLst/>
              <a:rect l="l" t="t" r="r" b="b"/>
              <a:pathLst>
                <a:path w="196579" h="198551">
                  <a:moveTo>
                    <a:pt x="0" y="0"/>
                  </a:moveTo>
                  <a:lnTo>
                    <a:pt x="196579" y="0"/>
                  </a:lnTo>
                  <a:lnTo>
                    <a:pt x="196579" y="198551"/>
                  </a:lnTo>
                  <a:lnTo>
                    <a:pt x="0" y="198551"/>
                  </a:lnTo>
                  <a:close/>
                </a:path>
              </a:pathLst>
            </a:custGeom>
            <a:solidFill>
              <a:srgbClr val="1022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96579" cy="227126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246625" y="3268656"/>
            <a:ext cx="915895" cy="534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5"/>
              </a:lnSpc>
            </a:pPr>
            <a:r>
              <a:rPr lang="en-US" sz="3154" b="1" spc="3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95%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64545" y="2600776"/>
            <a:ext cx="1236371" cy="1248775"/>
            <a:chOff x="0" y="0"/>
            <a:chExt cx="196579" cy="1985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6579" cy="198551"/>
            </a:xfrm>
            <a:custGeom>
              <a:avLst/>
              <a:gdLst/>
              <a:ahLst/>
              <a:cxnLst/>
              <a:rect l="l" t="t" r="r" b="b"/>
              <a:pathLst>
                <a:path w="196579" h="198551">
                  <a:moveTo>
                    <a:pt x="0" y="0"/>
                  </a:moveTo>
                  <a:lnTo>
                    <a:pt x="196579" y="0"/>
                  </a:lnTo>
                  <a:lnTo>
                    <a:pt x="196579" y="198551"/>
                  </a:lnTo>
                  <a:lnTo>
                    <a:pt x="0" y="198551"/>
                  </a:lnTo>
                  <a:close/>
                </a:path>
              </a:pathLst>
            </a:custGeom>
            <a:solidFill>
              <a:srgbClr val="1022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96579" cy="227126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24783" y="2909163"/>
            <a:ext cx="915895" cy="534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5"/>
              </a:lnSpc>
            </a:pPr>
            <a:r>
              <a:rPr lang="en-US" sz="3154" b="1" spc="3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99%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310853" y="4098877"/>
            <a:ext cx="1236371" cy="1248775"/>
            <a:chOff x="0" y="0"/>
            <a:chExt cx="196579" cy="19855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6579" cy="198551"/>
            </a:xfrm>
            <a:custGeom>
              <a:avLst/>
              <a:gdLst/>
              <a:ahLst/>
              <a:cxnLst/>
              <a:rect l="l" t="t" r="r" b="b"/>
              <a:pathLst>
                <a:path w="196579" h="198551">
                  <a:moveTo>
                    <a:pt x="0" y="0"/>
                  </a:moveTo>
                  <a:lnTo>
                    <a:pt x="196579" y="0"/>
                  </a:lnTo>
                  <a:lnTo>
                    <a:pt x="196579" y="198551"/>
                  </a:lnTo>
                  <a:lnTo>
                    <a:pt x="0" y="198551"/>
                  </a:lnTo>
                  <a:close/>
                </a:path>
              </a:pathLst>
            </a:custGeom>
            <a:solidFill>
              <a:srgbClr val="1022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196579" cy="227126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457802" y="4407264"/>
            <a:ext cx="942474" cy="534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5"/>
              </a:lnSpc>
            </a:pPr>
            <a:r>
              <a:rPr lang="en-US" sz="3154" b="1" spc="3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99%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8852836" y="2475040"/>
            <a:ext cx="1236371" cy="1248775"/>
            <a:chOff x="0" y="0"/>
            <a:chExt cx="196579" cy="19855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6579" cy="198551"/>
            </a:xfrm>
            <a:custGeom>
              <a:avLst/>
              <a:gdLst/>
              <a:ahLst/>
              <a:cxnLst/>
              <a:rect l="l" t="t" r="r" b="b"/>
              <a:pathLst>
                <a:path w="196579" h="198551">
                  <a:moveTo>
                    <a:pt x="0" y="0"/>
                  </a:moveTo>
                  <a:lnTo>
                    <a:pt x="196579" y="0"/>
                  </a:lnTo>
                  <a:lnTo>
                    <a:pt x="196579" y="198551"/>
                  </a:lnTo>
                  <a:lnTo>
                    <a:pt x="0" y="198551"/>
                  </a:lnTo>
                  <a:close/>
                </a:path>
              </a:pathLst>
            </a:custGeom>
            <a:solidFill>
              <a:srgbClr val="1022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196579" cy="227126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8991685" y="2770004"/>
            <a:ext cx="942474" cy="565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r>
              <a:rPr lang="en-US" sz="3339" b="1" spc="3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98%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8452795" y="6280222"/>
            <a:ext cx="1018226" cy="1028442"/>
            <a:chOff x="0" y="0"/>
            <a:chExt cx="196579" cy="19855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6579" cy="198551"/>
            </a:xfrm>
            <a:custGeom>
              <a:avLst/>
              <a:gdLst/>
              <a:ahLst/>
              <a:cxnLst/>
              <a:rect l="l" t="t" r="r" b="b"/>
              <a:pathLst>
                <a:path w="196579" h="198551">
                  <a:moveTo>
                    <a:pt x="0" y="0"/>
                  </a:moveTo>
                  <a:lnTo>
                    <a:pt x="196579" y="0"/>
                  </a:lnTo>
                  <a:lnTo>
                    <a:pt x="196579" y="198551"/>
                  </a:lnTo>
                  <a:lnTo>
                    <a:pt x="0" y="198551"/>
                  </a:lnTo>
                  <a:close/>
                </a:path>
              </a:pathLst>
            </a:custGeom>
            <a:solidFill>
              <a:srgbClr val="1022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196579" cy="227126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8503961" y="6478442"/>
            <a:ext cx="915895" cy="534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5"/>
              </a:lnSpc>
            </a:pPr>
            <a:r>
              <a:rPr lang="en-US" sz="3154" b="1" spc="3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98%</a:t>
            </a:r>
          </a:p>
        </p:txBody>
      </p:sp>
      <p:sp>
        <p:nvSpPr>
          <p:cNvPr id="26" name="AutoShape 26"/>
          <p:cNvSpPr/>
          <p:nvPr/>
        </p:nvSpPr>
        <p:spPr>
          <a:xfrm flipV="1">
            <a:off x="2082730" y="3849552"/>
            <a:ext cx="0" cy="663813"/>
          </a:xfrm>
          <a:prstGeom prst="line">
            <a:avLst/>
          </a:prstGeom>
          <a:ln w="38100" cap="flat">
            <a:solidFill>
              <a:srgbClr val="1022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7" name="AutoShape 27"/>
          <p:cNvSpPr/>
          <p:nvPr/>
        </p:nvSpPr>
        <p:spPr>
          <a:xfrm flipV="1">
            <a:off x="6671088" y="4142033"/>
            <a:ext cx="0" cy="663813"/>
          </a:xfrm>
          <a:prstGeom prst="line">
            <a:avLst/>
          </a:prstGeom>
          <a:ln w="38100" cap="flat">
            <a:solidFill>
              <a:srgbClr val="1022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8" name="AutoShape 28"/>
          <p:cNvSpPr/>
          <p:nvPr/>
        </p:nvSpPr>
        <p:spPr>
          <a:xfrm flipV="1">
            <a:off x="7378082" y="3723815"/>
            <a:ext cx="2092939" cy="1585748"/>
          </a:xfrm>
          <a:prstGeom prst="line">
            <a:avLst/>
          </a:prstGeom>
          <a:ln w="38100" cap="flat">
            <a:solidFill>
              <a:srgbClr val="1022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9" name="AutoShape 29"/>
          <p:cNvSpPr/>
          <p:nvPr/>
        </p:nvSpPr>
        <p:spPr>
          <a:xfrm flipV="1">
            <a:off x="4911358" y="5327019"/>
            <a:ext cx="0" cy="663813"/>
          </a:xfrm>
          <a:prstGeom prst="line">
            <a:avLst/>
          </a:prstGeom>
          <a:ln w="38100" cap="flat">
            <a:solidFill>
              <a:srgbClr val="1022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" name="AutoShape 30"/>
          <p:cNvSpPr/>
          <p:nvPr/>
        </p:nvSpPr>
        <p:spPr>
          <a:xfrm flipH="1" flipV="1">
            <a:off x="4893677" y="5962484"/>
            <a:ext cx="890494" cy="317738"/>
          </a:xfrm>
          <a:prstGeom prst="line">
            <a:avLst/>
          </a:prstGeom>
          <a:ln w="38100" cap="flat">
            <a:solidFill>
              <a:srgbClr val="1022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1" name="AutoShape 31"/>
          <p:cNvSpPr/>
          <p:nvPr/>
        </p:nvSpPr>
        <p:spPr>
          <a:xfrm flipV="1">
            <a:off x="8979589" y="5613924"/>
            <a:ext cx="0" cy="663813"/>
          </a:xfrm>
          <a:prstGeom prst="line">
            <a:avLst/>
          </a:prstGeom>
          <a:ln w="38100" cap="flat">
            <a:solidFill>
              <a:srgbClr val="1022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2" name="Group 32"/>
          <p:cNvGrpSpPr/>
          <p:nvPr/>
        </p:nvGrpSpPr>
        <p:grpSpPr>
          <a:xfrm>
            <a:off x="2700916" y="7804007"/>
            <a:ext cx="1018226" cy="1028442"/>
            <a:chOff x="0" y="0"/>
            <a:chExt cx="196579" cy="19855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96579" cy="198551"/>
            </a:xfrm>
            <a:custGeom>
              <a:avLst/>
              <a:gdLst/>
              <a:ahLst/>
              <a:cxnLst/>
              <a:rect l="l" t="t" r="r" b="b"/>
              <a:pathLst>
                <a:path w="196579" h="198551">
                  <a:moveTo>
                    <a:pt x="0" y="0"/>
                  </a:moveTo>
                  <a:lnTo>
                    <a:pt x="196579" y="0"/>
                  </a:lnTo>
                  <a:lnTo>
                    <a:pt x="196579" y="198551"/>
                  </a:lnTo>
                  <a:lnTo>
                    <a:pt x="0" y="198551"/>
                  </a:lnTo>
                  <a:close/>
                </a:path>
              </a:pathLst>
            </a:custGeom>
            <a:solidFill>
              <a:srgbClr val="1022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196579" cy="227126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2752081" y="8002227"/>
            <a:ext cx="915895" cy="534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5"/>
              </a:lnSpc>
            </a:pPr>
            <a:r>
              <a:rPr lang="en-US" sz="3154" b="1" spc="3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97%</a:t>
            </a:r>
          </a:p>
        </p:txBody>
      </p:sp>
      <p:sp>
        <p:nvSpPr>
          <p:cNvPr id="36" name="AutoShape 36"/>
          <p:cNvSpPr/>
          <p:nvPr/>
        </p:nvSpPr>
        <p:spPr>
          <a:xfrm flipV="1">
            <a:off x="3227710" y="7137710"/>
            <a:ext cx="0" cy="663813"/>
          </a:xfrm>
          <a:prstGeom prst="line">
            <a:avLst/>
          </a:prstGeom>
          <a:ln w="38100" cap="flat">
            <a:solidFill>
              <a:srgbClr val="1022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971783" y="2043932"/>
            <a:ext cx="2221894" cy="380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  <a:spcBef>
                <a:spcPct val="0"/>
              </a:spcBef>
            </a:pPr>
            <a:r>
              <a:rPr lang="en-US" sz="2227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NORTH AMERICA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142033" y="2595806"/>
            <a:ext cx="1058111" cy="380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  <a:spcBef>
                <a:spcPct val="0"/>
              </a:spcBef>
            </a:pPr>
            <a:r>
              <a:rPr lang="en-US" sz="2227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EUROPE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658207" y="1488741"/>
            <a:ext cx="1751546" cy="769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3118"/>
              </a:lnSpc>
              <a:spcBef>
                <a:spcPct val="0"/>
              </a:spcBef>
            </a:pPr>
            <a:r>
              <a:rPr lang="en-US" sz="2227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MIDDLE EAST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400027" y="7421491"/>
            <a:ext cx="1183316" cy="380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  <a:spcBef>
                <a:spcPct val="0"/>
              </a:spcBef>
            </a:pPr>
            <a:r>
              <a:rPr lang="en-US" sz="2227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ASIA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411725" y="3191904"/>
            <a:ext cx="963903" cy="769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3118"/>
              </a:lnSpc>
              <a:spcBef>
                <a:spcPct val="0"/>
              </a:spcBef>
            </a:pPr>
            <a:r>
              <a:rPr lang="en-US" sz="2227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AFRICA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123532" y="8489281"/>
            <a:ext cx="2208357" cy="769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3118"/>
              </a:lnSpc>
              <a:spcBef>
                <a:spcPct val="0"/>
              </a:spcBef>
            </a:pPr>
            <a:r>
              <a:rPr lang="en-US" sz="2227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SOUTH AMERICA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3111186" y="1756334"/>
            <a:ext cx="4412678" cy="7715180"/>
            <a:chOff x="0" y="0"/>
            <a:chExt cx="5883571" cy="10286907"/>
          </a:xfrm>
        </p:grpSpPr>
        <p:sp>
          <p:nvSpPr>
            <p:cNvPr id="44" name="TextBox 44"/>
            <p:cNvSpPr txBox="1"/>
            <p:nvPr/>
          </p:nvSpPr>
          <p:spPr>
            <a:xfrm>
              <a:off x="0" y="-57150"/>
              <a:ext cx="5883571" cy="2327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020"/>
                </a:lnSpc>
                <a:spcBef>
                  <a:spcPct val="0"/>
                </a:spcBef>
              </a:pPr>
              <a:r>
                <a:rPr lang="en-US" sz="5400" spc="-162">
                  <a:solidFill>
                    <a:srgbClr val="328048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100% </a:t>
              </a:r>
              <a:r>
                <a:rPr lang="en-US" sz="5400" spc="-162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should take the test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3656525"/>
              <a:ext cx="5883571" cy="2327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020"/>
                </a:lnSpc>
                <a:spcBef>
                  <a:spcPct val="0"/>
                </a:spcBef>
              </a:pPr>
              <a:r>
                <a:rPr lang="en-US" sz="5400" spc="-162">
                  <a:solidFill>
                    <a:srgbClr val="FF6341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97%</a:t>
              </a:r>
              <a:r>
                <a:rPr lang="en-US" sz="5400" spc="-162">
                  <a:solidFill>
                    <a:srgbClr val="94EDAD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  <a:r>
                <a:rPr lang="en-US" sz="5400" spc="-162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fail the test globally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7958998"/>
              <a:ext cx="5883571" cy="2327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020"/>
                </a:lnSpc>
                <a:spcBef>
                  <a:spcPct val="0"/>
                </a:spcBef>
              </a:pPr>
              <a:r>
                <a:rPr lang="en-US" sz="5400" spc="-162">
                  <a:solidFill>
                    <a:srgbClr val="ED1A3A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99% </a:t>
              </a:r>
              <a:r>
                <a:rPr lang="en-US" sz="5400" spc="-162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fail the test in the USA</a:t>
              </a:r>
            </a:p>
          </p:txBody>
        </p:sp>
      </p:grpSp>
      <p:sp>
        <p:nvSpPr>
          <p:cNvPr id="47" name="Freeform 47"/>
          <p:cNvSpPr/>
          <p:nvPr/>
        </p:nvSpPr>
        <p:spPr>
          <a:xfrm>
            <a:off x="15454120" y="486784"/>
            <a:ext cx="2069745" cy="572040"/>
          </a:xfrm>
          <a:custGeom>
            <a:avLst/>
            <a:gdLst/>
            <a:ahLst/>
            <a:cxnLst/>
            <a:rect l="l" t="t" r="r" b="b"/>
            <a:pathLst>
              <a:path w="2069745" h="572040">
                <a:moveTo>
                  <a:pt x="0" y="0"/>
                </a:moveTo>
                <a:lnTo>
                  <a:pt x="2069744" y="0"/>
                </a:lnTo>
                <a:lnTo>
                  <a:pt x="2069744" y="572040"/>
                </a:lnTo>
                <a:lnTo>
                  <a:pt x="0" y="5720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TextBox 48"/>
          <p:cNvSpPr txBox="1"/>
          <p:nvPr/>
        </p:nvSpPr>
        <p:spPr>
          <a:xfrm>
            <a:off x="109945" y="743902"/>
            <a:ext cx="2950679" cy="493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99"/>
              </a:lnSpc>
              <a:spcBef>
                <a:spcPct val="0"/>
              </a:spcBef>
            </a:pPr>
            <a:r>
              <a:rPr lang="en-US" sz="2799" b="1" spc="221">
                <a:solidFill>
                  <a:srgbClr val="60606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THE DATA</a:t>
            </a:r>
          </a:p>
        </p:txBody>
      </p:sp>
      <p:sp>
        <p:nvSpPr>
          <p:cNvPr id="49" name="AutoShape 49"/>
          <p:cNvSpPr/>
          <p:nvPr/>
        </p:nvSpPr>
        <p:spPr>
          <a:xfrm>
            <a:off x="-1687022" y="1007360"/>
            <a:ext cx="2608411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1209406" y="7419506"/>
            <a:ext cx="7994277" cy="2273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12"/>
              </a:lnSpc>
            </a:pPr>
            <a:r>
              <a:rPr lang="en-US" sz="6033" spc="-313">
                <a:solidFill>
                  <a:srgbClr val="FFFFFF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We Have </a:t>
            </a:r>
            <a:r>
              <a:rPr lang="en-US" sz="6033" b="1" spc="-313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Revolutionized </a:t>
            </a:r>
            <a:r>
              <a:rPr lang="en-US" sz="6033" spc="-313">
                <a:solidFill>
                  <a:srgbClr val="FFFFFF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the Fish Oil Industry</a:t>
            </a:r>
          </a:p>
        </p:txBody>
      </p:sp>
      <p:sp>
        <p:nvSpPr>
          <p:cNvPr id="3" name="Freeform 3"/>
          <p:cNvSpPr/>
          <p:nvPr/>
        </p:nvSpPr>
        <p:spPr>
          <a:xfrm>
            <a:off x="-4568318" y="-1815465"/>
            <a:ext cx="11711727" cy="17178902"/>
          </a:xfrm>
          <a:custGeom>
            <a:avLst/>
            <a:gdLst/>
            <a:ahLst/>
            <a:cxnLst/>
            <a:rect l="l" t="t" r="r" b="b"/>
            <a:pathLst>
              <a:path w="11711727" h="17178902">
                <a:moveTo>
                  <a:pt x="0" y="0"/>
                </a:moveTo>
                <a:lnTo>
                  <a:pt x="11711727" y="0"/>
                </a:lnTo>
                <a:lnTo>
                  <a:pt x="11711727" y="17178903"/>
                </a:lnTo>
                <a:lnTo>
                  <a:pt x="0" y="171789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7000"/>
            </a:blip>
            <a:stretch>
              <a:fillRect t="-71351" r="-100250" b="-7135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482" y="3868200"/>
            <a:ext cx="1537854" cy="153785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681533" y="5534042"/>
            <a:ext cx="1220649" cy="408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9"/>
              </a:lnSpc>
            </a:pPr>
            <a:r>
              <a:rPr lang="en-US" sz="806" b="1" spc="56">
                <a:solidFill>
                  <a:srgbClr val="231F2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VIDEO: WHAT MAKES BALANCE OIL DIFFERENT</a:t>
            </a:r>
          </a:p>
        </p:txBody>
      </p:sp>
      <p:sp>
        <p:nvSpPr>
          <p:cNvPr id="6" name="Freeform 6"/>
          <p:cNvSpPr/>
          <p:nvPr/>
        </p:nvSpPr>
        <p:spPr>
          <a:xfrm>
            <a:off x="15346437" y="530472"/>
            <a:ext cx="2376928" cy="656940"/>
          </a:xfrm>
          <a:custGeom>
            <a:avLst/>
            <a:gdLst/>
            <a:ahLst/>
            <a:cxnLst/>
            <a:rect l="l" t="t" r="r" b="b"/>
            <a:pathLst>
              <a:path w="2376928" h="656940">
                <a:moveTo>
                  <a:pt x="0" y="0"/>
                </a:moveTo>
                <a:lnTo>
                  <a:pt x="2376927" y="0"/>
                </a:lnTo>
                <a:lnTo>
                  <a:pt x="2376927" y="656940"/>
                </a:lnTo>
                <a:lnTo>
                  <a:pt x="0" y="6569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448826" y="4276192"/>
            <a:ext cx="6019221" cy="4995589"/>
            <a:chOff x="0" y="0"/>
            <a:chExt cx="8025628" cy="6660785"/>
          </a:xfrm>
        </p:grpSpPr>
        <p:sp>
          <p:nvSpPr>
            <p:cNvPr id="8" name="Freeform 8"/>
            <p:cNvSpPr/>
            <p:nvPr/>
          </p:nvSpPr>
          <p:spPr>
            <a:xfrm>
              <a:off x="448657" y="0"/>
              <a:ext cx="6401784" cy="3667238"/>
            </a:xfrm>
            <a:custGeom>
              <a:avLst/>
              <a:gdLst/>
              <a:ahLst/>
              <a:cxnLst/>
              <a:rect l="l" t="t" r="r" b="b"/>
              <a:pathLst>
                <a:path w="6401784" h="3667238">
                  <a:moveTo>
                    <a:pt x="0" y="0"/>
                  </a:moveTo>
                  <a:lnTo>
                    <a:pt x="6401784" y="0"/>
                  </a:lnTo>
                  <a:lnTo>
                    <a:pt x="6401784" y="3667238"/>
                  </a:lnTo>
                  <a:lnTo>
                    <a:pt x="0" y="36672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3177" b="-317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689304" y="164409"/>
              <a:ext cx="3804075" cy="3568089"/>
            </a:xfrm>
            <a:custGeom>
              <a:avLst/>
              <a:gdLst/>
              <a:ahLst/>
              <a:cxnLst/>
              <a:rect l="l" t="t" r="r" b="b"/>
              <a:pathLst>
                <a:path w="3804075" h="3568089">
                  <a:moveTo>
                    <a:pt x="0" y="0"/>
                  </a:moveTo>
                  <a:lnTo>
                    <a:pt x="3804075" y="0"/>
                  </a:lnTo>
                  <a:lnTo>
                    <a:pt x="3804075" y="3568089"/>
                  </a:lnTo>
                  <a:lnTo>
                    <a:pt x="0" y="35680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3200" b="-293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380229" y="2583615"/>
              <a:ext cx="4119476" cy="3873343"/>
            </a:xfrm>
            <a:custGeom>
              <a:avLst/>
              <a:gdLst/>
              <a:ahLst/>
              <a:cxnLst/>
              <a:rect l="l" t="t" r="r" b="b"/>
              <a:pathLst>
                <a:path w="4119476" h="3873343">
                  <a:moveTo>
                    <a:pt x="0" y="0"/>
                  </a:moveTo>
                  <a:lnTo>
                    <a:pt x="4119475" y="0"/>
                  </a:lnTo>
                  <a:lnTo>
                    <a:pt x="4119475" y="3873343"/>
                  </a:lnTo>
                  <a:lnTo>
                    <a:pt x="0" y="3873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3177" b="-317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3229674"/>
              <a:ext cx="4220290" cy="3431112"/>
            </a:xfrm>
            <a:custGeom>
              <a:avLst/>
              <a:gdLst/>
              <a:ahLst/>
              <a:cxnLst/>
              <a:rect l="l" t="t" r="r" b="b"/>
              <a:pathLst>
                <a:path w="4220290" h="3431112">
                  <a:moveTo>
                    <a:pt x="0" y="0"/>
                  </a:moveTo>
                  <a:lnTo>
                    <a:pt x="4220290" y="0"/>
                  </a:lnTo>
                  <a:lnTo>
                    <a:pt x="4220290" y="3431111"/>
                  </a:lnTo>
                  <a:lnTo>
                    <a:pt x="0" y="3431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3177" b="-317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398896" y="2612596"/>
              <a:ext cx="3626732" cy="3909778"/>
            </a:xfrm>
            <a:custGeom>
              <a:avLst/>
              <a:gdLst/>
              <a:ahLst/>
              <a:cxnLst/>
              <a:rect l="l" t="t" r="r" b="b"/>
              <a:pathLst>
                <a:path w="3626732" h="3909778">
                  <a:moveTo>
                    <a:pt x="0" y="0"/>
                  </a:moveTo>
                  <a:lnTo>
                    <a:pt x="3626732" y="0"/>
                  </a:lnTo>
                  <a:lnTo>
                    <a:pt x="3626732" y="3909779"/>
                  </a:lnTo>
                  <a:lnTo>
                    <a:pt x="0" y="390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254" t="-3177" b="-317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820412" y="8494559"/>
            <a:ext cx="3354135" cy="1527483"/>
            <a:chOff x="0" y="0"/>
            <a:chExt cx="4472180" cy="2036644"/>
          </a:xfrm>
        </p:grpSpPr>
        <p:sp>
          <p:nvSpPr>
            <p:cNvPr id="14" name="Freeform 14"/>
            <p:cNvSpPr/>
            <p:nvPr/>
          </p:nvSpPr>
          <p:spPr>
            <a:xfrm>
              <a:off x="436923" y="971059"/>
              <a:ext cx="3348925" cy="1065585"/>
            </a:xfrm>
            <a:custGeom>
              <a:avLst/>
              <a:gdLst/>
              <a:ahLst/>
              <a:cxnLst/>
              <a:rect l="l" t="t" r="r" b="b"/>
              <a:pathLst>
                <a:path w="3348925" h="1065585">
                  <a:moveTo>
                    <a:pt x="0" y="0"/>
                  </a:moveTo>
                  <a:lnTo>
                    <a:pt x="3348924" y="0"/>
                  </a:lnTo>
                  <a:lnTo>
                    <a:pt x="3348924" y="1065585"/>
                  </a:lnTo>
                  <a:lnTo>
                    <a:pt x="0" y="1065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0" y="0"/>
              <a:ext cx="4472180" cy="971059"/>
              <a:chOff x="0" y="0"/>
              <a:chExt cx="2795905" cy="60708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63500" y="63500"/>
                <a:ext cx="480060" cy="480060"/>
              </a:xfrm>
              <a:custGeom>
                <a:avLst/>
                <a:gdLst/>
                <a:ahLst/>
                <a:cxnLst/>
                <a:rect l="l" t="t" r="r" b="b"/>
                <a:pathLst>
                  <a:path w="480060" h="480060">
                    <a:moveTo>
                      <a:pt x="238887" y="0"/>
                    </a:moveTo>
                    <a:cubicBezTo>
                      <a:pt x="106807" y="635"/>
                      <a:pt x="0" y="107823"/>
                      <a:pt x="0" y="240030"/>
                    </a:cubicBezTo>
                    <a:cubicBezTo>
                      <a:pt x="0" y="372618"/>
                      <a:pt x="107442" y="480060"/>
                      <a:pt x="240030" y="480060"/>
                    </a:cubicBezTo>
                    <a:cubicBezTo>
                      <a:pt x="372618" y="480060"/>
                      <a:pt x="480060" y="372618"/>
                      <a:pt x="480060" y="240030"/>
                    </a:cubicBezTo>
                    <a:cubicBezTo>
                      <a:pt x="480060" y="107823"/>
                      <a:pt x="373253" y="635"/>
                      <a:pt x="241173" y="0"/>
                    </a:cubicBezTo>
                    <a:close/>
                  </a:path>
                </a:pathLst>
              </a:custGeom>
              <a:solidFill>
                <a:srgbClr val="A5A9A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94107" y="308102"/>
                <a:ext cx="418846" cy="209423"/>
              </a:xfrm>
              <a:custGeom>
                <a:avLst/>
                <a:gdLst/>
                <a:ahLst/>
                <a:cxnLst/>
                <a:rect l="l" t="t" r="r" b="b"/>
                <a:pathLst>
                  <a:path w="418846" h="209423">
                    <a:moveTo>
                      <a:pt x="418846" y="0"/>
                    </a:moveTo>
                    <a:cubicBezTo>
                      <a:pt x="418846" y="115570"/>
                      <a:pt x="324993" y="209423"/>
                      <a:pt x="209423" y="209423"/>
                    </a:cubicBezTo>
                    <a:cubicBezTo>
                      <a:pt x="93853" y="209423"/>
                      <a:pt x="0" y="115570"/>
                      <a:pt x="0" y="0"/>
                    </a:cubicBezTo>
                    <a:close/>
                  </a:path>
                </a:pathLst>
              </a:custGeom>
              <a:solidFill>
                <a:srgbClr val="F78B2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89789" y="303784"/>
                <a:ext cx="427482" cy="218059"/>
              </a:xfrm>
              <a:custGeom>
                <a:avLst/>
                <a:gdLst/>
                <a:ahLst/>
                <a:cxnLst/>
                <a:rect l="l" t="t" r="r" b="b"/>
                <a:pathLst>
                  <a:path w="427482" h="218059">
                    <a:moveTo>
                      <a:pt x="427482" y="4318"/>
                    </a:moveTo>
                    <a:cubicBezTo>
                      <a:pt x="427482" y="122301"/>
                      <a:pt x="331724" y="218059"/>
                      <a:pt x="213741" y="218059"/>
                    </a:cubicBezTo>
                    <a:lnTo>
                      <a:pt x="213741" y="213741"/>
                    </a:lnTo>
                    <a:lnTo>
                      <a:pt x="213741" y="218059"/>
                    </a:lnTo>
                    <a:cubicBezTo>
                      <a:pt x="95758" y="218059"/>
                      <a:pt x="0" y="122301"/>
                      <a:pt x="0" y="4318"/>
                    </a:cubicBezTo>
                    <a:lnTo>
                      <a:pt x="0" y="0"/>
                    </a:lnTo>
                    <a:lnTo>
                      <a:pt x="4318" y="0"/>
                    </a:lnTo>
                    <a:lnTo>
                      <a:pt x="423164" y="0"/>
                    </a:lnTo>
                    <a:lnTo>
                      <a:pt x="427482" y="0"/>
                    </a:lnTo>
                    <a:lnTo>
                      <a:pt x="427482" y="4318"/>
                    </a:lnTo>
                    <a:moveTo>
                      <a:pt x="418846" y="4318"/>
                    </a:moveTo>
                    <a:lnTo>
                      <a:pt x="423164" y="4318"/>
                    </a:lnTo>
                    <a:lnTo>
                      <a:pt x="423164" y="8636"/>
                    </a:lnTo>
                    <a:lnTo>
                      <a:pt x="4318" y="8636"/>
                    </a:lnTo>
                    <a:lnTo>
                      <a:pt x="4318" y="4318"/>
                    </a:lnTo>
                    <a:lnTo>
                      <a:pt x="8636" y="4318"/>
                    </a:lnTo>
                    <a:cubicBezTo>
                      <a:pt x="8636" y="117602"/>
                      <a:pt x="100457" y="209423"/>
                      <a:pt x="213741" y="209423"/>
                    </a:cubicBezTo>
                    <a:cubicBezTo>
                      <a:pt x="327025" y="209423"/>
                      <a:pt x="418846" y="117602"/>
                      <a:pt x="418846" y="43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610743" y="63500"/>
                <a:ext cx="480060" cy="480060"/>
              </a:xfrm>
              <a:custGeom>
                <a:avLst/>
                <a:gdLst/>
                <a:ahLst/>
                <a:cxnLst/>
                <a:rect l="l" t="t" r="r" b="b"/>
                <a:pathLst>
                  <a:path w="480060" h="480060">
                    <a:moveTo>
                      <a:pt x="238887" y="0"/>
                    </a:moveTo>
                    <a:cubicBezTo>
                      <a:pt x="106807" y="635"/>
                      <a:pt x="0" y="107823"/>
                      <a:pt x="0" y="240030"/>
                    </a:cubicBezTo>
                    <a:cubicBezTo>
                      <a:pt x="0" y="372618"/>
                      <a:pt x="107442" y="480060"/>
                      <a:pt x="240030" y="480060"/>
                    </a:cubicBezTo>
                    <a:cubicBezTo>
                      <a:pt x="372618" y="480060"/>
                      <a:pt x="480060" y="372618"/>
                      <a:pt x="480060" y="240030"/>
                    </a:cubicBezTo>
                    <a:cubicBezTo>
                      <a:pt x="480060" y="107823"/>
                      <a:pt x="373253" y="635"/>
                      <a:pt x="241173" y="0"/>
                    </a:cubicBezTo>
                    <a:close/>
                  </a:path>
                </a:pathLst>
              </a:custGeom>
              <a:solidFill>
                <a:srgbClr val="A5A9A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641350" y="308102"/>
                <a:ext cx="418846" cy="209423"/>
              </a:xfrm>
              <a:custGeom>
                <a:avLst/>
                <a:gdLst/>
                <a:ahLst/>
                <a:cxnLst/>
                <a:rect l="l" t="t" r="r" b="b"/>
                <a:pathLst>
                  <a:path w="418846" h="209423">
                    <a:moveTo>
                      <a:pt x="418846" y="0"/>
                    </a:moveTo>
                    <a:cubicBezTo>
                      <a:pt x="418846" y="115570"/>
                      <a:pt x="324993" y="209423"/>
                      <a:pt x="209423" y="209423"/>
                    </a:cubicBezTo>
                    <a:cubicBezTo>
                      <a:pt x="93853" y="209423"/>
                      <a:pt x="0" y="115570"/>
                      <a:pt x="0" y="0"/>
                    </a:cubicBezTo>
                    <a:close/>
                  </a:path>
                </a:pathLst>
              </a:custGeom>
              <a:solidFill>
                <a:srgbClr val="F78B2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637032" y="303784"/>
                <a:ext cx="427482" cy="218059"/>
              </a:xfrm>
              <a:custGeom>
                <a:avLst/>
                <a:gdLst/>
                <a:ahLst/>
                <a:cxnLst/>
                <a:rect l="l" t="t" r="r" b="b"/>
                <a:pathLst>
                  <a:path w="427482" h="218059">
                    <a:moveTo>
                      <a:pt x="427482" y="4318"/>
                    </a:moveTo>
                    <a:cubicBezTo>
                      <a:pt x="427482" y="122301"/>
                      <a:pt x="331724" y="218059"/>
                      <a:pt x="213741" y="218059"/>
                    </a:cubicBezTo>
                    <a:lnTo>
                      <a:pt x="213741" y="213741"/>
                    </a:lnTo>
                    <a:lnTo>
                      <a:pt x="213741" y="218059"/>
                    </a:lnTo>
                    <a:cubicBezTo>
                      <a:pt x="95758" y="218059"/>
                      <a:pt x="0" y="122301"/>
                      <a:pt x="0" y="4318"/>
                    </a:cubicBezTo>
                    <a:lnTo>
                      <a:pt x="0" y="0"/>
                    </a:lnTo>
                    <a:lnTo>
                      <a:pt x="4318" y="0"/>
                    </a:lnTo>
                    <a:lnTo>
                      <a:pt x="423164" y="0"/>
                    </a:lnTo>
                    <a:lnTo>
                      <a:pt x="427482" y="0"/>
                    </a:lnTo>
                    <a:lnTo>
                      <a:pt x="427482" y="4318"/>
                    </a:lnTo>
                    <a:moveTo>
                      <a:pt x="418846" y="4318"/>
                    </a:moveTo>
                    <a:lnTo>
                      <a:pt x="423164" y="4318"/>
                    </a:lnTo>
                    <a:lnTo>
                      <a:pt x="423164" y="8636"/>
                    </a:lnTo>
                    <a:lnTo>
                      <a:pt x="4318" y="8636"/>
                    </a:lnTo>
                    <a:lnTo>
                      <a:pt x="4318" y="4318"/>
                    </a:lnTo>
                    <a:lnTo>
                      <a:pt x="8636" y="4318"/>
                    </a:lnTo>
                    <a:cubicBezTo>
                      <a:pt x="8636" y="117602"/>
                      <a:pt x="100457" y="209423"/>
                      <a:pt x="213741" y="209423"/>
                    </a:cubicBezTo>
                    <a:cubicBezTo>
                      <a:pt x="327025" y="209423"/>
                      <a:pt x="418846" y="117602"/>
                      <a:pt x="418846" y="43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1157859" y="63500"/>
                <a:ext cx="480060" cy="480060"/>
              </a:xfrm>
              <a:custGeom>
                <a:avLst/>
                <a:gdLst/>
                <a:ahLst/>
                <a:cxnLst/>
                <a:rect l="l" t="t" r="r" b="b"/>
                <a:pathLst>
                  <a:path w="480060" h="480060">
                    <a:moveTo>
                      <a:pt x="238887" y="0"/>
                    </a:moveTo>
                    <a:cubicBezTo>
                      <a:pt x="106807" y="635"/>
                      <a:pt x="0" y="107823"/>
                      <a:pt x="0" y="240030"/>
                    </a:cubicBezTo>
                    <a:cubicBezTo>
                      <a:pt x="0" y="372618"/>
                      <a:pt x="107442" y="480060"/>
                      <a:pt x="240030" y="480060"/>
                    </a:cubicBezTo>
                    <a:cubicBezTo>
                      <a:pt x="372618" y="480060"/>
                      <a:pt x="480060" y="372618"/>
                      <a:pt x="480060" y="240030"/>
                    </a:cubicBezTo>
                    <a:cubicBezTo>
                      <a:pt x="480060" y="107823"/>
                      <a:pt x="373253" y="635"/>
                      <a:pt x="241173" y="0"/>
                    </a:cubicBezTo>
                    <a:close/>
                  </a:path>
                </a:pathLst>
              </a:custGeom>
              <a:solidFill>
                <a:srgbClr val="A5A9A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23"/>
              <p:cNvSpPr/>
              <p:nvPr/>
            </p:nvSpPr>
            <p:spPr>
              <a:xfrm>
                <a:off x="1188593" y="308102"/>
                <a:ext cx="418719" cy="209423"/>
              </a:xfrm>
              <a:custGeom>
                <a:avLst/>
                <a:gdLst/>
                <a:ahLst/>
                <a:cxnLst/>
                <a:rect l="l" t="t" r="r" b="b"/>
                <a:pathLst>
                  <a:path w="418719" h="209423">
                    <a:moveTo>
                      <a:pt x="418719" y="0"/>
                    </a:moveTo>
                    <a:cubicBezTo>
                      <a:pt x="418719" y="115570"/>
                      <a:pt x="324993" y="209423"/>
                      <a:pt x="209296" y="209423"/>
                    </a:cubicBezTo>
                    <a:cubicBezTo>
                      <a:pt x="93599" y="209423"/>
                      <a:pt x="0" y="115570"/>
                      <a:pt x="0" y="0"/>
                    </a:cubicBezTo>
                    <a:close/>
                  </a:path>
                </a:pathLst>
              </a:custGeom>
              <a:solidFill>
                <a:srgbClr val="F78B2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1184148" y="303784"/>
                <a:ext cx="427482" cy="218059"/>
              </a:xfrm>
              <a:custGeom>
                <a:avLst/>
                <a:gdLst/>
                <a:ahLst/>
                <a:cxnLst/>
                <a:rect l="l" t="t" r="r" b="b"/>
                <a:pathLst>
                  <a:path w="427482" h="218059">
                    <a:moveTo>
                      <a:pt x="427482" y="4318"/>
                    </a:moveTo>
                    <a:cubicBezTo>
                      <a:pt x="427482" y="122301"/>
                      <a:pt x="331724" y="218059"/>
                      <a:pt x="213741" y="218059"/>
                    </a:cubicBezTo>
                    <a:lnTo>
                      <a:pt x="213741" y="213741"/>
                    </a:lnTo>
                    <a:lnTo>
                      <a:pt x="213741" y="218059"/>
                    </a:lnTo>
                    <a:cubicBezTo>
                      <a:pt x="95758" y="218059"/>
                      <a:pt x="0" y="122301"/>
                      <a:pt x="0" y="4318"/>
                    </a:cubicBezTo>
                    <a:lnTo>
                      <a:pt x="0" y="0"/>
                    </a:lnTo>
                    <a:lnTo>
                      <a:pt x="4318" y="0"/>
                    </a:lnTo>
                    <a:lnTo>
                      <a:pt x="423164" y="0"/>
                    </a:lnTo>
                    <a:lnTo>
                      <a:pt x="427482" y="0"/>
                    </a:lnTo>
                    <a:lnTo>
                      <a:pt x="427482" y="4318"/>
                    </a:lnTo>
                    <a:moveTo>
                      <a:pt x="418846" y="4318"/>
                    </a:moveTo>
                    <a:lnTo>
                      <a:pt x="423164" y="4318"/>
                    </a:lnTo>
                    <a:lnTo>
                      <a:pt x="423164" y="8636"/>
                    </a:lnTo>
                    <a:lnTo>
                      <a:pt x="4445" y="8636"/>
                    </a:lnTo>
                    <a:lnTo>
                      <a:pt x="4445" y="4318"/>
                    </a:lnTo>
                    <a:lnTo>
                      <a:pt x="8763" y="4318"/>
                    </a:lnTo>
                    <a:cubicBezTo>
                      <a:pt x="8763" y="117602"/>
                      <a:pt x="100584" y="209423"/>
                      <a:pt x="213868" y="209423"/>
                    </a:cubicBezTo>
                    <a:cubicBezTo>
                      <a:pt x="327152" y="209423"/>
                      <a:pt x="418973" y="117602"/>
                      <a:pt x="418973" y="43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1705102" y="63500"/>
                <a:ext cx="480060" cy="480060"/>
              </a:xfrm>
              <a:custGeom>
                <a:avLst/>
                <a:gdLst/>
                <a:ahLst/>
                <a:cxnLst/>
                <a:rect l="l" t="t" r="r" b="b"/>
                <a:pathLst>
                  <a:path w="480060" h="480060">
                    <a:moveTo>
                      <a:pt x="238887" y="0"/>
                    </a:moveTo>
                    <a:cubicBezTo>
                      <a:pt x="106807" y="635"/>
                      <a:pt x="0" y="107823"/>
                      <a:pt x="0" y="240030"/>
                    </a:cubicBezTo>
                    <a:cubicBezTo>
                      <a:pt x="0" y="372618"/>
                      <a:pt x="107442" y="480060"/>
                      <a:pt x="240030" y="480060"/>
                    </a:cubicBezTo>
                    <a:cubicBezTo>
                      <a:pt x="372618" y="480060"/>
                      <a:pt x="480060" y="372618"/>
                      <a:pt x="480060" y="240030"/>
                    </a:cubicBezTo>
                    <a:cubicBezTo>
                      <a:pt x="480060" y="107823"/>
                      <a:pt x="373253" y="635"/>
                      <a:pt x="241173" y="0"/>
                    </a:cubicBezTo>
                    <a:close/>
                  </a:path>
                </a:pathLst>
              </a:custGeom>
              <a:solidFill>
                <a:srgbClr val="A5A9A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26"/>
              <p:cNvSpPr/>
              <p:nvPr/>
            </p:nvSpPr>
            <p:spPr>
              <a:xfrm>
                <a:off x="1735709" y="308102"/>
                <a:ext cx="418846" cy="209423"/>
              </a:xfrm>
              <a:custGeom>
                <a:avLst/>
                <a:gdLst/>
                <a:ahLst/>
                <a:cxnLst/>
                <a:rect l="l" t="t" r="r" b="b"/>
                <a:pathLst>
                  <a:path w="418846" h="209423">
                    <a:moveTo>
                      <a:pt x="418846" y="0"/>
                    </a:moveTo>
                    <a:cubicBezTo>
                      <a:pt x="418846" y="115570"/>
                      <a:pt x="325120" y="209423"/>
                      <a:pt x="209423" y="209423"/>
                    </a:cubicBezTo>
                    <a:cubicBezTo>
                      <a:pt x="93726" y="209423"/>
                      <a:pt x="0" y="115570"/>
                      <a:pt x="0" y="0"/>
                    </a:cubicBezTo>
                    <a:close/>
                  </a:path>
                </a:pathLst>
              </a:custGeom>
              <a:solidFill>
                <a:srgbClr val="F78B2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27"/>
              <p:cNvSpPr/>
              <p:nvPr/>
            </p:nvSpPr>
            <p:spPr>
              <a:xfrm>
                <a:off x="1731391" y="303784"/>
                <a:ext cx="427482" cy="218059"/>
              </a:xfrm>
              <a:custGeom>
                <a:avLst/>
                <a:gdLst/>
                <a:ahLst/>
                <a:cxnLst/>
                <a:rect l="l" t="t" r="r" b="b"/>
                <a:pathLst>
                  <a:path w="427482" h="218059">
                    <a:moveTo>
                      <a:pt x="427482" y="4318"/>
                    </a:moveTo>
                    <a:cubicBezTo>
                      <a:pt x="427482" y="122301"/>
                      <a:pt x="331724" y="218059"/>
                      <a:pt x="213741" y="218059"/>
                    </a:cubicBezTo>
                    <a:lnTo>
                      <a:pt x="213741" y="213741"/>
                    </a:lnTo>
                    <a:lnTo>
                      <a:pt x="213741" y="218059"/>
                    </a:lnTo>
                    <a:cubicBezTo>
                      <a:pt x="95758" y="218059"/>
                      <a:pt x="0" y="122301"/>
                      <a:pt x="0" y="4318"/>
                    </a:cubicBezTo>
                    <a:lnTo>
                      <a:pt x="0" y="0"/>
                    </a:lnTo>
                    <a:lnTo>
                      <a:pt x="4318" y="0"/>
                    </a:lnTo>
                    <a:lnTo>
                      <a:pt x="423164" y="0"/>
                    </a:lnTo>
                    <a:lnTo>
                      <a:pt x="427482" y="0"/>
                    </a:lnTo>
                    <a:lnTo>
                      <a:pt x="427482" y="4318"/>
                    </a:lnTo>
                    <a:moveTo>
                      <a:pt x="418846" y="4318"/>
                    </a:moveTo>
                    <a:lnTo>
                      <a:pt x="423164" y="4318"/>
                    </a:lnTo>
                    <a:lnTo>
                      <a:pt x="423164" y="8636"/>
                    </a:lnTo>
                    <a:lnTo>
                      <a:pt x="4318" y="8636"/>
                    </a:lnTo>
                    <a:lnTo>
                      <a:pt x="4318" y="4318"/>
                    </a:lnTo>
                    <a:lnTo>
                      <a:pt x="8636" y="4318"/>
                    </a:lnTo>
                    <a:cubicBezTo>
                      <a:pt x="8636" y="117602"/>
                      <a:pt x="100457" y="209423"/>
                      <a:pt x="213741" y="209423"/>
                    </a:cubicBezTo>
                    <a:cubicBezTo>
                      <a:pt x="327025" y="209423"/>
                      <a:pt x="418846" y="117602"/>
                      <a:pt x="418846" y="43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28"/>
              <p:cNvSpPr/>
              <p:nvPr/>
            </p:nvSpPr>
            <p:spPr>
              <a:xfrm>
                <a:off x="2252345" y="63500"/>
                <a:ext cx="480060" cy="480060"/>
              </a:xfrm>
              <a:custGeom>
                <a:avLst/>
                <a:gdLst/>
                <a:ahLst/>
                <a:cxnLst/>
                <a:rect l="l" t="t" r="r" b="b"/>
                <a:pathLst>
                  <a:path w="480060" h="480060">
                    <a:moveTo>
                      <a:pt x="238887" y="0"/>
                    </a:moveTo>
                    <a:cubicBezTo>
                      <a:pt x="106807" y="635"/>
                      <a:pt x="0" y="107823"/>
                      <a:pt x="0" y="240030"/>
                    </a:cubicBezTo>
                    <a:cubicBezTo>
                      <a:pt x="0" y="372618"/>
                      <a:pt x="107442" y="480060"/>
                      <a:pt x="240030" y="480060"/>
                    </a:cubicBezTo>
                    <a:cubicBezTo>
                      <a:pt x="372618" y="480060"/>
                      <a:pt x="480060" y="372618"/>
                      <a:pt x="480060" y="240030"/>
                    </a:cubicBezTo>
                    <a:cubicBezTo>
                      <a:pt x="480060" y="107823"/>
                      <a:pt x="373253" y="635"/>
                      <a:pt x="241173" y="0"/>
                    </a:cubicBezTo>
                    <a:close/>
                  </a:path>
                </a:pathLst>
              </a:custGeom>
              <a:solidFill>
                <a:srgbClr val="A5A9A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29"/>
              <p:cNvSpPr/>
              <p:nvPr/>
            </p:nvSpPr>
            <p:spPr>
              <a:xfrm>
                <a:off x="2282952" y="308102"/>
                <a:ext cx="418846" cy="209423"/>
              </a:xfrm>
              <a:custGeom>
                <a:avLst/>
                <a:gdLst/>
                <a:ahLst/>
                <a:cxnLst/>
                <a:rect l="l" t="t" r="r" b="b"/>
                <a:pathLst>
                  <a:path w="418846" h="209423">
                    <a:moveTo>
                      <a:pt x="418846" y="0"/>
                    </a:moveTo>
                    <a:cubicBezTo>
                      <a:pt x="418846" y="115570"/>
                      <a:pt x="325120" y="209423"/>
                      <a:pt x="209423" y="209423"/>
                    </a:cubicBezTo>
                    <a:cubicBezTo>
                      <a:pt x="93726" y="209423"/>
                      <a:pt x="0" y="115570"/>
                      <a:pt x="0" y="0"/>
                    </a:cubicBezTo>
                    <a:close/>
                  </a:path>
                </a:pathLst>
              </a:custGeom>
              <a:solidFill>
                <a:srgbClr val="F78B2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30"/>
              <p:cNvSpPr/>
              <p:nvPr/>
            </p:nvSpPr>
            <p:spPr>
              <a:xfrm>
                <a:off x="2278634" y="303784"/>
                <a:ext cx="427482" cy="218059"/>
              </a:xfrm>
              <a:custGeom>
                <a:avLst/>
                <a:gdLst/>
                <a:ahLst/>
                <a:cxnLst/>
                <a:rect l="l" t="t" r="r" b="b"/>
                <a:pathLst>
                  <a:path w="427482" h="218059">
                    <a:moveTo>
                      <a:pt x="427482" y="4318"/>
                    </a:moveTo>
                    <a:cubicBezTo>
                      <a:pt x="427482" y="122301"/>
                      <a:pt x="331724" y="218059"/>
                      <a:pt x="213741" y="218059"/>
                    </a:cubicBezTo>
                    <a:lnTo>
                      <a:pt x="213741" y="213741"/>
                    </a:lnTo>
                    <a:lnTo>
                      <a:pt x="213741" y="218059"/>
                    </a:lnTo>
                    <a:cubicBezTo>
                      <a:pt x="95758" y="218059"/>
                      <a:pt x="0" y="122301"/>
                      <a:pt x="0" y="4318"/>
                    </a:cubicBezTo>
                    <a:lnTo>
                      <a:pt x="0" y="0"/>
                    </a:lnTo>
                    <a:lnTo>
                      <a:pt x="4318" y="0"/>
                    </a:lnTo>
                    <a:lnTo>
                      <a:pt x="423164" y="0"/>
                    </a:lnTo>
                    <a:lnTo>
                      <a:pt x="427482" y="0"/>
                    </a:lnTo>
                    <a:lnTo>
                      <a:pt x="427482" y="4318"/>
                    </a:lnTo>
                    <a:moveTo>
                      <a:pt x="418846" y="4318"/>
                    </a:moveTo>
                    <a:lnTo>
                      <a:pt x="423164" y="4318"/>
                    </a:lnTo>
                    <a:lnTo>
                      <a:pt x="423164" y="8636"/>
                    </a:lnTo>
                    <a:lnTo>
                      <a:pt x="4318" y="8636"/>
                    </a:lnTo>
                    <a:lnTo>
                      <a:pt x="4318" y="4318"/>
                    </a:lnTo>
                    <a:lnTo>
                      <a:pt x="8636" y="4318"/>
                    </a:lnTo>
                    <a:cubicBezTo>
                      <a:pt x="8636" y="117602"/>
                      <a:pt x="100457" y="209423"/>
                      <a:pt x="213741" y="209423"/>
                    </a:cubicBezTo>
                    <a:cubicBezTo>
                      <a:pt x="327025" y="209423"/>
                      <a:pt x="418846" y="117602"/>
                      <a:pt x="418846" y="43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238392" y="498843"/>
              <a:ext cx="504361" cy="2492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9"/>
                </a:lnSpc>
              </a:pPr>
              <a:r>
                <a:rPr lang="en-US" sz="713" b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2500 mg</a:t>
              </a:r>
            </a:p>
            <a:p>
              <a:pPr algn="ctr">
                <a:lnSpc>
                  <a:spcPts val="571"/>
                </a:lnSpc>
              </a:pPr>
              <a:r>
                <a:rPr lang="en-US" sz="407" b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PER 12 ML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113665" y="498843"/>
              <a:ext cx="504361" cy="2492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9"/>
                </a:lnSpc>
              </a:pPr>
              <a:r>
                <a:rPr lang="en-US" sz="713" b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1300 mg</a:t>
              </a:r>
            </a:p>
            <a:p>
              <a:pPr algn="ctr">
                <a:lnSpc>
                  <a:spcPts val="571"/>
                </a:lnSpc>
              </a:pPr>
              <a:r>
                <a:rPr lang="en-US" sz="407" b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PER 12 ML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2023416" y="498843"/>
              <a:ext cx="433972" cy="2492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9"/>
                </a:lnSpc>
              </a:pPr>
              <a:r>
                <a:rPr lang="en-US" sz="713" b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700 mg</a:t>
              </a:r>
            </a:p>
            <a:p>
              <a:pPr algn="ctr">
                <a:lnSpc>
                  <a:spcPts val="571"/>
                </a:lnSpc>
              </a:pPr>
              <a:r>
                <a:rPr lang="en-US" sz="407" b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PER 12 ML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2898688" y="498843"/>
              <a:ext cx="433972" cy="2492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9"/>
                </a:lnSpc>
              </a:pPr>
              <a:r>
                <a:rPr lang="en-US" sz="713" b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150 mg</a:t>
              </a:r>
            </a:p>
            <a:p>
              <a:pPr algn="ctr">
                <a:lnSpc>
                  <a:spcPts val="571"/>
                </a:lnSpc>
              </a:pPr>
              <a:r>
                <a:rPr lang="en-US" sz="407" b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PER 12 ML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3718899" y="257852"/>
              <a:ext cx="546289" cy="490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4"/>
                </a:lnSpc>
              </a:pPr>
              <a:r>
                <a:rPr lang="en-US" sz="713" b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Omega-7 700 mg</a:t>
              </a:r>
            </a:p>
            <a:p>
              <a:pPr algn="ctr">
                <a:lnSpc>
                  <a:spcPts val="571"/>
                </a:lnSpc>
              </a:pPr>
              <a:r>
                <a:rPr lang="en-US" sz="407" b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PER 12 ML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79034" y="261545"/>
              <a:ext cx="615109" cy="1878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5"/>
                </a:lnSpc>
              </a:pPr>
              <a:r>
                <a:rPr lang="en-US" sz="803" b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Omega-3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150063" y="162922"/>
              <a:ext cx="429996" cy="3070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55"/>
                </a:lnSpc>
              </a:pPr>
              <a:r>
                <a:rPr lang="en-US" sz="1325" b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EPA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989699" y="162922"/>
              <a:ext cx="502563" cy="3070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55"/>
                </a:lnSpc>
              </a:pPr>
              <a:r>
                <a:rPr lang="en-US" sz="1325" b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DHA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2880375" y="162922"/>
              <a:ext cx="471208" cy="3070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55"/>
                </a:lnSpc>
              </a:pPr>
              <a:r>
                <a:rPr lang="en-US" sz="1325" b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DPA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7460179" y="1341760"/>
            <a:ext cx="4376431" cy="8680281"/>
            <a:chOff x="0" y="0"/>
            <a:chExt cx="5835241" cy="11573708"/>
          </a:xfrm>
        </p:grpSpPr>
        <p:grpSp>
          <p:nvGrpSpPr>
            <p:cNvPr id="41" name="Group 41"/>
            <p:cNvGrpSpPr/>
            <p:nvPr/>
          </p:nvGrpSpPr>
          <p:grpSpPr>
            <a:xfrm>
              <a:off x="1047005" y="0"/>
              <a:ext cx="3741231" cy="4167322"/>
              <a:chOff x="0" y="0"/>
              <a:chExt cx="3741231" cy="4167322"/>
            </a:xfrm>
          </p:grpSpPr>
          <p:pic>
            <p:nvPicPr>
              <p:cNvPr id="42" name="Picture 42"/>
              <p:cNvPicPr>
                <a:picLocks noChangeAspect="1"/>
              </p:cNvPicPr>
              <p:nvPr/>
            </p:nvPicPr>
            <p:blipFill>
              <a:blip r:embed="rId13"/>
              <a:srcRect l="20093" r="20093"/>
              <a:stretch>
                <a:fillRect/>
              </a:stretch>
            </p:blipFill>
            <p:spPr>
              <a:xfrm>
                <a:off x="0" y="0"/>
                <a:ext cx="3741231" cy="4167322"/>
              </a:xfrm>
              <a:prstGeom prst="rect">
                <a:avLst/>
              </a:prstGeom>
            </p:spPr>
          </p:pic>
        </p:grpSp>
        <p:grpSp>
          <p:nvGrpSpPr>
            <p:cNvPr id="43" name="Group 43"/>
            <p:cNvGrpSpPr/>
            <p:nvPr/>
          </p:nvGrpSpPr>
          <p:grpSpPr>
            <a:xfrm>
              <a:off x="0" y="2548084"/>
              <a:ext cx="5835241" cy="9025625"/>
              <a:chOff x="0" y="0"/>
              <a:chExt cx="1152640" cy="1782839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1152640" cy="1782839"/>
              </a:xfrm>
              <a:custGeom>
                <a:avLst/>
                <a:gdLst/>
                <a:ahLst/>
                <a:cxnLst/>
                <a:rect l="l" t="t" r="r" b="b"/>
                <a:pathLst>
                  <a:path w="1152640" h="1782839">
                    <a:moveTo>
                      <a:pt x="0" y="0"/>
                    </a:moveTo>
                    <a:lnTo>
                      <a:pt x="1152640" y="0"/>
                    </a:lnTo>
                    <a:lnTo>
                      <a:pt x="1152640" y="1782839"/>
                    </a:lnTo>
                    <a:lnTo>
                      <a:pt x="0" y="178283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47625"/>
                <a:ext cx="1152640" cy="18304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18"/>
                  </a:lnSpc>
                </a:pPr>
                <a:endParaRPr/>
              </a:p>
            </p:txBody>
          </p:sp>
        </p:grpSp>
        <p:sp>
          <p:nvSpPr>
            <p:cNvPr id="46" name="TextBox 46"/>
            <p:cNvSpPr txBox="1"/>
            <p:nvPr/>
          </p:nvSpPr>
          <p:spPr>
            <a:xfrm>
              <a:off x="666860" y="7092656"/>
              <a:ext cx="4501522" cy="41035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61101" lvl="1" indent="-230550" algn="l">
                <a:lnSpc>
                  <a:spcPts val="3566"/>
                </a:lnSpc>
                <a:buFont typeface="Arial"/>
                <a:buChar char="•"/>
              </a:pPr>
              <a:r>
                <a:rPr lang="en-US" sz="2135" b="1">
                  <a:solidFill>
                    <a:srgbClr val="242829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NO POLYPHENOLS</a:t>
              </a:r>
            </a:p>
            <a:p>
              <a:pPr marL="461101" lvl="1" indent="-230550" algn="l">
                <a:lnSpc>
                  <a:spcPts val="3566"/>
                </a:lnSpc>
                <a:buFont typeface="Arial"/>
                <a:buChar char="•"/>
              </a:pPr>
              <a:r>
                <a:rPr lang="en-US" sz="2135">
                  <a:solidFill>
                    <a:srgbClr val="242829"/>
                  </a:solidFill>
                  <a:latin typeface="Open Sans 1 Light"/>
                  <a:ea typeface="Open Sans 1 Light"/>
                  <a:cs typeface="Open Sans 1 Light"/>
                  <a:sym typeface="Open Sans 1 Light"/>
                </a:rPr>
                <a:t>Low Absorption</a:t>
              </a:r>
            </a:p>
            <a:p>
              <a:pPr marL="461101" lvl="1" indent="-230550" algn="l">
                <a:lnSpc>
                  <a:spcPts val="3566"/>
                </a:lnSpc>
                <a:buFont typeface="Arial"/>
                <a:buChar char="•"/>
              </a:pPr>
              <a:r>
                <a:rPr lang="en-US" sz="2135">
                  <a:solidFill>
                    <a:srgbClr val="242829"/>
                  </a:solidFill>
                  <a:latin typeface="Open Sans 1 Light"/>
                  <a:ea typeface="Open Sans 1 Light"/>
                  <a:cs typeface="Open Sans 1 Light"/>
                  <a:sym typeface="Open Sans 1 Light"/>
                </a:rPr>
                <a:t>High levels of oxidation</a:t>
              </a:r>
            </a:p>
            <a:p>
              <a:pPr marL="461101" lvl="1" indent="-230550" algn="l">
                <a:lnSpc>
                  <a:spcPts val="3566"/>
                </a:lnSpc>
                <a:buFont typeface="Arial"/>
                <a:buChar char="•"/>
              </a:pPr>
              <a:r>
                <a:rPr lang="en-US" sz="2135">
                  <a:solidFill>
                    <a:srgbClr val="242829"/>
                  </a:solidFill>
                  <a:latin typeface="Open Sans 1 Light"/>
                  <a:ea typeface="Open Sans 1 Light"/>
                  <a:cs typeface="Open Sans 1 Light"/>
                  <a:sym typeface="Open Sans 1 Light"/>
                </a:rPr>
                <a:t>Lower potency </a:t>
              </a:r>
            </a:p>
            <a:p>
              <a:pPr marL="461101" lvl="1" indent="-230550" algn="l">
                <a:lnSpc>
                  <a:spcPts val="3566"/>
                </a:lnSpc>
                <a:buFont typeface="Arial"/>
                <a:buChar char="•"/>
              </a:pPr>
              <a:r>
                <a:rPr lang="en-US" sz="2135">
                  <a:solidFill>
                    <a:srgbClr val="242829"/>
                  </a:solidFill>
                  <a:latin typeface="Open Sans 1 Light"/>
                  <a:ea typeface="Open Sans 1 Light"/>
                  <a:cs typeface="Open Sans 1 Light"/>
                  <a:sym typeface="Open Sans 1 Light"/>
                </a:rPr>
                <a:t>Short shelf life</a:t>
              </a:r>
            </a:p>
            <a:p>
              <a:pPr marL="461101" lvl="1" indent="-230550" algn="l">
                <a:lnSpc>
                  <a:spcPts val="3566"/>
                </a:lnSpc>
                <a:buFont typeface="Arial"/>
                <a:buChar char="•"/>
              </a:pPr>
              <a:r>
                <a:rPr lang="en-US" sz="2135">
                  <a:solidFill>
                    <a:srgbClr val="242829"/>
                  </a:solidFill>
                  <a:latin typeface="Open Sans 1 Light"/>
                  <a:ea typeface="Open Sans 1 Light"/>
                  <a:cs typeface="Open Sans 1 Light"/>
                  <a:sym typeface="Open Sans 1 Light"/>
                </a:rPr>
                <a:t>Improperly purified</a:t>
              </a:r>
            </a:p>
            <a:p>
              <a:pPr marL="461101" lvl="1" indent="-230550" algn="l">
                <a:lnSpc>
                  <a:spcPts val="3566"/>
                </a:lnSpc>
                <a:buFont typeface="Arial"/>
                <a:buChar char="•"/>
              </a:pPr>
              <a:r>
                <a:rPr lang="en-US" sz="2135">
                  <a:solidFill>
                    <a:srgbClr val="242829"/>
                  </a:solidFill>
                  <a:latin typeface="Open Sans 1 Light"/>
                  <a:ea typeface="Open Sans 1 Light"/>
                  <a:cs typeface="Open Sans 1 Light"/>
                  <a:sym typeface="Open Sans 1 Light"/>
                </a:rPr>
                <a:t>Generic dosing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347646" y="4768652"/>
              <a:ext cx="5139949" cy="1740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73"/>
                </a:lnSpc>
              </a:pPr>
              <a:r>
                <a:rPr lang="en-US" sz="3838">
                  <a:solidFill>
                    <a:srgbClr val="242829"/>
                  </a:solidFill>
                  <a:latin typeface="Open Sans 1 Light"/>
                  <a:ea typeface="Open Sans 1 Light"/>
                  <a:cs typeface="Open Sans 1 Light"/>
                  <a:sym typeface="Open Sans 1 Light"/>
                </a:rPr>
                <a:t>TRADITIONAL FISH OIL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2208085" y="1599378"/>
            <a:ext cx="5774255" cy="8422663"/>
            <a:chOff x="0" y="0"/>
            <a:chExt cx="7699007" cy="11230218"/>
          </a:xfrm>
        </p:grpSpPr>
        <p:sp>
          <p:nvSpPr>
            <p:cNvPr id="49" name="Freeform 49"/>
            <p:cNvSpPr/>
            <p:nvPr/>
          </p:nvSpPr>
          <p:spPr>
            <a:xfrm>
              <a:off x="256249" y="5884835"/>
              <a:ext cx="1879218" cy="1889758"/>
            </a:xfrm>
            <a:custGeom>
              <a:avLst/>
              <a:gdLst/>
              <a:ahLst/>
              <a:cxnLst/>
              <a:rect l="l" t="t" r="r" b="b"/>
              <a:pathLst>
                <a:path w="1879218" h="1889758">
                  <a:moveTo>
                    <a:pt x="0" y="0"/>
                  </a:moveTo>
                  <a:lnTo>
                    <a:pt x="1879218" y="0"/>
                  </a:lnTo>
                  <a:lnTo>
                    <a:pt x="1879218" y="1889758"/>
                  </a:lnTo>
                  <a:lnTo>
                    <a:pt x="0" y="1889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t="-38500" b="-3850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50"/>
            <p:cNvSpPr/>
            <p:nvPr/>
          </p:nvSpPr>
          <p:spPr>
            <a:xfrm>
              <a:off x="208328" y="8521048"/>
              <a:ext cx="1975059" cy="1802669"/>
            </a:xfrm>
            <a:custGeom>
              <a:avLst/>
              <a:gdLst/>
              <a:ahLst/>
              <a:cxnLst/>
              <a:rect l="l" t="t" r="r" b="b"/>
              <a:pathLst>
                <a:path w="1975059" h="1802669">
                  <a:moveTo>
                    <a:pt x="0" y="0"/>
                  </a:moveTo>
                  <a:lnTo>
                    <a:pt x="1975059" y="0"/>
                  </a:lnTo>
                  <a:lnTo>
                    <a:pt x="1975059" y="1802670"/>
                  </a:lnTo>
                  <a:lnTo>
                    <a:pt x="0" y="1802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t="-12340" b="-5210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525150" y="4534422"/>
              <a:ext cx="6423745" cy="881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58"/>
                </a:lnSpc>
              </a:pPr>
              <a:r>
                <a:rPr lang="en-US" sz="3970">
                  <a:solidFill>
                    <a:srgbClr val="242829"/>
                  </a:solidFill>
                  <a:latin typeface="Open Sans 1 Light"/>
                  <a:ea typeface="Open Sans 1 Light"/>
                  <a:cs typeface="Open Sans 1 Light"/>
                  <a:sym typeface="Open Sans 1 Light"/>
                </a:rPr>
                <a:t>BALANCE OIL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2633303" y="5898267"/>
              <a:ext cx="5065703" cy="405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209"/>
                </a:lnSpc>
              </a:pPr>
              <a:r>
                <a:rPr lang="en-US" sz="2209" b="1">
                  <a:solidFill>
                    <a:srgbClr val="242829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60% WILD-CAUGHT FISH</a:t>
              </a: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2633303" y="6437871"/>
              <a:ext cx="3925846" cy="13071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63"/>
                </a:lnSpc>
              </a:pPr>
              <a:r>
                <a:rPr lang="en-US" sz="1902">
                  <a:solidFill>
                    <a:srgbClr val="242829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Ultra-purified, sustainably sourced fish oil is free of toxins and contaminants</a:t>
              </a:r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261997" y="6246928"/>
              <a:ext cx="1841180" cy="10798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83"/>
                </a:lnSpc>
              </a:pPr>
              <a:r>
                <a:rPr lang="en-US" sz="4916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60%</a:t>
              </a: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2694177" y="8443541"/>
              <a:ext cx="4943956" cy="405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09"/>
                </a:lnSpc>
              </a:pPr>
              <a:r>
                <a:rPr lang="en-US" sz="2209" b="1">
                  <a:solidFill>
                    <a:srgbClr val="242829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40% PRE-HARVEST OLIVES</a:t>
              </a: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2694177" y="9083497"/>
              <a:ext cx="4943956" cy="13071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63"/>
                </a:lnSpc>
              </a:pPr>
              <a:r>
                <a:rPr lang="en-US" sz="1902">
                  <a:solidFill>
                    <a:srgbClr val="242829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Pre-harvest olive polyphenols restore the antioxidants lost in fish oil refining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267225" y="8839597"/>
              <a:ext cx="1819227" cy="10798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83"/>
                </a:lnSpc>
              </a:pPr>
              <a:r>
                <a:rPr lang="en-US" sz="4916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40%</a:t>
              </a:r>
            </a:p>
          </p:txBody>
        </p:sp>
        <p:grpSp>
          <p:nvGrpSpPr>
            <p:cNvPr id="58" name="Group 58"/>
            <p:cNvGrpSpPr/>
            <p:nvPr/>
          </p:nvGrpSpPr>
          <p:grpSpPr>
            <a:xfrm>
              <a:off x="0" y="2248380"/>
              <a:ext cx="7638133" cy="8981838"/>
              <a:chOff x="0" y="0"/>
              <a:chExt cx="1508767" cy="1774190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1508767" cy="1774190"/>
              </a:xfrm>
              <a:custGeom>
                <a:avLst/>
                <a:gdLst/>
                <a:ahLst/>
                <a:cxnLst/>
                <a:rect l="l" t="t" r="r" b="b"/>
                <a:pathLst>
                  <a:path w="1508767" h="1774190">
                    <a:moveTo>
                      <a:pt x="0" y="0"/>
                    </a:moveTo>
                    <a:lnTo>
                      <a:pt x="1508767" y="0"/>
                    </a:lnTo>
                    <a:lnTo>
                      <a:pt x="1508767" y="1774190"/>
                    </a:lnTo>
                    <a:lnTo>
                      <a:pt x="0" y="177419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TextBox 60"/>
              <p:cNvSpPr txBox="1"/>
              <p:nvPr/>
            </p:nvSpPr>
            <p:spPr>
              <a:xfrm>
                <a:off x="0" y="-47625"/>
                <a:ext cx="1508767" cy="1821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18"/>
                  </a:lnSpc>
                </a:pPr>
                <a:endParaRPr/>
              </a:p>
            </p:txBody>
          </p:sp>
        </p:grpSp>
        <p:sp>
          <p:nvSpPr>
            <p:cNvPr id="61" name="Freeform 61"/>
            <p:cNvSpPr/>
            <p:nvPr/>
          </p:nvSpPr>
          <p:spPr>
            <a:xfrm>
              <a:off x="2168275" y="0"/>
              <a:ext cx="3365716" cy="4262450"/>
            </a:xfrm>
            <a:custGeom>
              <a:avLst/>
              <a:gdLst/>
              <a:ahLst/>
              <a:cxnLst/>
              <a:rect l="l" t="t" r="r" b="b"/>
              <a:pathLst>
                <a:path w="3365716" h="4262450">
                  <a:moveTo>
                    <a:pt x="0" y="0"/>
                  </a:moveTo>
                  <a:lnTo>
                    <a:pt x="3365716" y="0"/>
                  </a:lnTo>
                  <a:lnTo>
                    <a:pt x="3365716" y="4262450"/>
                  </a:lnTo>
                  <a:lnTo>
                    <a:pt x="0" y="4262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t="-27732" b="-1264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" name="AutoShape 62"/>
          <p:cNvSpPr/>
          <p:nvPr/>
        </p:nvSpPr>
        <p:spPr>
          <a:xfrm>
            <a:off x="-1825583" y="1627172"/>
            <a:ext cx="2608411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3" name="Freeform 63"/>
          <p:cNvSpPr/>
          <p:nvPr/>
        </p:nvSpPr>
        <p:spPr>
          <a:xfrm>
            <a:off x="12458626" y="1744604"/>
            <a:ext cx="1983304" cy="1983304"/>
          </a:xfrm>
          <a:custGeom>
            <a:avLst/>
            <a:gdLst/>
            <a:ahLst/>
            <a:cxnLst/>
            <a:rect l="l" t="t" r="r" b="b"/>
            <a:pathLst>
              <a:path w="1983304" h="1983304">
                <a:moveTo>
                  <a:pt x="0" y="0"/>
                </a:moveTo>
                <a:lnTo>
                  <a:pt x="1983304" y="0"/>
                </a:lnTo>
                <a:lnTo>
                  <a:pt x="1983304" y="1983304"/>
                </a:lnTo>
                <a:lnTo>
                  <a:pt x="0" y="198330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TextBox 64"/>
          <p:cNvSpPr txBox="1"/>
          <p:nvPr/>
        </p:nvSpPr>
        <p:spPr>
          <a:xfrm>
            <a:off x="1028700" y="1171575"/>
            <a:ext cx="6056660" cy="232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2"/>
              </a:lnSpc>
            </a:pPr>
            <a:r>
              <a:rPr lang="en-US" sz="6574" b="1" spc="-341">
                <a:solidFill>
                  <a:srgbClr val="231F2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Balance Oil+ </a:t>
            </a:r>
          </a:p>
          <a:p>
            <a:pPr algn="l">
              <a:lnSpc>
                <a:spcPts val="5854"/>
              </a:lnSpc>
            </a:pPr>
            <a:r>
              <a:rPr lang="en-US" sz="5974" spc="-310">
                <a:solidFill>
                  <a:srgbClr val="231F2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The Innovation Behind the Results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16984" y="1660642"/>
            <a:ext cx="11083666" cy="5425"/>
            <a:chOff x="0" y="0"/>
            <a:chExt cx="6479997" cy="31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80048" cy="3175"/>
            </a:xfrm>
            <a:custGeom>
              <a:avLst/>
              <a:gdLst/>
              <a:ahLst/>
              <a:cxnLst/>
              <a:rect l="l" t="t" r="r" b="b"/>
              <a:pathLst>
                <a:path w="6480048" h="3175">
                  <a:moveTo>
                    <a:pt x="0" y="0"/>
                  </a:moveTo>
                  <a:lnTo>
                    <a:pt x="6480048" y="0"/>
                  </a:lnTo>
                  <a:lnTo>
                    <a:pt x="6480048" y="3175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-1579711" y="1208203"/>
            <a:ext cx="2608411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327110" y="612451"/>
            <a:ext cx="2376928" cy="656940"/>
          </a:xfrm>
          <a:custGeom>
            <a:avLst/>
            <a:gdLst/>
            <a:ahLst/>
            <a:cxnLst/>
            <a:rect l="l" t="t" r="r" b="b"/>
            <a:pathLst>
              <a:path w="2376928" h="656940">
                <a:moveTo>
                  <a:pt x="0" y="0"/>
                </a:moveTo>
                <a:lnTo>
                  <a:pt x="2376928" y="0"/>
                </a:lnTo>
                <a:lnTo>
                  <a:pt x="2376928" y="656940"/>
                </a:lnTo>
                <a:lnTo>
                  <a:pt x="0" y="656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567576" y="9361685"/>
            <a:ext cx="2324821" cy="588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35"/>
              </a:lnSpc>
            </a:pPr>
            <a:r>
              <a:rPr lang="en-US" sz="34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START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77587" y="810210"/>
            <a:ext cx="13528710" cy="850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2"/>
              </a:lnSpc>
            </a:pPr>
            <a:r>
              <a:rPr lang="en-US" sz="6574" b="1" spc="-341">
                <a:solidFill>
                  <a:srgbClr val="231F2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Results</a:t>
            </a:r>
            <a:r>
              <a:rPr lang="en-US" sz="6574" spc="-341">
                <a:solidFill>
                  <a:srgbClr val="231F2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 in 120 Days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406480" y="3889997"/>
            <a:ext cx="7475039" cy="4350969"/>
            <a:chOff x="0" y="0"/>
            <a:chExt cx="9966719" cy="5801292"/>
          </a:xfrm>
        </p:grpSpPr>
        <p:sp>
          <p:nvSpPr>
            <p:cNvPr id="9" name="Freeform 9"/>
            <p:cNvSpPr/>
            <p:nvPr/>
          </p:nvSpPr>
          <p:spPr>
            <a:xfrm>
              <a:off x="3205842" y="5003407"/>
              <a:ext cx="3047477" cy="797885"/>
            </a:xfrm>
            <a:custGeom>
              <a:avLst/>
              <a:gdLst/>
              <a:ahLst/>
              <a:cxnLst/>
              <a:rect l="l" t="t" r="r" b="b"/>
              <a:pathLst>
                <a:path w="3047477" h="797885">
                  <a:moveTo>
                    <a:pt x="0" y="0"/>
                  </a:moveTo>
                  <a:lnTo>
                    <a:pt x="3047476" y="0"/>
                  </a:lnTo>
                  <a:lnTo>
                    <a:pt x="3047476" y="797885"/>
                  </a:lnTo>
                  <a:lnTo>
                    <a:pt x="0" y="797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6260502" y="5003407"/>
              <a:ext cx="3047477" cy="797885"/>
            </a:xfrm>
            <a:custGeom>
              <a:avLst/>
              <a:gdLst/>
              <a:ahLst/>
              <a:cxnLst/>
              <a:rect l="l" t="t" r="r" b="b"/>
              <a:pathLst>
                <a:path w="3047477" h="797885">
                  <a:moveTo>
                    <a:pt x="0" y="0"/>
                  </a:moveTo>
                  <a:lnTo>
                    <a:pt x="3047476" y="0"/>
                  </a:lnTo>
                  <a:lnTo>
                    <a:pt x="3047476" y="797885"/>
                  </a:lnTo>
                  <a:lnTo>
                    <a:pt x="0" y="797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68150" y="5003407"/>
              <a:ext cx="3047477" cy="797885"/>
            </a:xfrm>
            <a:custGeom>
              <a:avLst/>
              <a:gdLst/>
              <a:ahLst/>
              <a:cxnLst/>
              <a:rect l="l" t="t" r="r" b="b"/>
              <a:pathLst>
                <a:path w="3047477" h="797885">
                  <a:moveTo>
                    <a:pt x="0" y="0"/>
                  </a:moveTo>
                  <a:lnTo>
                    <a:pt x="3047476" y="0"/>
                  </a:lnTo>
                  <a:lnTo>
                    <a:pt x="3047476" y="797885"/>
                  </a:lnTo>
                  <a:lnTo>
                    <a:pt x="0" y="797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3796564" cy="5801292"/>
            </a:xfrm>
            <a:custGeom>
              <a:avLst/>
              <a:gdLst/>
              <a:ahLst/>
              <a:cxnLst/>
              <a:rect l="l" t="t" r="r" b="b"/>
              <a:pathLst>
                <a:path w="3796564" h="5801292">
                  <a:moveTo>
                    <a:pt x="0" y="0"/>
                  </a:moveTo>
                  <a:lnTo>
                    <a:pt x="3796564" y="0"/>
                  </a:lnTo>
                  <a:lnTo>
                    <a:pt x="3796564" y="5801292"/>
                  </a:lnTo>
                  <a:lnTo>
                    <a:pt x="0" y="5801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0657" t="-6318" r="-39205" b="-179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201849" y="0"/>
              <a:ext cx="3796564" cy="5801292"/>
            </a:xfrm>
            <a:custGeom>
              <a:avLst/>
              <a:gdLst/>
              <a:ahLst/>
              <a:cxnLst/>
              <a:rect l="l" t="t" r="r" b="b"/>
              <a:pathLst>
                <a:path w="3796564" h="5801292">
                  <a:moveTo>
                    <a:pt x="0" y="0"/>
                  </a:moveTo>
                  <a:lnTo>
                    <a:pt x="3796564" y="0"/>
                  </a:lnTo>
                  <a:lnTo>
                    <a:pt x="3796564" y="5801292"/>
                  </a:lnTo>
                  <a:lnTo>
                    <a:pt x="0" y="5801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0657" t="-6318" r="-39205" b="-179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4140047" y="0"/>
              <a:ext cx="3796564" cy="5801292"/>
            </a:xfrm>
            <a:custGeom>
              <a:avLst/>
              <a:gdLst/>
              <a:ahLst/>
              <a:cxnLst/>
              <a:rect l="l" t="t" r="r" b="b"/>
              <a:pathLst>
                <a:path w="3796564" h="5801292">
                  <a:moveTo>
                    <a:pt x="0" y="0"/>
                  </a:moveTo>
                  <a:lnTo>
                    <a:pt x="3796565" y="0"/>
                  </a:lnTo>
                  <a:lnTo>
                    <a:pt x="3796565" y="5801292"/>
                  </a:lnTo>
                  <a:lnTo>
                    <a:pt x="0" y="5801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0657" t="-6318" r="-39205" b="-179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6170155" y="0"/>
              <a:ext cx="3796564" cy="5801292"/>
            </a:xfrm>
            <a:custGeom>
              <a:avLst/>
              <a:gdLst/>
              <a:ahLst/>
              <a:cxnLst/>
              <a:rect l="l" t="t" r="r" b="b"/>
              <a:pathLst>
                <a:path w="3796564" h="5801292">
                  <a:moveTo>
                    <a:pt x="0" y="0"/>
                  </a:moveTo>
                  <a:lnTo>
                    <a:pt x="3796564" y="0"/>
                  </a:lnTo>
                  <a:lnTo>
                    <a:pt x="3796564" y="5801292"/>
                  </a:lnTo>
                  <a:lnTo>
                    <a:pt x="0" y="5801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0657" t="-6318" r="-39205" b="-179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14503" y="2312901"/>
            <a:ext cx="3796448" cy="7359880"/>
            <a:chOff x="0" y="0"/>
            <a:chExt cx="5061931" cy="9813174"/>
          </a:xfrm>
        </p:grpSpPr>
        <p:sp>
          <p:nvSpPr>
            <p:cNvPr id="17" name="Freeform 17"/>
            <p:cNvSpPr/>
            <p:nvPr/>
          </p:nvSpPr>
          <p:spPr>
            <a:xfrm>
              <a:off x="0" y="8487868"/>
              <a:ext cx="5061931" cy="1325306"/>
            </a:xfrm>
            <a:custGeom>
              <a:avLst/>
              <a:gdLst/>
              <a:ahLst/>
              <a:cxnLst/>
              <a:rect l="l" t="t" r="r" b="b"/>
              <a:pathLst>
                <a:path w="5061931" h="1325306">
                  <a:moveTo>
                    <a:pt x="0" y="0"/>
                  </a:moveTo>
                  <a:lnTo>
                    <a:pt x="5061931" y="0"/>
                  </a:lnTo>
                  <a:lnTo>
                    <a:pt x="5061931" y="1325306"/>
                  </a:lnTo>
                  <a:lnTo>
                    <a:pt x="0" y="1325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111497" y="0"/>
              <a:ext cx="4671134" cy="9242640"/>
              <a:chOff x="0" y="0"/>
              <a:chExt cx="2620010" cy="518414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53340" y="25400"/>
                <a:ext cx="2513330" cy="5132070"/>
              </a:xfrm>
              <a:custGeom>
                <a:avLst/>
                <a:gdLst/>
                <a:ahLst/>
                <a:cxnLst/>
                <a:rect l="l" t="t" r="r" b="b"/>
                <a:pathLst>
                  <a:path w="2513330" h="5132070">
                    <a:moveTo>
                      <a:pt x="2159000" y="0"/>
                    </a:moveTo>
                    <a:lnTo>
                      <a:pt x="354330" y="0"/>
                    </a:lnTo>
                    <a:cubicBezTo>
                      <a:pt x="158750" y="0"/>
                      <a:pt x="0" y="158750"/>
                      <a:pt x="0" y="354330"/>
                    </a:cubicBezTo>
                    <a:lnTo>
                      <a:pt x="0" y="4777740"/>
                    </a:lnTo>
                    <a:cubicBezTo>
                      <a:pt x="0" y="4973320"/>
                      <a:pt x="158750" y="5132070"/>
                      <a:pt x="354330" y="5132070"/>
                    </a:cubicBezTo>
                    <a:lnTo>
                      <a:pt x="2159000" y="5132070"/>
                    </a:lnTo>
                    <a:cubicBezTo>
                      <a:pt x="2354580" y="5132070"/>
                      <a:pt x="2513330" y="4973320"/>
                      <a:pt x="2513330" y="4777740"/>
                    </a:cubicBezTo>
                    <a:lnTo>
                      <a:pt x="2513330" y="354330"/>
                    </a:lnTo>
                    <a:cubicBezTo>
                      <a:pt x="2513330" y="158750"/>
                      <a:pt x="2354580" y="0"/>
                      <a:pt x="2159000" y="0"/>
                    </a:cubicBezTo>
                    <a:close/>
                    <a:moveTo>
                      <a:pt x="1558290" y="162560"/>
                    </a:moveTo>
                    <a:cubicBezTo>
                      <a:pt x="1576070" y="162560"/>
                      <a:pt x="1590040" y="176530"/>
                      <a:pt x="1590040" y="194310"/>
                    </a:cubicBezTo>
                    <a:cubicBezTo>
                      <a:pt x="1590040" y="212090"/>
                      <a:pt x="1576070" y="226060"/>
                      <a:pt x="1558290" y="226060"/>
                    </a:cubicBezTo>
                    <a:cubicBezTo>
                      <a:pt x="1540510" y="226060"/>
                      <a:pt x="1526540" y="212090"/>
                      <a:pt x="1526540" y="194310"/>
                    </a:cubicBezTo>
                    <a:cubicBezTo>
                      <a:pt x="1526540" y="176530"/>
                      <a:pt x="1541780" y="162560"/>
                      <a:pt x="1558290" y="162560"/>
                    </a:cubicBezTo>
                    <a:close/>
                    <a:moveTo>
                      <a:pt x="1089660" y="172720"/>
                    </a:moveTo>
                    <a:lnTo>
                      <a:pt x="1394460" y="172720"/>
                    </a:lnTo>
                    <a:cubicBezTo>
                      <a:pt x="1405890" y="172720"/>
                      <a:pt x="1416050" y="181610"/>
                      <a:pt x="1416050" y="194310"/>
                    </a:cubicBezTo>
                    <a:cubicBezTo>
                      <a:pt x="1416050" y="207010"/>
                      <a:pt x="1405890" y="215900"/>
                      <a:pt x="1394460" y="215900"/>
                    </a:cubicBezTo>
                    <a:lnTo>
                      <a:pt x="1089660" y="215900"/>
                    </a:lnTo>
                    <a:cubicBezTo>
                      <a:pt x="1078230" y="215900"/>
                      <a:pt x="1068070" y="207010"/>
                      <a:pt x="1068070" y="194310"/>
                    </a:cubicBezTo>
                    <a:cubicBezTo>
                      <a:pt x="1068070" y="181610"/>
                      <a:pt x="1078230" y="172720"/>
                      <a:pt x="1089660" y="172720"/>
                    </a:cubicBezTo>
                    <a:close/>
                    <a:moveTo>
                      <a:pt x="2383790" y="4798060"/>
                    </a:moveTo>
                    <a:cubicBezTo>
                      <a:pt x="2383790" y="4913630"/>
                      <a:pt x="2289810" y="5007610"/>
                      <a:pt x="2174240" y="5007610"/>
                    </a:cubicBezTo>
                    <a:lnTo>
                      <a:pt x="341630" y="5007610"/>
                    </a:lnTo>
                    <a:cubicBezTo>
                      <a:pt x="226060" y="5007610"/>
                      <a:pt x="132080" y="4913630"/>
                      <a:pt x="132080" y="4798060"/>
                    </a:cubicBezTo>
                    <a:lnTo>
                      <a:pt x="132080" y="340360"/>
                    </a:lnTo>
                    <a:cubicBezTo>
                      <a:pt x="132080" y="224790"/>
                      <a:pt x="226060" y="130810"/>
                      <a:pt x="341630" y="130810"/>
                    </a:cubicBezTo>
                    <a:lnTo>
                      <a:pt x="614680" y="130810"/>
                    </a:lnTo>
                    <a:lnTo>
                      <a:pt x="614680" y="187960"/>
                    </a:lnTo>
                    <a:cubicBezTo>
                      <a:pt x="614680" y="252730"/>
                      <a:pt x="668020" y="306070"/>
                      <a:pt x="732790" y="306070"/>
                    </a:cubicBezTo>
                    <a:lnTo>
                      <a:pt x="1783080" y="306070"/>
                    </a:lnTo>
                    <a:cubicBezTo>
                      <a:pt x="1847850" y="306070"/>
                      <a:pt x="1901190" y="252730"/>
                      <a:pt x="1901190" y="187960"/>
                    </a:cubicBezTo>
                    <a:lnTo>
                      <a:pt x="1901190" y="130810"/>
                    </a:lnTo>
                    <a:lnTo>
                      <a:pt x="2172970" y="130810"/>
                    </a:lnTo>
                    <a:cubicBezTo>
                      <a:pt x="2288540" y="130810"/>
                      <a:pt x="2382520" y="224790"/>
                      <a:pt x="2382520" y="340360"/>
                    </a:cubicBezTo>
                    <a:lnTo>
                      <a:pt x="2382520" y="479806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185420" y="156210"/>
                <a:ext cx="2251710" cy="4876800"/>
              </a:xfrm>
              <a:custGeom>
                <a:avLst/>
                <a:gdLst/>
                <a:ahLst/>
                <a:cxnLst/>
                <a:rect l="l" t="t" r="r" b="b"/>
                <a:pathLst>
                  <a:path w="2251710" h="4876800">
                    <a:moveTo>
                      <a:pt x="2040890" y="0"/>
                    </a:moveTo>
                    <a:lnTo>
                      <a:pt x="1769110" y="0"/>
                    </a:lnTo>
                    <a:lnTo>
                      <a:pt x="1769110" y="57150"/>
                    </a:lnTo>
                    <a:cubicBezTo>
                      <a:pt x="1769110" y="121920"/>
                      <a:pt x="1715770" y="175260"/>
                      <a:pt x="1651000" y="175260"/>
                    </a:cubicBezTo>
                    <a:lnTo>
                      <a:pt x="601980" y="175260"/>
                    </a:lnTo>
                    <a:cubicBezTo>
                      <a:pt x="537210" y="175260"/>
                      <a:pt x="483870" y="121920"/>
                      <a:pt x="483870" y="57150"/>
                    </a:cubicBezTo>
                    <a:lnTo>
                      <a:pt x="483870" y="0"/>
                    </a:lnTo>
                    <a:lnTo>
                      <a:pt x="209550" y="0"/>
                    </a:lnTo>
                    <a:cubicBezTo>
                      <a:pt x="93980" y="0"/>
                      <a:pt x="0" y="93980"/>
                      <a:pt x="0" y="209550"/>
                    </a:cubicBezTo>
                    <a:lnTo>
                      <a:pt x="0" y="4667250"/>
                    </a:lnTo>
                    <a:cubicBezTo>
                      <a:pt x="0" y="4782820"/>
                      <a:pt x="93980" y="4876800"/>
                      <a:pt x="209550" y="4876800"/>
                    </a:cubicBezTo>
                    <a:lnTo>
                      <a:pt x="2040890" y="4876800"/>
                    </a:lnTo>
                    <a:cubicBezTo>
                      <a:pt x="2156460" y="4876800"/>
                      <a:pt x="2250440" y="4782820"/>
                      <a:pt x="2250440" y="4667250"/>
                    </a:cubicBezTo>
                    <a:lnTo>
                      <a:pt x="2250440" y="209550"/>
                    </a:lnTo>
                    <a:cubicBezTo>
                      <a:pt x="2251710" y="93980"/>
                      <a:pt x="2157730" y="0"/>
                      <a:pt x="2040890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2257" r="-2257" b="-456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1121410" y="198120"/>
                <a:ext cx="347980" cy="43180"/>
              </a:xfrm>
              <a:custGeom>
                <a:avLst/>
                <a:gdLst/>
                <a:ahLst/>
                <a:cxnLst/>
                <a:rect l="l" t="t" r="r" b="b"/>
                <a:pathLst>
                  <a:path w="347980" h="43180">
                    <a:moveTo>
                      <a:pt x="326390" y="0"/>
                    </a:moveTo>
                    <a:lnTo>
                      <a:pt x="21590" y="0"/>
                    </a:lnTo>
                    <a:cubicBezTo>
                      <a:pt x="10160" y="0"/>
                      <a:pt x="0" y="8890"/>
                      <a:pt x="0" y="21590"/>
                    </a:cubicBezTo>
                    <a:cubicBezTo>
                      <a:pt x="0" y="34290"/>
                      <a:pt x="10160" y="43180"/>
                      <a:pt x="21590" y="43180"/>
                    </a:cubicBezTo>
                    <a:lnTo>
                      <a:pt x="326390" y="43180"/>
                    </a:lnTo>
                    <a:cubicBezTo>
                      <a:pt x="337820" y="43180"/>
                      <a:pt x="347980" y="34290"/>
                      <a:pt x="347980" y="21590"/>
                    </a:cubicBezTo>
                    <a:cubicBezTo>
                      <a:pt x="347980" y="8890"/>
                      <a:pt x="337820" y="0"/>
                      <a:pt x="326390" y="0"/>
                    </a:cubicBezTo>
                    <a:close/>
                  </a:path>
                </a:pathLst>
              </a:custGeom>
              <a:solidFill>
                <a:srgbClr val="5B5B5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1578312" y="187909"/>
                <a:ext cx="66636" cy="63602"/>
              </a:xfrm>
              <a:custGeom>
                <a:avLst/>
                <a:gdLst/>
                <a:ahLst/>
                <a:cxnLst/>
                <a:rect l="l" t="t" r="r" b="b"/>
                <a:pathLst>
                  <a:path w="66636" h="63602">
                    <a:moveTo>
                      <a:pt x="33318" y="51"/>
                    </a:moveTo>
                    <a:cubicBezTo>
                      <a:pt x="21941" y="0"/>
                      <a:pt x="11406" y="6040"/>
                      <a:pt x="5703" y="15885"/>
                    </a:cubicBezTo>
                    <a:cubicBezTo>
                      <a:pt x="0" y="25729"/>
                      <a:pt x="0" y="37873"/>
                      <a:pt x="5703" y="47717"/>
                    </a:cubicBezTo>
                    <a:cubicBezTo>
                      <a:pt x="11406" y="57562"/>
                      <a:pt x="21941" y="63602"/>
                      <a:pt x="33318" y="63551"/>
                    </a:cubicBezTo>
                    <a:cubicBezTo>
                      <a:pt x="44695" y="63602"/>
                      <a:pt x="55230" y="57562"/>
                      <a:pt x="60933" y="47717"/>
                    </a:cubicBezTo>
                    <a:cubicBezTo>
                      <a:pt x="66636" y="37873"/>
                      <a:pt x="66636" y="25729"/>
                      <a:pt x="60933" y="15885"/>
                    </a:cubicBezTo>
                    <a:cubicBezTo>
                      <a:pt x="55230" y="6040"/>
                      <a:pt x="44695" y="0"/>
                      <a:pt x="33318" y="51"/>
                    </a:cubicBezTo>
                    <a:close/>
                  </a:path>
                </a:pathLst>
              </a:custGeom>
              <a:solidFill>
                <a:srgbClr val="5B5B5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23"/>
              <p:cNvSpPr/>
              <p:nvPr/>
            </p:nvSpPr>
            <p:spPr>
              <a:xfrm>
                <a:off x="0" y="685800"/>
                <a:ext cx="27940" cy="21336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213360">
                    <a:moveTo>
                      <a:pt x="0" y="26670"/>
                    </a:moveTo>
                    <a:lnTo>
                      <a:pt x="0" y="185420"/>
                    </a:lnTo>
                    <a:cubicBezTo>
                      <a:pt x="0" y="200660"/>
                      <a:pt x="12700" y="213360"/>
                      <a:pt x="27940" y="21336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EBCEB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0" y="1057910"/>
                <a:ext cx="27940" cy="38481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84810">
                    <a:moveTo>
                      <a:pt x="0" y="26670"/>
                    </a:moveTo>
                    <a:lnTo>
                      <a:pt x="0" y="356870"/>
                    </a:lnTo>
                    <a:cubicBezTo>
                      <a:pt x="0" y="372110"/>
                      <a:pt x="12700" y="384810"/>
                      <a:pt x="27940" y="38481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EBCEB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0" y="1526540"/>
                <a:ext cx="27940" cy="38608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86080">
                    <a:moveTo>
                      <a:pt x="0" y="27940"/>
                    </a:moveTo>
                    <a:lnTo>
                      <a:pt x="0" y="358140"/>
                    </a:lnTo>
                    <a:cubicBezTo>
                      <a:pt x="0" y="373380"/>
                      <a:pt x="12700" y="386080"/>
                      <a:pt x="27940" y="386080"/>
                    </a:cubicBezTo>
                    <a:lnTo>
                      <a:pt x="27940" y="0"/>
                    </a:lnTo>
                    <a:cubicBezTo>
                      <a:pt x="12700" y="0"/>
                      <a:pt x="0" y="12700"/>
                      <a:pt x="0" y="27940"/>
                    </a:cubicBezTo>
                    <a:close/>
                  </a:path>
                </a:pathLst>
              </a:custGeom>
              <a:solidFill>
                <a:srgbClr val="EBCEB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26"/>
              <p:cNvSpPr/>
              <p:nvPr/>
            </p:nvSpPr>
            <p:spPr>
              <a:xfrm>
                <a:off x="2592070" y="1184910"/>
                <a:ext cx="27940" cy="61849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618490">
                    <a:moveTo>
                      <a:pt x="0" y="0"/>
                    </a:moveTo>
                    <a:lnTo>
                      <a:pt x="0" y="618490"/>
                    </a:lnTo>
                    <a:cubicBezTo>
                      <a:pt x="15240" y="618490"/>
                      <a:pt x="27940" y="605790"/>
                      <a:pt x="27940" y="590550"/>
                    </a:cubicBezTo>
                    <a:lnTo>
                      <a:pt x="27940" y="27940"/>
                    </a:lnTo>
                    <a:cubicBezTo>
                      <a:pt x="27940" y="12700"/>
                      <a:pt x="15240" y="0"/>
                      <a:pt x="0" y="0"/>
                    </a:cubicBezTo>
                    <a:close/>
                  </a:path>
                </a:pathLst>
              </a:custGeom>
              <a:solidFill>
                <a:srgbClr val="EBCEB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27"/>
              <p:cNvSpPr/>
              <p:nvPr/>
            </p:nvSpPr>
            <p:spPr>
              <a:xfrm>
                <a:off x="27940" y="0"/>
                <a:ext cx="2564130" cy="5182870"/>
              </a:xfrm>
              <a:custGeom>
                <a:avLst/>
                <a:gdLst/>
                <a:ahLst/>
                <a:cxnLst/>
                <a:rect l="l" t="t" r="r" b="b"/>
                <a:pathLst>
                  <a:path w="2564130" h="5182870">
                    <a:moveTo>
                      <a:pt x="2564130" y="1184910"/>
                    </a:moveTo>
                    <a:lnTo>
                      <a:pt x="2564130" y="379730"/>
                    </a:lnTo>
                    <a:cubicBezTo>
                      <a:pt x="2564130" y="353060"/>
                      <a:pt x="2561590" y="327660"/>
                      <a:pt x="2556510" y="303530"/>
                    </a:cubicBezTo>
                    <a:cubicBezTo>
                      <a:pt x="2553970" y="290830"/>
                      <a:pt x="2551430" y="279400"/>
                      <a:pt x="2547620" y="266700"/>
                    </a:cubicBezTo>
                    <a:cubicBezTo>
                      <a:pt x="2542540" y="248920"/>
                      <a:pt x="2534920" y="231140"/>
                      <a:pt x="2527300" y="214630"/>
                    </a:cubicBezTo>
                    <a:cubicBezTo>
                      <a:pt x="2522220" y="203200"/>
                      <a:pt x="2515870" y="193040"/>
                      <a:pt x="2509520" y="182880"/>
                    </a:cubicBezTo>
                    <a:cubicBezTo>
                      <a:pt x="2503170" y="172720"/>
                      <a:pt x="2496820" y="162560"/>
                      <a:pt x="2489200" y="152400"/>
                    </a:cubicBezTo>
                    <a:cubicBezTo>
                      <a:pt x="2477770" y="137160"/>
                      <a:pt x="2466340" y="124460"/>
                      <a:pt x="2453640" y="110490"/>
                    </a:cubicBezTo>
                    <a:cubicBezTo>
                      <a:pt x="2444750" y="101600"/>
                      <a:pt x="2435860" y="93980"/>
                      <a:pt x="2426970" y="86360"/>
                    </a:cubicBezTo>
                    <a:cubicBezTo>
                      <a:pt x="2360930" y="31750"/>
                      <a:pt x="2277110" y="0"/>
                      <a:pt x="2185670" y="0"/>
                    </a:cubicBezTo>
                    <a:lnTo>
                      <a:pt x="379730" y="0"/>
                    </a:lnTo>
                    <a:cubicBezTo>
                      <a:pt x="288290" y="0"/>
                      <a:pt x="203200" y="33020"/>
                      <a:pt x="138430" y="86360"/>
                    </a:cubicBezTo>
                    <a:cubicBezTo>
                      <a:pt x="129540" y="93980"/>
                      <a:pt x="120650" y="102870"/>
                      <a:pt x="111760" y="110490"/>
                    </a:cubicBezTo>
                    <a:cubicBezTo>
                      <a:pt x="99060" y="123190"/>
                      <a:pt x="86360" y="137160"/>
                      <a:pt x="76200" y="152400"/>
                    </a:cubicBezTo>
                    <a:cubicBezTo>
                      <a:pt x="68580" y="162560"/>
                      <a:pt x="62230" y="172720"/>
                      <a:pt x="55880" y="182880"/>
                    </a:cubicBezTo>
                    <a:cubicBezTo>
                      <a:pt x="49530" y="193040"/>
                      <a:pt x="43180" y="204470"/>
                      <a:pt x="38100" y="214630"/>
                    </a:cubicBezTo>
                    <a:cubicBezTo>
                      <a:pt x="29210" y="232410"/>
                      <a:pt x="22860" y="248920"/>
                      <a:pt x="16510" y="266700"/>
                    </a:cubicBezTo>
                    <a:cubicBezTo>
                      <a:pt x="12700" y="279400"/>
                      <a:pt x="10160" y="290830"/>
                      <a:pt x="7620" y="303530"/>
                    </a:cubicBezTo>
                    <a:cubicBezTo>
                      <a:pt x="2540" y="327660"/>
                      <a:pt x="0" y="354330"/>
                      <a:pt x="0" y="379730"/>
                    </a:cubicBezTo>
                    <a:lnTo>
                      <a:pt x="0" y="4803140"/>
                    </a:lnTo>
                    <a:cubicBezTo>
                      <a:pt x="0" y="5012690"/>
                      <a:pt x="170180" y="5182870"/>
                      <a:pt x="379730" y="5182870"/>
                    </a:cubicBezTo>
                    <a:lnTo>
                      <a:pt x="2184400" y="5182870"/>
                    </a:lnTo>
                    <a:cubicBezTo>
                      <a:pt x="2393950" y="5182870"/>
                      <a:pt x="2564130" y="5012690"/>
                      <a:pt x="2564130" y="4803140"/>
                    </a:cubicBezTo>
                    <a:lnTo>
                      <a:pt x="2564130" y="1184910"/>
                    </a:lnTo>
                    <a:close/>
                    <a:moveTo>
                      <a:pt x="2538730" y="1184910"/>
                    </a:moveTo>
                    <a:lnTo>
                      <a:pt x="2538730" y="4804410"/>
                    </a:lnTo>
                    <a:cubicBezTo>
                      <a:pt x="2538730" y="4999990"/>
                      <a:pt x="2379980" y="5158740"/>
                      <a:pt x="2184400" y="5158740"/>
                    </a:cubicBezTo>
                    <a:lnTo>
                      <a:pt x="379730" y="5158740"/>
                    </a:lnTo>
                    <a:cubicBezTo>
                      <a:pt x="184150" y="5158740"/>
                      <a:pt x="25400" y="4999990"/>
                      <a:pt x="25400" y="4804410"/>
                    </a:cubicBezTo>
                    <a:lnTo>
                      <a:pt x="25400" y="381000"/>
                    </a:lnTo>
                    <a:cubicBezTo>
                      <a:pt x="25400" y="184150"/>
                      <a:pt x="184150" y="25400"/>
                      <a:pt x="379730" y="25400"/>
                    </a:cubicBezTo>
                    <a:lnTo>
                      <a:pt x="2184400" y="25400"/>
                    </a:lnTo>
                    <a:cubicBezTo>
                      <a:pt x="2379980" y="25400"/>
                      <a:pt x="2538730" y="184150"/>
                      <a:pt x="2538730" y="379730"/>
                    </a:cubicBezTo>
                    <a:lnTo>
                      <a:pt x="2538730" y="1184910"/>
                    </a:lnTo>
                    <a:close/>
                  </a:path>
                </a:pathLst>
              </a:custGeom>
              <a:solidFill>
                <a:srgbClr val="FCE9D8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8" name="Group 28"/>
          <p:cNvGrpSpPr/>
          <p:nvPr/>
        </p:nvGrpSpPr>
        <p:grpSpPr>
          <a:xfrm>
            <a:off x="12534406" y="2312901"/>
            <a:ext cx="3708602" cy="7189580"/>
            <a:chOff x="0" y="0"/>
            <a:chExt cx="4944803" cy="9586107"/>
          </a:xfrm>
        </p:grpSpPr>
        <p:sp>
          <p:nvSpPr>
            <p:cNvPr id="29" name="Freeform 29"/>
            <p:cNvSpPr/>
            <p:nvPr/>
          </p:nvSpPr>
          <p:spPr>
            <a:xfrm>
              <a:off x="0" y="8291468"/>
              <a:ext cx="4944803" cy="1294639"/>
            </a:xfrm>
            <a:custGeom>
              <a:avLst/>
              <a:gdLst/>
              <a:ahLst/>
              <a:cxnLst/>
              <a:rect l="l" t="t" r="r" b="b"/>
              <a:pathLst>
                <a:path w="4944803" h="1294639">
                  <a:moveTo>
                    <a:pt x="0" y="0"/>
                  </a:moveTo>
                  <a:lnTo>
                    <a:pt x="4944803" y="0"/>
                  </a:lnTo>
                  <a:lnTo>
                    <a:pt x="4944803" y="1294639"/>
                  </a:lnTo>
                  <a:lnTo>
                    <a:pt x="0" y="1294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" name="Group 30"/>
            <p:cNvGrpSpPr>
              <a:grpSpLocks noChangeAspect="1"/>
            </p:cNvGrpSpPr>
            <p:nvPr/>
          </p:nvGrpSpPr>
          <p:grpSpPr>
            <a:xfrm>
              <a:off x="190877" y="0"/>
              <a:ext cx="4563048" cy="9028775"/>
              <a:chOff x="0" y="0"/>
              <a:chExt cx="2620010" cy="518414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53340" y="25400"/>
                <a:ext cx="2513330" cy="5132070"/>
              </a:xfrm>
              <a:custGeom>
                <a:avLst/>
                <a:gdLst/>
                <a:ahLst/>
                <a:cxnLst/>
                <a:rect l="l" t="t" r="r" b="b"/>
                <a:pathLst>
                  <a:path w="2513330" h="5132070">
                    <a:moveTo>
                      <a:pt x="2159000" y="0"/>
                    </a:moveTo>
                    <a:lnTo>
                      <a:pt x="354330" y="0"/>
                    </a:lnTo>
                    <a:cubicBezTo>
                      <a:pt x="158750" y="0"/>
                      <a:pt x="0" y="158750"/>
                      <a:pt x="0" y="354330"/>
                    </a:cubicBezTo>
                    <a:lnTo>
                      <a:pt x="0" y="4777740"/>
                    </a:lnTo>
                    <a:cubicBezTo>
                      <a:pt x="0" y="4973320"/>
                      <a:pt x="158750" y="5132070"/>
                      <a:pt x="354330" y="5132070"/>
                    </a:cubicBezTo>
                    <a:lnTo>
                      <a:pt x="2159000" y="5132070"/>
                    </a:lnTo>
                    <a:cubicBezTo>
                      <a:pt x="2354580" y="5132070"/>
                      <a:pt x="2513330" y="4973320"/>
                      <a:pt x="2513330" y="4777740"/>
                    </a:cubicBezTo>
                    <a:lnTo>
                      <a:pt x="2513330" y="354330"/>
                    </a:lnTo>
                    <a:cubicBezTo>
                      <a:pt x="2513330" y="158750"/>
                      <a:pt x="2354580" y="0"/>
                      <a:pt x="2159000" y="0"/>
                    </a:cubicBezTo>
                    <a:close/>
                    <a:moveTo>
                      <a:pt x="1558290" y="162560"/>
                    </a:moveTo>
                    <a:cubicBezTo>
                      <a:pt x="1576070" y="162560"/>
                      <a:pt x="1590040" y="176530"/>
                      <a:pt x="1590040" y="194310"/>
                    </a:cubicBezTo>
                    <a:cubicBezTo>
                      <a:pt x="1590040" y="212090"/>
                      <a:pt x="1576070" y="226060"/>
                      <a:pt x="1558290" y="226060"/>
                    </a:cubicBezTo>
                    <a:cubicBezTo>
                      <a:pt x="1540510" y="226060"/>
                      <a:pt x="1526540" y="212090"/>
                      <a:pt x="1526540" y="194310"/>
                    </a:cubicBezTo>
                    <a:cubicBezTo>
                      <a:pt x="1526540" y="176530"/>
                      <a:pt x="1541780" y="162560"/>
                      <a:pt x="1558290" y="162560"/>
                    </a:cubicBezTo>
                    <a:close/>
                    <a:moveTo>
                      <a:pt x="1089660" y="172720"/>
                    </a:moveTo>
                    <a:lnTo>
                      <a:pt x="1394460" y="172720"/>
                    </a:lnTo>
                    <a:cubicBezTo>
                      <a:pt x="1405890" y="172720"/>
                      <a:pt x="1416050" y="181610"/>
                      <a:pt x="1416050" y="194310"/>
                    </a:cubicBezTo>
                    <a:cubicBezTo>
                      <a:pt x="1416050" y="207010"/>
                      <a:pt x="1405890" y="215900"/>
                      <a:pt x="1394460" y="215900"/>
                    </a:cubicBezTo>
                    <a:lnTo>
                      <a:pt x="1089660" y="215900"/>
                    </a:lnTo>
                    <a:cubicBezTo>
                      <a:pt x="1078230" y="215900"/>
                      <a:pt x="1068070" y="207010"/>
                      <a:pt x="1068070" y="194310"/>
                    </a:cubicBezTo>
                    <a:cubicBezTo>
                      <a:pt x="1068070" y="181610"/>
                      <a:pt x="1078230" y="172720"/>
                      <a:pt x="1089660" y="172720"/>
                    </a:cubicBezTo>
                    <a:close/>
                    <a:moveTo>
                      <a:pt x="2383790" y="4798060"/>
                    </a:moveTo>
                    <a:cubicBezTo>
                      <a:pt x="2383790" y="4913630"/>
                      <a:pt x="2289810" y="5007610"/>
                      <a:pt x="2174240" y="5007610"/>
                    </a:cubicBezTo>
                    <a:lnTo>
                      <a:pt x="341630" y="5007610"/>
                    </a:lnTo>
                    <a:cubicBezTo>
                      <a:pt x="226060" y="5007610"/>
                      <a:pt x="132080" y="4913630"/>
                      <a:pt x="132080" y="4798060"/>
                    </a:cubicBezTo>
                    <a:lnTo>
                      <a:pt x="132080" y="340360"/>
                    </a:lnTo>
                    <a:cubicBezTo>
                      <a:pt x="132080" y="224790"/>
                      <a:pt x="226060" y="130810"/>
                      <a:pt x="341630" y="130810"/>
                    </a:cubicBezTo>
                    <a:lnTo>
                      <a:pt x="614680" y="130810"/>
                    </a:lnTo>
                    <a:lnTo>
                      <a:pt x="614680" y="187960"/>
                    </a:lnTo>
                    <a:cubicBezTo>
                      <a:pt x="614680" y="252730"/>
                      <a:pt x="668020" y="306070"/>
                      <a:pt x="732790" y="306070"/>
                    </a:cubicBezTo>
                    <a:lnTo>
                      <a:pt x="1783080" y="306070"/>
                    </a:lnTo>
                    <a:cubicBezTo>
                      <a:pt x="1847850" y="306070"/>
                      <a:pt x="1901190" y="252730"/>
                      <a:pt x="1901190" y="187960"/>
                    </a:cubicBezTo>
                    <a:lnTo>
                      <a:pt x="1901190" y="130810"/>
                    </a:lnTo>
                    <a:lnTo>
                      <a:pt x="2172970" y="130810"/>
                    </a:lnTo>
                    <a:cubicBezTo>
                      <a:pt x="2288540" y="130810"/>
                      <a:pt x="2382520" y="224790"/>
                      <a:pt x="2382520" y="340360"/>
                    </a:cubicBezTo>
                    <a:lnTo>
                      <a:pt x="2382520" y="479806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185420" y="156210"/>
                <a:ext cx="2251710" cy="4876800"/>
              </a:xfrm>
              <a:custGeom>
                <a:avLst/>
                <a:gdLst/>
                <a:ahLst/>
                <a:cxnLst/>
                <a:rect l="l" t="t" r="r" b="b"/>
                <a:pathLst>
                  <a:path w="2251710" h="4876800">
                    <a:moveTo>
                      <a:pt x="2040890" y="0"/>
                    </a:moveTo>
                    <a:lnTo>
                      <a:pt x="1769110" y="0"/>
                    </a:lnTo>
                    <a:lnTo>
                      <a:pt x="1769110" y="57150"/>
                    </a:lnTo>
                    <a:cubicBezTo>
                      <a:pt x="1769110" y="121920"/>
                      <a:pt x="1715770" y="175260"/>
                      <a:pt x="1651000" y="175260"/>
                    </a:cubicBezTo>
                    <a:lnTo>
                      <a:pt x="601980" y="175260"/>
                    </a:lnTo>
                    <a:cubicBezTo>
                      <a:pt x="537210" y="175260"/>
                      <a:pt x="483870" y="121920"/>
                      <a:pt x="483870" y="57150"/>
                    </a:cubicBezTo>
                    <a:lnTo>
                      <a:pt x="483870" y="0"/>
                    </a:lnTo>
                    <a:lnTo>
                      <a:pt x="209550" y="0"/>
                    </a:lnTo>
                    <a:cubicBezTo>
                      <a:pt x="93980" y="0"/>
                      <a:pt x="0" y="93980"/>
                      <a:pt x="0" y="209550"/>
                    </a:cubicBezTo>
                    <a:lnTo>
                      <a:pt x="0" y="4667250"/>
                    </a:lnTo>
                    <a:cubicBezTo>
                      <a:pt x="0" y="4782820"/>
                      <a:pt x="93980" y="4876800"/>
                      <a:pt x="209550" y="4876800"/>
                    </a:cubicBezTo>
                    <a:lnTo>
                      <a:pt x="2040890" y="4876800"/>
                    </a:lnTo>
                    <a:cubicBezTo>
                      <a:pt x="2156460" y="4876800"/>
                      <a:pt x="2250440" y="4782820"/>
                      <a:pt x="2250440" y="4667250"/>
                    </a:cubicBezTo>
                    <a:lnTo>
                      <a:pt x="2250440" y="209550"/>
                    </a:lnTo>
                    <a:cubicBezTo>
                      <a:pt x="2251710" y="93980"/>
                      <a:pt x="2157730" y="0"/>
                      <a:pt x="204089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1272" r="-2742" b="-406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33"/>
              <p:cNvSpPr/>
              <p:nvPr/>
            </p:nvSpPr>
            <p:spPr>
              <a:xfrm>
                <a:off x="1121410" y="198120"/>
                <a:ext cx="347980" cy="43180"/>
              </a:xfrm>
              <a:custGeom>
                <a:avLst/>
                <a:gdLst/>
                <a:ahLst/>
                <a:cxnLst/>
                <a:rect l="l" t="t" r="r" b="b"/>
                <a:pathLst>
                  <a:path w="347980" h="43180">
                    <a:moveTo>
                      <a:pt x="326390" y="0"/>
                    </a:moveTo>
                    <a:lnTo>
                      <a:pt x="21590" y="0"/>
                    </a:lnTo>
                    <a:cubicBezTo>
                      <a:pt x="10160" y="0"/>
                      <a:pt x="0" y="8890"/>
                      <a:pt x="0" y="21590"/>
                    </a:cubicBezTo>
                    <a:cubicBezTo>
                      <a:pt x="0" y="34290"/>
                      <a:pt x="10160" y="43180"/>
                      <a:pt x="21590" y="43180"/>
                    </a:cubicBezTo>
                    <a:lnTo>
                      <a:pt x="326390" y="43180"/>
                    </a:lnTo>
                    <a:cubicBezTo>
                      <a:pt x="337820" y="43180"/>
                      <a:pt x="347980" y="34290"/>
                      <a:pt x="347980" y="21590"/>
                    </a:cubicBezTo>
                    <a:cubicBezTo>
                      <a:pt x="347980" y="8890"/>
                      <a:pt x="337820" y="0"/>
                      <a:pt x="326390" y="0"/>
                    </a:cubicBezTo>
                    <a:close/>
                  </a:path>
                </a:pathLst>
              </a:custGeom>
              <a:solidFill>
                <a:srgbClr val="5B5B5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34"/>
              <p:cNvSpPr/>
              <p:nvPr/>
            </p:nvSpPr>
            <p:spPr>
              <a:xfrm>
                <a:off x="1578312" y="187909"/>
                <a:ext cx="66636" cy="63602"/>
              </a:xfrm>
              <a:custGeom>
                <a:avLst/>
                <a:gdLst/>
                <a:ahLst/>
                <a:cxnLst/>
                <a:rect l="l" t="t" r="r" b="b"/>
                <a:pathLst>
                  <a:path w="66636" h="63602">
                    <a:moveTo>
                      <a:pt x="33318" y="51"/>
                    </a:moveTo>
                    <a:cubicBezTo>
                      <a:pt x="21941" y="0"/>
                      <a:pt x="11406" y="6040"/>
                      <a:pt x="5703" y="15885"/>
                    </a:cubicBezTo>
                    <a:cubicBezTo>
                      <a:pt x="0" y="25729"/>
                      <a:pt x="0" y="37873"/>
                      <a:pt x="5703" y="47717"/>
                    </a:cubicBezTo>
                    <a:cubicBezTo>
                      <a:pt x="11406" y="57562"/>
                      <a:pt x="21941" y="63602"/>
                      <a:pt x="33318" y="63551"/>
                    </a:cubicBezTo>
                    <a:cubicBezTo>
                      <a:pt x="44695" y="63602"/>
                      <a:pt x="55230" y="57562"/>
                      <a:pt x="60933" y="47717"/>
                    </a:cubicBezTo>
                    <a:cubicBezTo>
                      <a:pt x="66636" y="37873"/>
                      <a:pt x="66636" y="25729"/>
                      <a:pt x="60933" y="15885"/>
                    </a:cubicBezTo>
                    <a:cubicBezTo>
                      <a:pt x="55230" y="6040"/>
                      <a:pt x="44695" y="0"/>
                      <a:pt x="33318" y="51"/>
                    </a:cubicBezTo>
                    <a:close/>
                  </a:path>
                </a:pathLst>
              </a:custGeom>
              <a:solidFill>
                <a:srgbClr val="5B5B5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35"/>
              <p:cNvSpPr/>
              <p:nvPr/>
            </p:nvSpPr>
            <p:spPr>
              <a:xfrm>
                <a:off x="0" y="685800"/>
                <a:ext cx="27940" cy="21336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213360">
                    <a:moveTo>
                      <a:pt x="0" y="26670"/>
                    </a:moveTo>
                    <a:lnTo>
                      <a:pt x="0" y="185420"/>
                    </a:lnTo>
                    <a:cubicBezTo>
                      <a:pt x="0" y="200660"/>
                      <a:pt x="12700" y="213360"/>
                      <a:pt x="27940" y="21336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EBCEB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0" y="1057910"/>
                <a:ext cx="27940" cy="38481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84810">
                    <a:moveTo>
                      <a:pt x="0" y="26670"/>
                    </a:moveTo>
                    <a:lnTo>
                      <a:pt x="0" y="356870"/>
                    </a:lnTo>
                    <a:cubicBezTo>
                      <a:pt x="0" y="372110"/>
                      <a:pt x="12700" y="384810"/>
                      <a:pt x="27940" y="38481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EBCEB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37"/>
              <p:cNvSpPr/>
              <p:nvPr/>
            </p:nvSpPr>
            <p:spPr>
              <a:xfrm>
                <a:off x="0" y="1526540"/>
                <a:ext cx="27940" cy="38608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86080">
                    <a:moveTo>
                      <a:pt x="0" y="27940"/>
                    </a:moveTo>
                    <a:lnTo>
                      <a:pt x="0" y="358140"/>
                    </a:lnTo>
                    <a:cubicBezTo>
                      <a:pt x="0" y="373380"/>
                      <a:pt x="12700" y="386080"/>
                      <a:pt x="27940" y="386080"/>
                    </a:cubicBezTo>
                    <a:lnTo>
                      <a:pt x="27940" y="0"/>
                    </a:lnTo>
                    <a:cubicBezTo>
                      <a:pt x="12700" y="0"/>
                      <a:pt x="0" y="12700"/>
                      <a:pt x="0" y="27940"/>
                    </a:cubicBezTo>
                    <a:close/>
                  </a:path>
                </a:pathLst>
              </a:custGeom>
              <a:solidFill>
                <a:srgbClr val="EBCEB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38"/>
              <p:cNvSpPr/>
              <p:nvPr/>
            </p:nvSpPr>
            <p:spPr>
              <a:xfrm>
                <a:off x="2592070" y="1184910"/>
                <a:ext cx="27940" cy="61849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618490">
                    <a:moveTo>
                      <a:pt x="0" y="0"/>
                    </a:moveTo>
                    <a:lnTo>
                      <a:pt x="0" y="618490"/>
                    </a:lnTo>
                    <a:cubicBezTo>
                      <a:pt x="15240" y="618490"/>
                      <a:pt x="27940" y="605790"/>
                      <a:pt x="27940" y="590550"/>
                    </a:cubicBezTo>
                    <a:lnTo>
                      <a:pt x="27940" y="27940"/>
                    </a:lnTo>
                    <a:cubicBezTo>
                      <a:pt x="27940" y="12700"/>
                      <a:pt x="15240" y="0"/>
                      <a:pt x="0" y="0"/>
                    </a:cubicBezTo>
                    <a:close/>
                  </a:path>
                </a:pathLst>
              </a:custGeom>
              <a:solidFill>
                <a:srgbClr val="EBCEB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39"/>
              <p:cNvSpPr/>
              <p:nvPr/>
            </p:nvSpPr>
            <p:spPr>
              <a:xfrm>
                <a:off x="27940" y="0"/>
                <a:ext cx="2564130" cy="5182870"/>
              </a:xfrm>
              <a:custGeom>
                <a:avLst/>
                <a:gdLst/>
                <a:ahLst/>
                <a:cxnLst/>
                <a:rect l="l" t="t" r="r" b="b"/>
                <a:pathLst>
                  <a:path w="2564130" h="5182870">
                    <a:moveTo>
                      <a:pt x="2564130" y="1184910"/>
                    </a:moveTo>
                    <a:lnTo>
                      <a:pt x="2564130" y="379730"/>
                    </a:lnTo>
                    <a:cubicBezTo>
                      <a:pt x="2564130" y="353060"/>
                      <a:pt x="2561590" y="327660"/>
                      <a:pt x="2556510" y="303530"/>
                    </a:cubicBezTo>
                    <a:cubicBezTo>
                      <a:pt x="2553970" y="290830"/>
                      <a:pt x="2551430" y="279400"/>
                      <a:pt x="2547620" y="266700"/>
                    </a:cubicBezTo>
                    <a:cubicBezTo>
                      <a:pt x="2542540" y="248920"/>
                      <a:pt x="2534920" y="231140"/>
                      <a:pt x="2527300" y="214630"/>
                    </a:cubicBezTo>
                    <a:cubicBezTo>
                      <a:pt x="2522220" y="203200"/>
                      <a:pt x="2515870" y="193040"/>
                      <a:pt x="2509520" y="182880"/>
                    </a:cubicBezTo>
                    <a:cubicBezTo>
                      <a:pt x="2503170" y="172720"/>
                      <a:pt x="2496820" y="162560"/>
                      <a:pt x="2489200" y="152400"/>
                    </a:cubicBezTo>
                    <a:cubicBezTo>
                      <a:pt x="2477770" y="137160"/>
                      <a:pt x="2466340" y="124460"/>
                      <a:pt x="2453640" y="110490"/>
                    </a:cubicBezTo>
                    <a:cubicBezTo>
                      <a:pt x="2444750" y="101600"/>
                      <a:pt x="2435860" y="93980"/>
                      <a:pt x="2426970" y="86360"/>
                    </a:cubicBezTo>
                    <a:cubicBezTo>
                      <a:pt x="2360930" y="31750"/>
                      <a:pt x="2277110" y="0"/>
                      <a:pt x="2185670" y="0"/>
                    </a:cubicBezTo>
                    <a:lnTo>
                      <a:pt x="379730" y="0"/>
                    </a:lnTo>
                    <a:cubicBezTo>
                      <a:pt x="288290" y="0"/>
                      <a:pt x="203200" y="33020"/>
                      <a:pt x="138430" y="86360"/>
                    </a:cubicBezTo>
                    <a:cubicBezTo>
                      <a:pt x="129540" y="93980"/>
                      <a:pt x="120650" y="102870"/>
                      <a:pt x="111760" y="110490"/>
                    </a:cubicBezTo>
                    <a:cubicBezTo>
                      <a:pt x="99060" y="123190"/>
                      <a:pt x="86360" y="137160"/>
                      <a:pt x="76200" y="152400"/>
                    </a:cubicBezTo>
                    <a:cubicBezTo>
                      <a:pt x="68580" y="162560"/>
                      <a:pt x="62230" y="172720"/>
                      <a:pt x="55880" y="182880"/>
                    </a:cubicBezTo>
                    <a:cubicBezTo>
                      <a:pt x="49530" y="193040"/>
                      <a:pt x="43180" y="204470"/>
                      <a:pt x="38100" y="214630"/>
                    </a:cubicBezTo>
                    <a:cubicBezTo>
                      <a:pt x="29210" y="232410"/>
                      <a:pt x="22860" y="248920"/>
                      <a:pt x="16510" y="266700"/>
                    </a:cubicBezTo>
                    <a:cubicBezTo>
                      <a:pt x="12700" y="279400"/>
                      <a:pt x="10160" y="290830"/>
                      <a:pt x="7620" y="303530"/>
                    </a:cubicBezTo>
                    <a:cubicBezTo>
                      <a:pt x="2540" y="327660"/>
                      <a:pt x="0" y="354330"/>
                      <a:pt x="0" y="379730"/>
                    </a:cubicBezTo>
                    <a:lnTo>
                      <a:pt x="0" y="4803140"/>
                    </a:lnTo>
                    <a:cubicBezTo>
                      <a:pt x="0" y="5012690"/>
                      <a:pt x="170180" y="5182870"/>
                      <a:pt x="379730" y="5182870"/>
                    </a:cubicBezTo>
                    <a:lnTo>
                      <a:pt x="2184400" y="5182870"/>
                    </a:lnTo>
                    <a:cubicBezTo>
                      <a:pt x="2393950" y="5182870"/>
                      <a:pt x="2564130" y="5012690"/>
                      <a:pt x="2564130" y="4803140"/>
                    </a:cubicBezTo>
                    <a:lnTo>
                      <a:pt x="2564130" y="1184910"/>
                    </a:lnTo>
                    <a:close/>
                    <a:moveTo>
                      <a:pt x="2538730" y="1184910"/>
                    </a:moveTo>
                    <a:lnTo>
                      <a:pt x="2538730" y="4804410"/>
                    </a:lnTo>
                    <a:cubicBezTo>
                      <a:pt x="2538730" y="4999990"/>
                      <a:pt x="2379980" y="5158740"/>
                      <a:pt x="2184400" y="5158740"/>
                    </a:cubicBezTo>
                    <a:lnTo>
                      <a:pt x="379730" y="5158740"/>
                    </a:lnTo>
                    <a:cubicBezTo>
                      <a:pt x="184150" y="5158740"/>
                      <a:pt x="25400" y="4999990"/>
                      <a:pt x="25400" y="4804410"/>
                    </a:cubicBezTo>
                    <a:lnTo>
                      <a:pt x="25400" y="381000"/>
                    </a:lnTo>
                    <a:cubicBezTo>
                      <a:pt x="25400" y="184150"/>
                      <a:pt x="184150" y="25400"/>
                      <a:pt x="379730" y="25400"/>
                    </a:cubicBezTo>
                    <a:lnTo>
                      <a:pt x="2184400" y="25400"/>
                    </a:lnTo>
                    <a:cubicBezTo>
                      <a:pt x="2379980" y="25400"/>
                      <a:pt x="2538730" y="184150"/>
                      <a:pt x="2538730" y="379730"/>
                    </a:cubicBezTo>
                    <a:lnTo>
                      <a:pt x="2538730" y="1184910"/>
                    </a:lnTo>
                    <a:close/>
                  </a:path>
                </a:pathLst>
              </a:custGeom>
              <a:solidFill>
                <a:srgbClr val="FCE9D8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0" name="TextBox 40"/>
          <p:cNvSpPr txBox="1"/>
          <p:nvPr/>
        </p:nvSpPr>
        <p:spPr>
          <a:xfrm>
            <a:off x="13226296" y="9336920"/>
            <a:ext cx="2324821" cy="605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75"/>
              </a:lnSpc>
            </a:pPr>
            <a:r>
              <a:rPr lang="en-US" sz="35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120 days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34522" y="0"/>
            <a:ext cx="14521714" cy="10304265"/>
            <a:chOff x="0" y="0"/>
            <a:chExt cx="19362286" cy="13739020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19349593" cy="13726288"/>
            </a:xfrm>
            <a:custGeom>
              <a:avLst/>
              <a:gdLst/>
              <a:ahLst/>
              <a:cxnLst/>
              <a:rect l="l" t="t" r="r" b="b"/>
              <a:pathLst>
                <a:path w="19349593" h="13726288">
                  <a:moveTo>
                    <a:pt x="0" y="0"/>
                  </a:moveTo>
                  <a:lnTo>
                    <a:pt x="19349593" y="0"/>
                  </a:lnTo>
                  <a:lnTo>
                    <a:pt x="19349593" y="13726288"/>
                  </a:lnTo>
                  <a:lnTo>
                    <a:pt x="0" y="13726288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175170" y="4554589"/>
            <a:ext cx="2064809" cy="1158826"/>
            <a:chOff x="0" y="0"/>
            <a:chExt cx="2753078" cy="15451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53078" cy="1545101"/>
            </a:xfrm>
            <a:custGeom>
              <a:avLst/>
              <a:gdLst/>
              <a:ahLst/>
              <a:cxnLst/>
              <a:rect l="l" t="t" r="r" b="b"/>
              <a:pathLst>
                <a:path w="2753078" h="1545101">
                  <a:moveTo>
                    <a:pt x="0" y="0"/>
                  </a:moveTo>
                  <a:lnTo>
                    <a:pt x="2753078" y="0"/>
                  </a:lnTo>
                  <a:lnTo>
                    <a:pt x="2753078" y="1545101"/>
                  </a:lnTo>
                  <a:lnTo>
                    <a:pt x="0" y="15451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2753078" cy="154510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BalanceOil+</a:t>
              </a:r>
            </a:p>
          </p:txBody>
        </p:sp>
      </p:grpSp>
      <p:sp>
        <p:nvSpPr>
          <p:cNvPr id="7" name="Freeform 7" descr="Gruppera"/>
          <p:cNvSpPr/>
          <p:nvPr/>
        </p:nvSpPr>
        <p:spPr>
          <a:xfrm>
            <a:off x="4427250" y="2703833"/>
            <a:ext cx="1442006" cy="1777175"/>
          </a:xfrm>
          <a:custGeom>
            <a:avLst/>
            <a:gdLst/>
            <a:ahLst/>
            <a:cxnLst/>
            <a:rect l="l" t="t" r="r" b="b"/>
            <a:pathLst>
              <a:path w="1442006" h="1777175">
                <a:moveTo>
                  <a:pt x="0" y="0"/>
                </a:moveTo>
                <a:lnTo>
                  <a:pt x="1442006" y="0"/>
                </a:lnTo>
                <a:lnTo>
                  <a:pt x="1442006" y="1777175"/>
                </a:lnTo>
                <a:lnTo>
                  <a:pt x="0" y="17771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620" r="-116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rot="24084">
            <a:off x="4206879" y="4512788"/>
            <a:ext cx="203933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 descr="VeganTM 327C.png"/>
          <p:cNvSpPr/>
          <p:nvPr/>
        </p:nvSpPr>
        <p:spPr>
          <a:xfrm>
            <a:off x="7943479" y="3950369"/>
            <a:ext cx="334412" cy="269683"/>
          </a:xfrm>
          <a:custGeom>
            <a:avLst/>
            <a:gdLst/>
            <a:ahLst/>
            <a:cxnLst/>
            <a:rect l="l" t="t" r="r" b="b"/>
            <a:pathLst>
              <a:path w="334412" h="269683">
                <a:moveTo>
                  <a:pt x="0" y="0"/>
                </a:moveTo>
                <a:lnTo>
                  <a:pt x="334412" y="0"/>
                </a:lnTo>
                <a:lnTo>
                  <a:pt x="334412" y="269683"/>
                </a:lnTo>
                <a:lnTo>
                  <a:pt x="0" y="2696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5" b="-15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6510900" y="4554589"/>
            <a:ext cx="2064809" cy="1158826"/>
            <a:chOff x="0" y="0"/>
            <a:chExt cx="2753078" cy="154510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53078" cy="1545101"/>
            </a:xfrm>
            <a:custGeom>
              <a:avLst/>
              <a:gdLst/>
              <a:ahLst/>
              <a:cxnLst/>
              <a:rect l="l" t="t" r="r" b="b"/>
              <a:pathLst>
                <a:path w="2753078" h="1545101">
                  <a:moveTo>
                    <a:pt x="0" y="0"/>
                  </a:moveTo>
                  <a:lnTo>
                    <a:pt x="2753078" y="0"/>
                  </a:lnTo>
                  <a:lnTo>
                    <a:pt x="2753078" y="1545101"/>
                  </a:lnTo>
                  <a:lnTo>
                    <a:pt x="0" y="15451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2753078" cy="154510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BalanceOil+ Vegan</a:t>
              </a:r>
            </a:p>
          </p:txBody>
        </p:sp>
      </p:grpSp>
      <p:sp>
        <p:nvSpPr>
          <p:cNvPr id="13" name="AutoShape 13"/>
          <p:cNvSpPr/>
          <p:nvPr/>
        </p:nvSpPr>
        <p:spPr>
          <a:xfrm rot="24084">
            <a:off x="6544543" y="4512788"/>
            <a:ext cx="203933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8866438" y="4554589"/>
            <a:ext cx="2064808" cy="1158826"/>
            <a:chOff x="0" y="0"/>
            <a:chExt cx="2753078" cy="154510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753078" cy="1545101"/>
            </a:xfrm>
            <a:custGeom>
              <a:avLst/>
              <a:gdLst/>
              <a:ahLst/>
              <a:cxnLst/>
              <a:rect l="l" t="t" r="r" b="b"/>
              <a:pathLst>
                <a:path w="2753078" h="1545101">
                  <a:moveTo>
                    <a:pt x="0" y="0"/>
                  </a:moveTo>
                  <a:lnTo>
                    <a:pt x="2753078" y="0"/>
                  </a:lnTo>
                  <a:lnTo>
                    <a:pt x="2753078" y="1545101"/>
                  </a:lnTo>
                  <a:lnTo>
                    <a:pt x="0" y="15451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2753078" cy="154510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BalanceOil+ AquaX</a:t>
              </a:r>
            </a:p>
          </p:txBody>
        </p:sp>
      </p:grpSp>
      <p:sp>
        <p:nvSpPr>
          <p:cNvPr id="17" name="Freeform 17" descr="Gruppera"/>
          <p:cNvSpPr/>
          <p:nvPr/>
        </p:nvSpPr>
        <p:spPr>
          <a:xfrm>
            <a:off x="9187097" y="2703833"/>
            <a:ext cx="1442006" cy="1777175"/>
          </a:xfrm>
          <a:custGeom>
            <a:avLst/>
            <a:gdLst/>
            <a:ahLst/>
            <a:cxnLst/>
            <a:rect l="l" t="t" r="r" b="b"/>
            <a:pathLst>
              <a:path w="1442006" h="1777175">
                <a:moveTo>
                  <a:pt x="0" y="0"/>
                </a:moveTo>
                <a:lnTo>
                  <a:pt x="1442006" y="0"/>
                </a:lnTo>
                <a:lnTo>
                  <a:pt x="1442006" y="1777175"/>
                </a:lnTo>
                <a:lnTo>
                  <a:pt x="0" y="1777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620" r="-116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AutoShape 18"/>
          <p:cNvSpPr/>
          <p:nvPr/>
        </p:nvSpPr>
        <p:spPr>
          <a:xfrm rot="24084">
            <a:off x="8882299" y="4512788"/>
            <a:ext cx="203933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1194566" y="4556121"/>
            <a:ext cx="2198207" cy="898388"/>
            <a:chOff x="0" y="0"/>
            <a:chExt cx="2930943" cy="119785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930943" cy="1197851"/>
            </a:xfrm>
            <a:custGeom>
              <a:avLst/>
              <a:gdLst/>
              <a:ahLst/>
              <a:cxnLst/>
              <a:rect l="l" t="t" r="r" b="b"/>
              <a:pathLst>
                <a:path w="2930943" h="1197851">
                  <a:moveTo>
                    <a:pt x="0" y="0"/>
                  </a:moveTo>
                  <a:lnTo>
                    <a:pt x="2930943" y="0"/>
                  </a:lnTo>
                  <a:lnTo>
                    <a:pt x="2930943" y="1197851"/>
                  </a:lnTo>
                  <a:lnTo>
                    <a:pt x="0" y="11978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0"/>
              <a:ext cx="2930943" cy="119785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BalanceOil+ Premium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11499924" y="2721161"/>
            <a:ext cx="1442006" cy="1777174"/>
          </a:xfrm>
          <a:custGeom>
            <a:avLst/>
            <a:gdLst/>
            <a:ahLst/>
            <a:cxnLst/>
            <a:rect l="l" t="t" r="r" b="b"/>
            <a:pathLst>
              <a:path w="1442006" h="1777174">
                <a:moveTo>
                  <a:pt x="0" y="0"/>
                </a:moveTo>
                <a:lnTo>
                  <a:pt x="1442006" y="0"/>
                </a:lnTo>
                <a:lnTo>
                  <a:pt x="1442006" y="1777174"/>
                </a:lnTo>
                <a:lnTo>
                  <a:pt x="0" y="17771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621" r="-116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AutoShape 23"/>
          <p:cNvSpPr/>
          <p:nvPr/>
        </p:nvSpPr>
        <p:spPr>
          <a:xfrm rot="24084">
            <a:off x="11232980" y="4512788"/>
            <a:ext cx="203933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Freeform 24" descr="essent-plus-premium-packshot-left-1500x1297px-72dpi.png"/>
          <p:cNvSpPr/>
          <p:nvPr/>
        </p:nvSpPr>
        <p:spPr>
          <a:xfrm>
            <a:off x="13597098" y="2843566"/>
            <a:ext cx="1905127" cy="1539015"/>
          </a:xfrm>
          <a:custGeom>
            <a:avLst/>
            <a:gdLst/>
            <a:ahLst/>
            <a:cxnLst/>
            <a:rect l="l" t="t" r="r" b="b"/>
            <a:pathLst>
              <a:path w="1905127" h="1539015">
                <a:moveTo>
                  <a:pt x="0" y="0"/>
                </a:moveTo>
                <a:lnTo>
                  <a:pt x="1905127" y="0"/>
                </a:lnTo>
                <a:lnTo>
                  <a:pt x="1905127" y="1539015"/>
                </a:lnTo>
                <a:lnTo>
                  <a:pt x="0" y="15390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517" b="-351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>
            <a:off x="13547861" y="4549228"/>
            <a:ext cx="2064808" cy="799384"/>
            <a:chOff x="0" y="0"/>
            <a:chExt cx="2753078" cy="106584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753078" cy="1065845"/>
            </a:xfrm>
            <a:custGeom>
              <a:avLst/>
              <a:gdLst/>
              <a:ahLst/>
              <a:cxnLst/>
              <a:rect l="l" t="t" r="r" b="b"/>
              <a:pathLst>
                <a:path w="2753078" h="1065845">
                  <a:moveTo>
                    <a:pt x="0" y="0"/>
                  </a:moveTo>
                  <a:lnTo>
                    <a:pt x="2753078" y="0"/>
                  </a:lnTo>
                  <a:lnTo>
                    <a:pt x="2753078" y="1065845"/>
                  </a:lnTo>
                  <a:lnTo>
                    <a:pt x="0" y="10658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0"/>
              <a:ext cx="2753078" cy="106584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Essent+ Premium</a:t>
              </a:r>
            </a:p>
          </p:txBody>
        </p:sp>
      </p:grpSp>
      <p:sp>
        <p:nvSpPr>
          <p:cNvPr id="28" name="AutoShape 28"/>
          <p:cNvSpPr/>
          <p:nvPr/>
        </p:nvSpPr>
        <p:spPr>
          <a:xfrm rot="24084">
            <a:off x="13582122" y="4512788"/>
            <a:ext cx="203933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9" name="Group 29"/>
          <p:cNvGrpSpPr/>
          <p:nvPr/>
        </p:nvGrpSpPr>
        <p:grpSpPr>
          <a:xfrm>
            <a:off x="15907437" y="4557581"/>
            <a:ext cx="2064808" cy="799384"/>
            <a:chOff x="0" y="0"/>
            <a:chExt cx="2753078" cy="106584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753078" cy="1065846"/>
            </a:xfrm>
            <a:custGeom>
              <a:avLst/>
              <a:gdLst/>
              <a:ahLst/>
              <a:cxnLst/>
              <a:rect l="l" t="t" r="r" b="b"/>
              <a:pathLst>
                <a:path w="2753078" h="1065846">
                  <a:moveTo>
                    <a:pt x="0" y="0"/>
                  </a:moveTo>
                  <a:lnTo>
                    <a:pt x="2753078" y="0"/>
                  </a:lnTo>
                  <a:lnTo>
                    <a:pt x="2753078" y="1065846"/>
                  </a:lnTo>
                  <a:lnTo>
                    <a:pt x="0" y="106584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0"/>
              <a:ext cx="2753078" cy="106584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R.E.V.O.O</a:t>
              </a:r>
            </a:p>
          </p:txBody>
        </p:sp>
      </p:grpSp>
      <p:sp>
        <p:nvSpPr>
          <p:cNvPr id="32" name="AutoShape 32"/>
          <p:cNvSpPr/>
          <p:nvPr/>
        </p:nvSpPr>
        <p:spPr>
          <a:xfrm rot="24084">
            <a:off x="15931502" y="4512788"/>
            <a:ext cx="203933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 descr="zinobiotic-plus-packshot-1659x1072px-110dpi.png"/>
          <p:cNvSpPr/>
          <p:nvPr/>
        </p:nvSpPr>
        <p:spPr>
          <a:xfrm>
            <a:off x="4068401" y="7758230"/>
            <a:ext cx="2152642" cy="1936451"/>
          </a:xfrm>
          <a:custGeom>
            <a:avLst/>
            <a:gdLst/>
            <a:ahLst/>
            <a:cxnLst/>
            <a:rect l="l" t="t" r="r" b="b"/>
            <a:pathLst>
              <a:path w="2152642" h="1936451">
                <a:moveTo>
                  <a:pt x="0" y="0"/>
                </a:moveTo>
                <a:lnTo>
                  <a:pt x="2152643" y="0"/>
                </a:lnTo>
                <a:lnTo>
                  <a:pt x="2152643" y="1936451"/>
                </a:lnTo>
                <a:lnTo>
                  <a:pt x="0" y="19364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2300" r="-1691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4175039" y="9443977"/>
            <a:ext cx="2064809" cy="394280"/>
            <a:chOff x="0" y="0"/>
            <a:chExt cx="2753079" cy="525706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753079" cy="525706"/>
            </a:xfrm>
            <a:custGeom>
              <a:avLst/>
              <a:gdLst/>
              <a:ahLst/>
              <a:cxnLst/>
              <a:rect l="l" t="t" r="r" b="b"/>
              <a:pathLst>
                <a:path w="2753079" h="525706">
                  <a:moveTo>
                    <a:pt x="0" y="0"/>
                  </a:moveTo>
                  <a:lnTo>
                    <a:pt x="2753079" y="0"/>
                  </a:lnTo>
                  <a:lnTo>
                    <a:pt x="2753079" y="525706"/>
                  </a:lnTo>
                  <a:lnTo>
                    <a:pt x="0" y="5257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0"/>
              <a:ext cx="2753079" cy="52570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ZinoBiotic+</a:t>
              </a:r>
            </a:p>
          </p:txBody>
        </p:sp>
      </p:grpSp>
      <p:sp>
        <p:nvSpPr>
          <p:cNvPr id="37" name="Freeform 37" descr="VeganTM 327C.png"/>
          <p:cNvSpPr/>
          <p:nvPr/>
        </p:nvSpPr>
        <p:spPr>
          <a:xfrm>
            <a:off x="5857341" y="8842912"/>
            <a:ext cx="334412" cy="269683"/>
          </a:xfrm>
          <a:custGeom>
            <a:avLst/>
            <a:gdLst/>
            <a:ahLst/>
            <a:cxnLst/>
            <a:rect l="l" t="t" r="r" b="b"/>
            <a:pathLst>
              <a:path w="334412" h="269683">
                <a:moveTo>
                  <a:pt x="0" y="0"/>
                </a:moveTo>
                <a:lnTo>
                  <a:pt x="334413" y="0"/>
                </a:lnTo>
                <a:lnTo>
                  <a:pt x="334413" y="269683"/>
                </a:lnTo>
                <a:lnTo>
                  <a:pt x="0" y="2696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AutoShape 38"/>
          <p:cNvSpPr/>
          <p:nvPr/>
        </p:nvSpPr>
        <p:spPr>
          <a:xfrm rot="24084">
            <a:off x="4206879" y="9400449"/>
            <a:ext cx="203933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9" name="AutoShape 39"/>
          <p:cNvSpPr/>
          <p:nvPr/>
        </p:nvSpPr>
        <p:spPr>
          <a:xfrm rot="24084">
            <a:off x="6544543" y="9400449"/>
            <a:ext cx="203933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0" name="Group 40"/>
          <p:cNvGrpSpPr/>
          <p:nvPr/>
        </p:nvGrpSpPr>
        <p:grpSpPr>
          <a:xfrm>
            <a:off x="8865236" y="9443811"/>
            <a:ext cx="1993727" cy="799385"/>
            <a:chOff x="0" y="0"/>
            <a:chExt cx="2658303" cy="1065846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658303" cy="1065846"/>
            </a:xfrm>
            <a:custGeom>
              <a:avLst/>
              <a:gdLst/>
              <a:ahLst/>
              <a:cxnLst/>
              <a:rect l="l" t="t" r="r" b="b"/>
              <a:pathLst>
                <a:path w="2658303" h="1065846">
                  <a:moveTo>
                    <a:pt x="0" y="0"/>
                  </a:moveTo>
                  <a:lnTo>
                    <a:pt x="2658303" y="0"/>
                  </a:lnTo>
                  <a:lnTo>
                    <a:pt x="2658303" y="1065846"/>
                  </a:lnTo>
                  <a:lnTo>
                    <a:pt x="0" y="106584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0"/>
              <a:ext cx="2658303" cy="106584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Energy Bar</a:t>
              </a:r>
            </a:p>
          </p:txBody>
        </p:sp>
      </p:grpSp>
      <p:sp>
        <p:nvSpPr>
          <p:cNvPr id="43" name="AutoShape 43"/>
          <p:cNvSpPr/>
          <p:nvPr/>
        </p:nvSpPr>
        <p:spPr>
          <a:xfrm rot="24084">
            <a:off x="8882299" y="9400449"/>
            <a:ext cx="203933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4" name="Freeform 44" descr="leanshake-vanilla-packshot-left-600x600-72dpi.png"/>
          <p:cNvSpPr/>
          <p:nvPr/>
        </p:nvSpPr>
        <p:spPr>
          <a:xfrm>
            <a:off x="6373959" y="7935448"/>
            <a:ext cx="1437401" cy="1380617"/>
          </a:xfrm>
          <a:custGeom>
            <a:avLst/>
            <a:gdLst/>
            <a:ahLst/>
            <a:cxnLst/>
            <a:rect l="l" t="t" r="r" b="b"/>
            <a:pathLst>
              <a:path w="1437401" h="1380617">
                <a:moveTo>
                  <a:pt x="0" y="0"/>
                </a:moveTo>
                <a:lnTo>
                  <a:pt x="1437401" y="0"/>
                </a:lnTo>
                <a:lnTo>
                  <a:pt x="1437401" y="1380618"/>
                </a:lnTo>
                <a:lnTo>
                  <a:pt x="0" y="13806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056" b="-20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45" descr="leanshake-chocolate-packshot-left-600x600px-72dpi.png"/>
          <p:cNvSpPr/>
          <p:nvPr/>
        </p:nvSpPr>
        <p:spPr>
          <a:xfrm>
            <a:off x="7248889" y="7830589"/>
            <a:ext cx="1582909" cy="1582909"/>
          </a:xfrm>
          <a:custGeom>
            <a:avLst/>
            <a:gdLst/>
            <a:ahLst/>
            <a:cxnLst/>
            <a:rect l="l" t="t" r="r" b="b"/>
            <a:pathLst>
              <a:path w="1582909" h="1582909">
                <a:moveTo>
                  <a:pt x="0" y="0"/>
                </a:moveTo>
                <a:lnTo>
                  <a:pt x="1582909" y="0"/>
                </a:lnTo>
                <a:lnTo>
                  <a:pt x="1582909" y="1582909"/>
                </a:lnTo>
                <a:lnTo>
                  <a:pt x="0" y="15829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6" name="Group 46"/>
          <p:cNvGrpSpPr/>
          <p:nvPr/>
        </p:nvGrpSpPr>
        <p:grpSpPr>
          <a:xfrm>
            <a:off x="6531307" y="9445761"/>
            <a:ext cx="2064810" cy="997523"/>
            <a:chOff x="0" y="0"/>
            <a:chExt cx="2753080" cy="1330031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753080" cy="1330031"/>
            </a:xfrm>
            <a:custGeom>
              <a:avLst/>
              <a:gdLst/>
              <a:ahLst/>
              <a:cxnLst/>
              <a:rect l="l" t="t" r="r" b="b"/>
              <a:pathLst>
                <a:path w="2753080" h="1330031">
                  <a:moveTo>
                    <a:pt x="0" y="0"/>
                  </a:moveTo>
                  <a:lnTo>
                    <a:pt x="2753080" y="0"/>
                  </a:lnTo>
                  <a:lnTo>
                    <a:pt x="2753080" y="1330031"/>
                  </a:lnTo>
                  <a:lnTo>
                    <a:pt x="0" y="133003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0"/>
              <a:ext cx="2753080" cy="133003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LeanShake</a:t>
              </a:r>
            </a:p>
          </p:txBody>
        </p:sp>
      </p:grpSp>
      <p:sp>
        <p:nvSpPr>
          <p:cNvPr id="49" name="Freeform 49"/>
          <p:cNvSpPr/>
          <p:nvPr/>
        </p:nvSpPr>
        <p:spPr>
          <a:xfrm>
            <a:off x="6595615" y="2696761"/>
            <a:ext cx="1798706" cy="1798706"/>
          </a:xfrm>
          <a:custGeom>
            <a:avLst/>
            <a:gdLst/>
            <a:ahLst/>
            <a:cxnLst/>
            <a:rect l="l" t="t" r="r" b="b"/>
            <a:pathLst>
              <a:path w="1798706" h="1798706">
                <a:moveTo>
                  <a:pt x="0" y="0"/>
                </a:moveTo>
                <a:lnTo>
                  <a:pt x="1798705" y="0"/>
                </a:lnTo>
                <a:lnTo>
                  <a:pt x="1798705" y="1798705"/>
                </a:lnTo>
                <a:lnTo>
                  <a:pt x="0" y="179870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0" name="Group 50"/>
          <p:cNvGrpSpPr/>
          <p:nvPr/>
        </p:nvGrpSpPr>
        <p:grpSpPr>
          <a:xfrm>
            <a:off x="265654" y="8386390"/>
            <a:ext cx="2935468" cy="1254726"/>
            <a:chOff x="0" y="0"/>
            <a:chExt cx="3913958" cy="1672968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3913958" cy="1672968"/>
            </a:xfrm>
            <a:custGeom>
              <a:avLst/>
              <a:gdLst/>
              <a:ahLst/>
              <a:cxnLst/>
              <a:rect l="l" t="t" r="r" b="b"/>
              <a:pathLst>
                <a:path w="3913958" h="1672968">
                  <a:moveTo>
                    <a:pt x="0" y="0"/>
                  </a:moveTo>
                  <a:lnTo>
                    <a:pt x="3913958" y="0"/>
                  </a:lnTo>
                  <a:lnTo>
                    <a:pt x="3913958" y="1672968"/>
                  </a:lnTo>
                  <a:lnTo>
                    <a:pt x="0" y="16729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0"/>
              <a:ext cx="3913958" cy="1672968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marL="0" lvl="0" indent="0" algn="r">
                <a:lnSpc>
                  <a:spcPts val="2999"/>
                </a:lnSpc>
              </a:pPr>
              <a:r>
                <a:rPr lang="en-US" sz="2499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Gut health and </a:t>
              </a:r>
            </a:p>
            <a:p>
              <a:pPr marL="0" lvl="0" indent="0" algn="r">
                <a:lnSpc>
                  <a:spcPts val="2999"/>
                </a:lnSpc>
              </a:pPr>
              <a:r>
                <a:rPr lang="en-US" sz="2499" spc="174">
                  <a:solidFill>
                    <a:srgbClr val="000000"/>
                  </a:solidFill>
                  <a:latin typeface="Open Sans 1 Light"/>
                  <a:ea typeface="Open Sans 1 Light"/>
                  <a:cs typeface="Open Sans 1 Light"/>
                  <a:sym typeface="Open Sans 1 Light"/>
                </a:rPr>
                <a:t>other wellness products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89454" y="5712543"/>
            <a:ext cx="2935468" cy="1254726"/>
            <a:chOff x="0" y="0"/>
            <a:chExt cx="3913958" cy="1672968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3913958" cy="1672969"/>
            </a:xfrm>
            <a:custGeom>
              <a:avLst/>
              <a:gdLst/>
              <a:ahLst/>
              <a:cxnLst/>
              <a:rect l="l" t="t" r="r" b="b"/>
              <a:pathLst>
                <a:path w="3913958" h="1672969">
                  <a:moveTo>
                    <a:pt x="0" y="0"/>
                  </a:moveTo>
                  <a:lnTo>
                    <a:pt x="3913958" y="0"/>
                  </a:lnTo>
                  <a:lnTo>
                    <a:pt x="3913958" y="1672969"/>
                  </a:lnTo>
                  <a:lnTo>
                    <a:pt x="0" y="16729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0"/>
              <a:ext cx="3913958" cy="1672968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marL="0" lvl="0" indent="0" algn="r">
                <a:lnSpc>
                  <a:spcPts val="2999"/>
                </a:lnSpc>
              </a:pPr>
              <a:r>
                <a:rPr lang="en-US" sz="2499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Immune and restore </a:t>
              </a:r>
            </a:p>
            <a:p>
              <a:pPr marL="0" lvl="0" indent="0" algn="r">
                <a:lnSpc>
                  <a:spcPts val="2999"/>
                </a:lnSpc>
              </a:pPr>
              <a:r>
                <a:rPr lang="en-US" sz="2499" spc="174">
                  <a:solidFill>
                    <a:srgbClr val="000000"/>
                  </a:solidFill>
                  <a:latin typeface="Open Sans 1 Light"/>
                  <a:ea typeface="Open Sans 1 Light"/>
                  <a:cs typeface="Open Sans 1 Light"/>
                  <a:sym typeface="Open Sans 1 Light"/>
                </a:rPr>
                <a:t>supplements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141828" y="3336801"/>
            <a:ext cx="2935469" cy="883251"/>
            <a:chOff x="0" y="0"/>
            <a:chExt cx="3913959" cy="1177668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3913959" cy="1177669"/>
            </a:xfrm>
            <a:custGeom>
              <a:avLst/>
              <a:gdLst/>
              <a:ahLst/>
              <a:cxnLst/>
              <a:rect l="l" t="t" r="r" b="b"/>
              <a:pathLst>
                <a:path w="3913959" h="1177669">
                  <a:moveTo>
                    <a:pt x="0" y="0"/>
                  </a:moveTo>
                  <a:lnTo>
                    <a:pt x="3913959" y="0"/>
                  </a:lnTo>
                  <a:lnTo>
                    <a:pt x="3913959" y="1177669"/>
                  </a:lnTo>
                  <a:lnTo>
                    <a:pt x="0" y="11776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0"/>
              <a:ext cx="3913959" cy="1177668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marL="0" lvl="0" indent="0" algn="r">
                <a:lnSpc>
                  <a:spcPts val="2999"/>
                </a:lnSpc>
              </a:pPr>
              <a:r>
                <a:rPr lang="en-US" sz="2499" spc="174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Balance </a:t>
              </a:r>
              <a:r>
                <a:rPr lang="en-US" sz="2499" spc="174">
                  <a:solidFill>
                    <a:srgbClr val="000000"/>
                  </a:solidFill>
                  <a:latin typeface="Open Sans 1 Light"/>
                  <a:ea typeface="Open Sans 1 Light"/>
                  <a:cs typeface="Open Sans 1 Light"/>
                  <a:sym typeface="Open Sans 1 Light"/>
                </a:rPr>
                <a:t>supplements</a:t>
              </a:r>
            </a:p>
          </p:txBody>
        </p:sp>
      </p:grpSp>
      <p:sp>
        <p:nvSpPr>
          <p:cNvPr id="59" name="Freeform 59" descr="balancetest-packshot-left-700x583px-72dpi.png"/>
          <p:cNvSpPr/>
          <p:nvPr/>
        </p:nvSpPr>
        <p:spPr>
          <a:xfrm>
            <a:off x="4039826" y="124540"/>
            <a:ext cx="2341864" cy="1995494"/>
          </a:xfrm>
          <a:custGeom>
            <a:avLst/>
            <a:gdLst/>
            <a:ahLst/>
            <a:cxnLst/>
            <a:rect l="l" t="t" r="r" b="b"/>
            <a:pathLst>
              <a:path w="2341864" h="1995494">
                <a:moveTo>
                  <a:pt x="0" y="0"/>
                </a:moveTo>
                <a:lnTo>
                  <a:pt x="2341864" y="0"/>
                </a:lnTo>
                <a:lnTo>
                  <a:pt x="2341864" y="1995494"/>
                </a:lnTo>
                <a:lnTo>
                  <a:pt x="0" y="199549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154" r="-115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0" name="Group 60"/>
          <p:cNvGrpSpPr/>
          <p:nvPr/>
        </p:nvGrpSpPr>
        <p:grpSpPr>
          <a:xfrm>
            <a:off x="4178329" y="2150876"/>
            <a:ext cx="2064809" cy="799384"/>
            <a:chOff x="0" y="0"/>
            <a:chExt cx="2753079" cy="1065845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2753079" cy="1065845"/>
            </a:xfrm>
            <a:custGeom>
              <a:avLst/>
              <a:gdLst/>
              <a:ahLst/>
              <a:cxnLst/>
              <a:rect l="l" t="t" r="r" b="b"/>
              <a:pathLst>
                <a:path w="2753079" h="1065845">
                  <a:moveTo>
                    <a:pt x="0" y="0"/>
                  </a:moveTo>
                  <a:lnTo>
                    <a:pt x="2753079" y="0"/>
                  </a:lnTo>
                  <a:lnTo>
                    <a:pt x="2753079" y="1065845"/>
                  </a:lnTo>
                  <a:lnTo>
                    <a:pt x="0" y="10658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0"/>
              <a:ext cx="2753079" cy="106584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0" lvl="0" indent="0"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BalanceTest</a:t>
              </a:r>
            </a:p>
          </p:txBody>
        </p:sp>
      </p:grpSp>
      <p:sp>
        <p:nvSpPr>
          <p:cNvPr id="63" name="AutoShape 63"/>
          <p:cNvSpPr/>
          <p:nvPr/>
        </p:nvSpPr>
        <p:spPr>
          <a:xfrm rot="24084">
            <a:off x="4206879" y="2107656"/>
            <a:ext cx="203933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4" name="Group 64"/>
          <p:cNvGrpSpPr/>
          <p:nvPr/>
        </p:nvGrpSpPr>
        <p:grpSpPr>
          <a:xfrm>
            <a:off x="6521357" y="2159869"/>
            <a:ext cx="2064809" cy="799383"/>
            <a:chOff x="0" y="0"/>
            <a:chExt cx="2753079" cy="1065845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2753079" cy="1065845"/>
            </a:xfrm>
            <a:custGeom>
              <a:avLst/>
              <a:gdLst/>
              <a:ahLst/>
              <a:cxnLst/>
              <a:rect l="l" t="t" r="r" b="b"/>
              <a:pathLst>
                <a:path w="2753079" h="1065845">
                  <a:moveTo>
                    <a:pt x="0" y="0"/>
                  </a:moveTo>
                  <a:lnTo>
                    <a:pt x="2753079" y="0"/>
                  </a:lnTo>
                  <a:lnTo>
                    <a:pt x="2753079" y="1065845"/>
                  </a:lnTo>
                  <a:lnTo>
                    <a:pt x="0" y="10658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0"/>
              <a:ext cx="2753079" cy="106584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0" lvl="0" indent="0"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Vitamin D Test</a:t>
              </a:r>
            </a:p>
          </p:txBody>
        </p:sp>
      </p:grpSp>
      <p:sp>
        <p:nvSpPr>
          <p:cNvPr id="67" name="Freeform 67" descr="vitamin-d-test-packshot-left-1181x1181px-72dpi.png"/>
          <p:cNvSpPr/>
          <p:nvPr/>
        </p:nvSpPr>
        <p:spPr>
          <a:xfrm>
            <a:off x="6674236" y="386645"/>
            <a:ext cx="1720084" cy="1576030"/>
          </a:xfrm>
          <a:custGeom>
            <a:avLst/>
            <a:gdLst/>
            <a:ahLst/>
            <a:cxnLst/>
            <a:rect l="l" t="t" r="r" b="b"/>
            <a:pathLst>
              <a:path w="1720084" h="1576030">
                <a:moveTo>
                  <a:pt x="0" y="0"/>
                </a:moveTo>
                <a:lnTo>
                  <a:pt x="1720084" y="0"/>
                </a:lnTo>
                <a:lnTo>
                  <a:pt x="1720084" y="1576029"/>
                </a:lnTo>
                <a:lnTo>
                  <a:pt x="0" y="157602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4569" b="-45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8" name="AutoShape 68"/>
          <p:cNvSpPr/>
          <p:nvPr/>
        </p:nvSpPr>
        <p:spPr>
          <a:xfrm rot="24084">
            <a:off x="6544543" y="2107656"/>
            <a:ext cx="203933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9" name="Group 69"/>
          <p:cNvGrpSpPr/>
          <p:nvPr/>
        </p:nvGrpSpPr>
        <p:grpSpPr>
          <a:xfrm>
            <a:off x="8865547" y="2159869"/>
            <a:ext cx="2064809" cy="799383"/>
            <a:chOff x="0" y="0"/>
            <a:chExt cx="2753079" cy="1065845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2753079" cy="1065845"/>
            </a:xfrm>
            <a:custGeom>
              <a:avLst/>
              <a:gdLst/>
              <a:ahLst/>
              <a:cxnLst/>
              <a:rect l="l" t="t" r="r" b="b"/>
              <a:pathLst>
                <a:path w="2753079" h="1065845">
                  <a:moveTo>
                    <a:pt x="0" y="0"/>
                  </a:moveTo>
                  <a:lnTo>
                    <a:pt x="2753079" y="0"/>
                  </a:lnTo>
                  <a:lnTo>
                    <a:pt x="2753079" y="1065845"/>
                  </a:lnTo>
                  <a:lnTo>
                    <a:pt x="0" y="10658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0" y="0"/>
              <a:ext cx="2753079" cy="106584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0" lvl="0" indent="0" algn="l">
                <a:lnSpc>
                  <a:spcPts val="1800"/>
                </a:lnSpc>
              </a:pPr>
              <a:r>
                <a:rPr lang="en-US" sz="1500" b="1">
                  <a:solidFill>
                    <a:srgbClr val="00000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HbA1c Test</a:t>
              </a:r>
            </a:p>
          </p:txBody>
        </p:sp>
      </p:grpSp>
      <p:sp>
        <p:nvSpPr>
          <p:cNvPr id="72" name="Freeform 72"/>
          <p:cNvSpPr/>
          <p:nvPr/>
        </p:nvSpPr>
        <p:spPr>
          <a:xfrm>
            <a:off x="8880396" y="386644"/>
            <a:ext cx="1858115" cy="1702501"/>
          </a:xfrm>
          <a:custGeom>
            <a:avLst/>
            <a:gdLst/>
            <a:ahLst/>
            <a:cxnLst/>
            <a:rect l="l" t="t" r="r" b="b"/>
            <a:pathLst>
              <a:path w="1858115" h="1702501">
                <a:moveTo>
                  <a:pt x="0" y="0"/>
                </a:moveTo>
                <a:lnTo>
                  <a:pt x="1858115" y="0"/>
                </a:lnTo>
                <a:lnTo>
                  <a:pt x="1858115" y="1702501"/>
                </a:lnTo>
                <a:lnTo>
                  <a:pt x="0" y="170250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4569" b="-45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3" name="AutoShape 73"/>
          <p:cNvSpPr/>
          <p:nvPr/>
        </p:nvSpPr>
        <p:spPr>
          <a:xfrm rot="24084">
            <a:off x="8882299" y="2107656"/>
            <a:ext cx="203933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74" name="Group 74"/>
          <p:cNvGrpSpPr/>
          <p:nvPr/>
        </p:nvGrpSpPr>
        <p:grpSpPr>
          <a:xfrm>
            <a:off x="313278" y="1122287"/>
            <a:ext cx="2935469" cy="856290"/>
            <a:chOff x="0" y="0"/>
            <a:chExt cx="3913959" cy="1141720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3913959" cy="1141720"/>
            </a:xfrm>
            <a:custGeom>
              <a:avLst/>
              <a:gdLst/>
              <a:ahLst/>
              <a:cxnLst/>
              <a:rect l="l" t="t" r="r" b="b"/>
              <a:pathLst>
                <a:path w="3913959" h="1141720">
                  <a:moveTo>
                    <a:pt x="0" y="0"/>
                  </a:moveTo>
                  <a:lnTo>
                    <a:pt x="3913959" y="0"/>
                  </a:lnTo>
                  <a:lnTo>
                    <a:pt x="3913959" y="1141720"/>
                  </a:lnTo>
                  <a:lnTo>
                    <a:pt x="0" y="11417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0" y="0"/>
              <a:ext cx="3913959" cy="1141720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marL="0" lvl="0" indent="0" algn="r">
                <a:lnSpc>
                  <a:spcPts val="2999"/>
                </a:lnSpc>
              </a:pPr>
              <a:r>
                <a:rPr lang="en-US" sz="2499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Dry blood testing</a:t>
              </a:r>
            </a:p>
          </p:txBody>
        </p:sp>
      </p:grpSp>
      <p:sp>
        <p:nvSpPr>
          <p:cNvPr id="77" name="Freeform 77" descr="zinzino-product-isolated-revoo-bottle-box-25prc-72dpi.png"/>
          <p:cNvSpPr/>
          <p:nvPr/>
        </p:nvSpPr>
        <p:spPr>
          <a:xfrm>
            <a:off x="16009531" y="2158645"/>
            <a:ext cx="1857791" cy="2289600"/>
          </a:xfrm>
          <a:custGeom>
            <a:avLst/>
            <a:gdLst/>
            <a:ahLst/>
            <a:cxnLst/>
            <a:rect l="l" t="t" r="r" b="b"/>
            <a:pathLst>
              <a:path w="1857791" h="2289600">
                <a:moveTo>
                  <a:pt x="0" y="0"/>
                </a:moveTo>
                <a:lnTo>
                  <a:pt x="1857790" y="0"/>
                </a:lnTo>
                <a:lnTo>
                  <a:pt x="1857790" y="2289600"/>
                </a:lnTo>
                <a:lnTo>
                  <a:pt x="0" y="22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3770" r="-377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8" name="Group 78"/>
          <p:cNvGrpSpPr/>
          <p:nvPr/>
        </p:nvGrpSpPr>
        <p:grpSpPr>
          <a:xfrm>
            <a:off x="4178362" y="6984280"/>
            <a:ext cx="1738313" cy="317302"/>
            <a:chOff x="0" y="0"/>
            <a:chExt cx="2317751" cy="423069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2317751" cy="423069"/>
            </a:xfrm>
            <a:custGeom>
              <a:avLst/>
              <a:gdLst/>
              <a:ahLst/>
              <a:cxnLst/>
              <a:rect l="l" t="t" r="r" b="b"/>
              <a:pathLst>
                <a:path w="2317751" h="423069">
                  <a:moveTo>
                    <a:pt x="0" y="0"/>
                  </a:moveTo>
                  <a:lnTo>
                    <a:pt x="2317751" y="0"/>
                  </a:lnTo>
                  <a:lnTo>
                    <a:pt x="2317751" y="423069"/>
                  </a:lnTo>
                  <a:lnTo>
                    <a:pt x="0" y="4230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0" y="0"/>
              <a:ext cx="2317751" cy="42306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Xtend</a:t>
              </a:r>
            </a:p>
          </p:txBody>
        </p:sp>
      </p:grpSp>
      <p:sp>
        <p:nvSpPr>
          <p:cNvPr id="81" name="Freeform 81" descr="zinzino-products-isolated-xtend-left-25prc-110dpi.png"/>
          <p:cNvSpPr/>
          <p:nvPr/>
        </p:nvSpPr>
        <p:spPr>
          <a:xfrm>
            <a:off x="4128834" y="5234777"/>
            <a:ext cx="1859382" cy="1605722"/>
          </a:xfrm>
          <a:custGeom>
            <a:avLst/>
            <a:gdLst/>
            <a:ahLst/>
            <a:cxnLst/>
            <a:rect l="l" t="t" r="r" b="b"/>
            <a:pathLst>
              <a:path w="1859382" h="1605722">
                <a:moveTo>
                  <a:pt x="0" y="0"/>
                </a:moveTo>
                <a:lnTo>
                  <a:pt x="1859382" y="0"/>
                </a:lnTo>
                <a:lnTo>
                  <a:pt x="1859382" y="1605722"/>
                </a:lnTo>
                <a:lnTo>
                  <a:pt x="0" y="160572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7944" r="-78" b="-79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2" name="Group 82"/>
          <p:cNvGrpSpPr/>
          <p:nvPr/>
        </p:nvGrpSpPr>
        <p:grpSpPr>
          <a:xfrm>
            <a:off x="6172102" y="6981954"/>
            <a:ext cx="1710758" cy="317302"/>
            <a:chOff x="0" y="0"/>
            <a:chExt cx="2281011" cy="423069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2281011" cy="423069"/>
            </a:xfrm>
            <a:custGeom>
              <a:avLst/>
              <a:gdLst/>
              <a:ahLst/>
              <a:cxnLst/>
              <a:rect l="l" t="t" r="r" b="b"/>
              <a:pathLst>
                <a:path w="2281011" h="423069">
                  <a:moveTo>
                    <a:pt x="0" y="0"/>
                  </a:moveTo>
                  <a:lnTo>
                    <a:pt x="2281011" y="0"/>
                  </a:lnTo>
                  <a:lnTo>
                    <a:pt x="2281011" y="423069"/>
                  </a:lnTo>
                  <a:lnTo>
                    <a:pt x="0" y="4230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TextBox 84"/>
            <p:cNvSpPr txBox="1"/>
            <p:nvPr/>
          </p:nvSpPr>
          <p:spPr>
            <a:xfrm>
              <a:off x="0" y="0"/>
              <a:ext cx="2281011" cy="42306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Xtend+</a:t>
              </a:r>
            </a:p>
          </p:txBody>
        </p:sp>
      </p:grpSp>
      <p:grpSp>
        <p:nvGrpSpPr>
          <p:cNvPr id="85" name="Group 85"/>
          <p:cNvGrpSpPr/>
          <p:nvPr/>
        </p:nvGrpSpPr>
        <p:grpSpPr>
          <a:xfrm>
            <a:off x="8165974" y="6984280"/>
            <a:ext cx="1725291" cy="317302"/>
            <a:chOff x="0" y="0"/>
            <a:chExt cx="2300388" cy="423069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2300388" cy="423069"/>
            </a:xfrm>
            <a:custGeom>
              <a:avLst/>
              <a:gdLst/>
              <a:ahLst/>
              <a:cxnLst/>
              <a:rect l="l" t="t" r="r" b="b"/>
              <a:pathLst>
                <a:path w="2300388" h="423069">
                  <a:moveTo>
                    <a:pt x="0" y="0"/>
                  </a:moveTo>
                  <a:lnTo>
                    <a:pt x="2300388" y="0"/>
                  </a:lnTo>
                  <a:lnTo>
                    <a:pt x="2300388" y="423069"/>
                  </a:lnTo>
                  <a:lnTo>
                    <a:pt x="0" y="4230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0" y="0"/>
              <a:ext cx="2300388" cy="42306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Protect+</a:t>
              </a:r>
            </a:p>
          </p:txBody>
        </p:sp>
      </p:grpSp>
      <p:sp>
        <p:nvSpPr>
          <p:cNvPr id="88" name="Freeform 88" descr="protect-plus-packshot-left-897x774px-72dpi.png"/>
          <p:cNvSpPr/>
          <p:nvPr/>
        </p:nvSpPr>
        <p:spPr>
          <a:xfrm>
            <a:off x="8010883" y="5247437"/>
            <a:ext cx="1914526" cy="1653304"/>
          </a:xfrm>
          <a:custGeom>
            <a:avLst/>
            <a:gdLst/>
            <a:ahLst/>
            <a:cxnLst/>
            <a:rect l="l" t="t" r="r" b="b"/>
            <a:pathLst>
              <a:path w="1914526" h="1653304">
                <a:moveTo>
                  <a:pt x="0" y="0"/>
                </a:moveTo>
                <a:lnTo>
                  <a:pt x="1914525" y="0"/>
                </a:lnTo>
                <a:lnTo>
                  <a:pt x="1914525" y="1653305"/>
                </a:lnTo>
                <a:lnTo>
                  <a:pt x="0" y="165330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39" r="-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9" name="Freeform 89" descr="VeganTM 327C.png"/>
          <p:cNvSpPr/>
          <p:nvPr/>
        </p:nvSpPr>
        <p:spPr>
          <a:xfrm>
            <a:off x="9797268" y="6389032"/>
            <a:ext cx="343939" cy="279208"/>
          </a:xfrm>
          <a:custGeom>
            <a:avLst/>
            <a:gdLst/>
            <a:ahLst/>
            <a:cxnLst/>
            <a:rect l="l" t="t" r="r" b="b"/>
            <a:pathLst>
              <a:path w="343939" h="279208">
                <a:moveTo>
                  <a:pt x="0" y="0"/>
                </a:moveTo>
                <a:lnTo>
                  <a:pt x="343939" y="0"/>
                </a:lnTo>
                <a:lnTo>
                  <a:pt x="343939" y="279208"/>
                </a:lnTo>
                <a:lnTo>
                  <a:pt x="0" y="2792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" r="-17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0" name="Group 90"/>
          <p:cNvGrpSpPr/>
          <p:nvPr/>
        </p:nvGrpSpPr>
        <p:grpSpPr>
          <a:xfrm>
            <a:off x="12233285" y="6981954"/>
            <a:ext cx="1700715" cy="317302"/>
            <a:chOff x="0" y="0"/>
            <a:chExt cx="2267620" cy="423069"/>
          </a:xfrm>
        </p:grpSpPr>
        <p:sp>
          <p:nvSpPr>
            <p:cNvPr id="91" name="Freeform 91"/>
            <p:cNvSpPr/>
            <p:nvPr/>
          </p:nvSpPr>
          <p:spPr>
            <a:xfrm>
              <a:off x="0" y="0"/>
              <a:ext cx="2267620" cy="423069"/>
            </a:xfrm>
            <a:custGeom>
              <a:avLst/>
              <a:gdLst/>
              <a:ahLst/>
              <a:cxnLst/>
              <a:rect l="l" t="t" r="r" b="b"/>
              <a:pathLst>
                <a:path w="2267620" h="423069">
                  <a:moveTo>
                    <a:pt x="0" y="0"/>
                  </a:moveTo>
                  <a:lnTo>
                    <a:pt x="2267620" y="0"/>
                  </a:lnTo>
                  <a:lnTo>
                    <a:pt x="2267620" y="423069"/>
                  </a:lnTo>
                  <a:lnTo>
                    <a:pt x="0" y="4230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TextBox 92"/>
            <p:cNvSpPr txBox="1"/>
            <p:nvPr/>
          </p:nvSpPr>
          <p:spPr>
            <a:xfrm>
              <a:off x="0" y="0"/>
              <a:ext cx="2267620" cy="42306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Viva+</a:t>
              </a:r>
            </a:p>
          </p:txBody>
        </p:sp>
      </p:grpSp>
      <p:sp>
        <p:nvSpPr>
          <p:cNvPr id="93" name="Freeform 93" descr="VeganTM 327C.png"/>
          <p:cNvSpPr/>
          <p:nvPr/>
        </p:nvSpPr>
        <p:spPr>
          <a:xfrm>
            <a:off x="13775999" y="6375935"/>
            <a:ext cx="343939" cy="279208"/>
          </a:xfrm>
          <a:custGeom>
            <a:avLst/>
            <a:gdLst/>
            <a:ahLst/>
            <a:cxnLst/>
            <a:rect l="l" t="t" r="r" b="b"/>
            <a:pathLst>
              <a:path w="343939" h="279208">
                <a:moveTo>
                  <a:pt x="0" y="0"/>
                </a:moveTo>
                <a:lnTo>
                  <a:pt x="343939" y="0"/>
                </a:lnTo>
                <a:lnTo>
                  <a:pt x="343939" y="279209"/>
                </a:lnTo>
                <a:lnTo>
                  <a:pt x="0" y="279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" r="-17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4" name="Group 94"/>
          <p:cNvGrpSpPr/>
          <p:nvPr/>
        </p:nvGrpSpPr>
        <p:grpSpPr>
          <a:xfrm>
            <a:off x="10204954" y="6984280"/>
            <a:ext cx="1710758" cy="317302"/>
            <a:chOff x="0" y="0"/>
            <a:chExt cx="2281011" cy="423069"/>
          </a:xfrm>
        </p:grpSpPr>
        <p:sp>
          <p:nvSpPr>
            <p:cNvPr id="95" name="Freeform 95"/>
            <p:cNvSpPr/>
            <p:nvPr/>
          </p:nvSpPr>
          <p:spPr>
            <a:xfrm>
              <a:off x="0" y="0"/>
              <a:ext cx="2281011" cy="423069"/>
            </a:xfrm>
            <a:custGeom>
              <a:avLst/>
              <a:gdLst/>
              <a:ahLst/>
              <a:cxnLst/>
              <a:rect l="l" t="t" r="r" b="b"/>
              <a:pathLst>
                <a:path w="2281011" h="423069">
                  <a:moveTo>
                    <a:pt x="0" y="0"/>
                  </a:moveTo>
                  <a:lnTo>
                    <a:pt x="2281011" y="0"/>
                  </a:lnTo>
                  <a:lnTo>
                    <a:pt x="2281011" y="423069"/>
                  </a:lnTo>
                  <a:lnTo>
                    <a:pt x="0" y="4230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TextBox 96"/>
            <p:cNvSpPr txBox="1"/>
            <p:nvPr/>
          </p:nvSpPr>
          <p:spPr>
            <a:xfrm>
              <a:off x="0" y="0"/>
              <a:ext cx="2281011" cy="42306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ZinoShine+</a:t>
              </a:r>
            </a:p>
          </p:txBody>
        </p:sp>
      </p:grpSp>
      <p:sp>
        <p:nvSpPr>
          <p:cNvPr id="97" name="Freeform 97" descr="VeganTM 327C.png"/>
          <p:cNvSpPr/>
          <p:nvPr/>
        </p:nvSpPr>
        <p:spPr>
          <a:xfrm>
            <a:off x="11765290" y="6373691"/>
            <a:ext cx="343939" cy="279208"/>
          </a:xfrm>
          <a:custGeom>
            <a:avLst/>
            <a:gdLst/>
            <a:ahLst/>
            <a:cxnLst/>
            <a:rect l="l" t="t" r="r" b="b"/>
            <a:pathLst>
              <a:path w="343939" h="279208">
                <a:moveTo>
                  <a:pt x="0" y="0"/>
                </a:moveTo>
                <a:lnTo>
                  <a:pt x="343939" y="0"/>
                </a:lnTo>
                <a:lnTo>
                  <a:pt x="343939" y="279209"/>
                </a:lnTo>
                <a:lnTo>
                  <a:pt x="0" y="279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" r="-1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8" name="Freeform 98" descr="zinoshine-plus-packshot-left-1181x1181px-72dpi.png"/>
          <p:cNvSpPr/>
          <p:nvPr/>
        </p:nvSpPr>
        <p:spPr>
          <a:xfrm>
            <a:off x="10185084" y="5224985"/>
            <a:ext cx="1700428" cy="1616916"/>
          </a:xfrm>
          <a:custGeom>
            <a:avLst/>
            <a:gdLst/>
            <a:ahLst/>
            <a:cxnLst/>
            <a:rect l="l" t="t" r="r" b="b"/>
            <a:pathLst>
              <a:path w="1700428" h="1616916">
                <a:moveTo>
                  <a:pt x="0" y="0"/>
                </a:moveTo>
                <a:lnTo>
                  <a:pt x="1700428" y="0"/>
                </a:lnTo>
                <a:lnTo>
                  <a:pt x="1700428" y="1616916"/>
                </a:lnTo>
                <a:lnTo>
                  <a:pt x="0" y="161691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57" r="-26" b="-51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 descr="zinzino-product-isolated-zinogene-plus-left-25prc-72dpi.png"/>
          <p:cNvSpPr/>
          <p:nvPr/>
        </p:nvSpPr>
        <p:spPr>
          <a:xfrm>
            <a:off x="14170435" y="5244242"/>
            <a:ext cx="1738366" cy="1653281"/>
          </a:xfrm>
          <a:custGeom>
            <a:avLst/>
            <a:gdLst/>
            <a:ahLst/>
            <a:cxnLst/>
            <a:rect l="l" t="t" r="r" b="b"/>
            <a:pathLst>
              <a:path w="1738366" h="1653281">
                <a:moveTo>
                  <a:pt x="0" y="0"/>
                </a:moveTo>
                <a:lnTo>
                  <a:pt x="1738365" y="0"/>
                </a:lnTo>
                <a:lnTo>
                  <a:pt x="1738365" y="1653281"/>
                </a:lnTo>
                <a:lnTo>
                  <a:pt x="0" y="165328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10189" t="-103" r="-27" b="-1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0" name="Freeform 100" descr="VeganTM 327C.png"/>
          <p:cNvSpPr/>
          <p:nvPr/>
        </p:nvSpPr>
        <p:spPr>
          <a:xfrm>
            <a:off x="15787180" y="6383095"/>
            <a:ext cx="343938" cy="279208"/>
          </a:xfrm>
          <a:custGeom>
            <a:avLst/>
            <a:gdLst/>
            <a:ahLst/>
            <a:cxnLst/>
            <a:rect l="l" t="t" r="r" b="b"/>
            <a:pathLst>
              <a:path w="343938" h="279208">
                <a:moveTo>
                  <a:pt x="0" y="0"/>
                </a:moveTo>
                <a:lnTo>
                  <a:pt x="343938" y="0"/>
                </a:lnTo>
                <a:lnTo>
                  <a:pt x="343938" y="279208"/>
                </a:lnTo>
                <a:lnTo>
                  <a:pt x="0" y="2792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" r="-17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1" name="Group 101"/>
          <p:cNvGrpSpPr/>
          <p:nvPr/>
        </p:nvGrpSpPr>
        <p:grpSpPr>
          <a:xfrm>
            <a:off x="14244500" y="6984280"/>
            <a:ext cx="1710758" cy="317302"/>
            <a:chOff x="0" y="0"/>
            <a:chExt cx="2281011" cy="423069"/>
          </a:xfrm>
        </p:grpSpPr>
        <p:sp>
          <p:nvSpPr>
            <p:cNvPr id="102" name="Freeform 102"/>
            <p:cNvSpPr/>
            <p:nvPr/>
          </p:nvSpPr>
          <p:spPr>
            <a:xfrm>
              <a:off x="0" y="0"/>
              <a:ext cx="2281011" cy="423069"/>
            </a:xfrm>
            <a:custGeom>
              <a:avLst/>
              <a:gdLst/>
              <a:ahLst/>
              <a:cxnLst/>
              <a:rect l="l" t="t" r="r" b="b"/>
              <a:pathLst>
                <a:path w="2281011" h="423069">
                  <a:moveTo>
                    <a:pt x="0" y="0"/>
                  </a:moveTo>
                  <a:lnTo>
                    <a:pt x="2281011" y="0"/>
                  </a:lnTo>
                  <a:lnTo>
                    <a:pt x="2281011" y="423069"/>
                  </a:lnTo>
                  <a:lnTo>
                    <a:pt x="0" y="4230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TextBox 103"/>
            <p:cNvSpPr txBox="1"/>
            <p:nvPr/>
          </p:nvSpPr>
          <p:spPr>
            <a:xfrm>
              <a:off x="0" y="0"/>
              <a:ext cx="2281011" cy="42306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ZinoGene+</a:t>
              </a:r>
            </a:p>
          </p:txBody>
        </p:sp>
      </p:grpSp>
      <p:grpSp>
        <p:nvGrpSpPr>
          <p:cNvPr id="104" name="Group 104"/>
          <p:cNvGrpSpPr/>
          <p:nvPr/>
        </p:nvGrpSpPr>
        <p:grpSpPr>
          <a:xfrm>
            <a:off x="16228824" y="6982667"/>
            <a:ext cx="1862116" cy="317302"/>
            <a:chOff x="0" y="0"/>
            <a:chExt cx="2482822" cy="423069"/>
          </a:xfrm>
        </p:grpSpPr>
        <p:sp>
          <p:nvSpPr>
            <p:cNvPr id="105" name="Freeform 105"/>
            <p:cNvSpPr/>
            <p:nvPr/>
          </p:nvSpPr>
          <p:spPr>
            <a:xfrm>
              <a:off x="0" y="0"/>
              <a:ext cx="2482822" cy="423069"/>
            </a:xfrm>
            <a:custGeom>
              <a:avLst/>
              <a:gdLst/>
              <a:ahLst/>
              <a:cxnLst/>
              <a:rect l="l" t="t" r="r" b="b"/>
              <a:pathLst>
                <a:path w="2482822" h="423069">
                  <a:moveTo>
                    <a:pt x="0" y="0"/>
                  </a:moveTo>
                  <a:lnTo>
                    <a:pt x="2482822" y="0"/>
                  </a:lnTo>
                  <a:lnTo>
                    <a:pt x="2482822" y="423069"/>
                  </a:lnTo>
                  <a:lnTo>
                    <a:pt x="0" y="4230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TextBox 106"/>
            <p:cNvSpPr txBox="1"/>
            <p:nvPr/>
          </p:nvSpPr>
          <p:spPr>
            <a:xfrm>
              <a:off x="0" y="0"/>
              <a:ext cx="2482822" cy="42306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Multify</a:t>
              </a:r>
            </a:p>
          </p:txBody>
        </p:sp>
      </p:grpSp>
      <p:sp>
        <p:nvSpPr>
          <p:cNvPr id="107" name="Freeform 107" descr="multify +30.png"/>
          <p:cNvSpPr/>
          <p:nvPr/>
        </p:nvSpPr>
        <p:spPr>
          <a:xfrm>
            <a:off x="16026605" y="5313614"/>
            <a:ext cx="1968194" cy="1565719"/>
          </a:xfrm>
          <a:custGeom>
            <a:avLst/>
            <a:gdLst/>
            <a:ahLst/>
            <a:cxnLst/>
            <a:rect l="l" t="t" r="r" b="b"/>
            <a:pathLst>
              <a:path w="1968194" h="1565719">
                <a:moveTo>
                  <a:pt x="0" y="0"/>
                </a:moveTo>
                <a:lnTo>
                  <a:pt x="1968195" y="0"/>
                </a:lnTo>
                <a:lnTo>
                  <a:pt x="1968195" y="1565718"/>
                </a:lnTo>
                <a:lnTo>
                  <a:pt x="0" y="156571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6015" t="-30184" r="-10813" b="-166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8" name="Freeform 108" descr="VeganTM 327C.png"/>
          <p:cNvSpPr/>
          <p:nvPr/>
        </p:nvSpPr>
        <p:spPr>
          <a:xfrm>
            <a:off x="17790584" y="6383213"/>
            <a:ext cx="343938" cy="279209"/>
          </a:xfrm>
          <a:custGeom>
            <a:avLst/>
            <a:gdLst/>
            <a:ahLst/>
            <a:cxnLst/>
            <a:rect l="l" t="t" r="r" b="b"/>
            <a:pathLst>
              <a:path w="343938" h="279209">
                <a:moveTo>
                  <a:pt x="0" y="0"/>
                </a:moveTo>
                <a:lnTo>
                  <a:pt x="343938" y="0"/>
                </a:lnTo>
                <a:lnTo>
                  <a:pt x="343938" y="279209"/>
                </a:lnTo>
                <a:lnTo>
                  <a:pt x="0" y="279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" r="-1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9" name="AutoShape 109"/>
          <p:cNvSpPr/>
          <p:nvPr/>
        </p:nvSpPr>
        <p:spPr>
          <a:xfrm rot="28861">
            <a:off x="6200305" y="6950601"/>
            <a:ext cx="1701847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0" name="AutoShape 110"/>
          <p:cNvSpPr/>
          <p:nvPr/>
        </p:nvSpPr>
        <p:spPr>
          <a:xfrm rot="28861">
            <a:off x="8215538" y="6950601"/>
            <a:ext cx="1701847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1" name="AutoShape 111"/>
          <p:cNvSpPr/>
          <p:nvPr/>
        </p:nvSpPr>
        <p:spPr>
          <a:xfrm rot="28861">
            <a:off x="10236547" y="6950601"/>
            <a:ext cx="1701847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2" name="AutoShape 112"/>
          <p:cNvSpPr/>
          <p:nvPr/>
        </p:nvSpPr>
        <p:spPr>
          <a:xfrm rot="28861">
            <a:off x="14267894" y="6950601"/>
            <a:ext cx="1701847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3" name="AutoShape 113"/>
          <p:cNvSpPr/>
          <p:nvPr/>
        </p:nvSpPr>
        <p:spPr>
          <a:xfrm rot="28861">
            <a:off x="16263502" y="6950601"/>
            <a:ext cx="1701847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4" name="AutoShape 114"/>
          <p:cNvSpPr/>
          <p:nvPr/>
        </p:nvSpPr>
        <p:spPr>
          <a:xfrm rot="28861">
            <a:off x="12242240" y="6950601"/>
            <a:ext cx="1701847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5" name="AutoShape 115"/>
          <p:cNvSpPr/>
          <p:nvPr/>
        </p:nvSpPr>
        <p:spPr>
          <a:xfrm rot="28861">
            <a:off x="4202026" y="6950601"/>
            <a:ext cx="1701847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6" name="Freeform 116" descr="xtend-plus-packshot-left-598x516px-72dpi.png"/>
          <p:cNvSpPr/>
          <p:nvPr/>
        </p:nvSpPr>
        <p:spPr>
          <a:xfrm>
            <a:off x="6020279" y="5251890"/>
            <a:ext cx="1914526" cy="1653305"/>
          </a:xfrm>
          <a:custGeom>
            <a:avLst/>
            <a:gdLst/>
            <a:ahLst/>
            <a:cxnLst/>
            <a:rect l="l" t="t" r="r" b="b"/>
            <a:pathLst>
              <a:path w="1914526" h="1653305">
                <a:moveTo>
                  <a:pt x="0" y="0"/>
                </a:moveTo>
                <a:lnTo>
                  <a:pt x="1914526" y="0"/>
                </a:lnTo>
                <a:lnTo>
                  <a:pt x="1914526" y="1653305"/>
                </a:lnTo>
                <a:lnTo>
                  <a:pt x="0" y="165330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39" r="-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7" name="Freeform 117" descr="VeganTM 327C.png"/>
          <p:cNvSpPr/>
          <p:nvPr/>
        </p:nvSpPr>
        <p:spPr>
          <a:xfrm>
            <a:off x="7816081" y="6392122"/>
            <a:ext cx="343939" cy="279208"/>
          </a:xfrm>
          <a:custGeom>
            <a:avLst/>
            <a:gdLst/>
            <a:ahLst/>
            <a:cxnLst/>
            <a:rect l="l" t="t" r="r" b="b"/>
            <a:pathLst>
              <a:path w="343939" h="279208">
                <a:moveTo>
                  <a:pt x="0" y="0"/>
                </a:moveTo>
                <a:lnTo>
                  <a:pt x="343939" y="0"/>
                </a:lnTo>
                <a:lnTo>
                  <a:pt x="343939" y="279209"/>
                </a:lnTo>
                <a:lnTo>
                  <a:pt x="0" y="279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" r="-17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8" name="Group 118"/>
          <p:cNvGrpSpPr/>
          <p:nvPr/>
        </p:nvGrpSpPr>
        <p:grpSpPr>
          <a:xfrm>
            <a:off x="15913102" y="9443968"/>
            <a:ext cx="2064809" cy="879322"/>
            <a:chOff x="0" y="0"/>
            <a:chExt cx="2753079" cy="1172430"/>
          </a:xfrm>
        </p:grpSpPr>
        <p:sp>
          <p:nvSpPr>
            <p:cNvPr id="119" name="Freeform 119"/>
            <p:cNvSpPr/>
            <p:nvPr/>
          </p:nvSpPr>
          <p:spPr>
            <a:xfrm>
              <a:off x="0" y="0"/>
              <a:ext cx="2753079" cy="1172430"/>
            </a:xfrm>
            <a:custGeom>
              <a:avLst/>
              <a:gdLst/>
              <a:ahLst/>
              <a:cxnLst/>
              <a:rect l="l" t="t" r="r" b="b"/>
              <a:pathLst>
                <a:path w="2753079" h="1172430">
                  <a:moveTo>
                    <a:pt x="0" y="0"/>
                  </a:moveTo>
                  <a:lnTo>
                    <a:pt x="2753079" y="0"/>
                  </a:lnTo>
                  <a:lnTo>
                    <a:pt x="2753079" y="1172430"/>
                  </a:lnTo>
                  <a:lnTo>
                    <a:pt x="0" y="117243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TextBox 120"/>
            <p:cNvSpPr txBox="1"/>
            <p:nvPr/>
          </p:nvSpPr>
          <p:spPr>
            <a:xfrm>
              <a:off x="0" y="0"/>
              <a:ext cx="2753079" cy="117243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Hanzz+Heidii</a:t>
              </a:r>
            </a:p>
          </p:txBody>
        </p:sp>
      </p:grpSp>
      <p:sp>
        <p:nvSpPr>
          <p:cNvPr id="121" name="AutoShape 121"/>
          <p:cNvSpPr/>
          <p:nvPr/>
        </p:nvSpPr>
        <p:spPr>
          <a:xfrm rot="24084">
            <a:off x="15937697" y="9400449"/>
            <a:ext cx="203933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2" name="Freeform 122"/>
          <p:cNvSpPr/>
          <p:nvPr/>
        </p:nvSpPr>
        <p:spPr>
          <a:xfrm>
            <a:off x="15525802" y="7702082"/>
            <a:ext cx="1707015" cy="1778532"/>
          </a:xfrm>
          <a:custGeom>
            <a:avLst/>
            <a:gdLst/>
            <a:ahLst/>
            <a:cxnLst/>
            <a:rect l="l" t="t" r="r" b="b"/>
            <a:pathLst>
              <a:path w="1707015" h="1778532">
                <a:moveTo>
                  <a:pt x="0" y="0"/>
                </a:moveTo>
                <a:lnTo>
                  <a:pt x="1707014" y="0"/>
                </a:lnTo>
                <a:lnTo>
                  <a:pt x="1707014" y="1778531"/>
                </a:lnTo>
                <a:lnTo>
                  <a:pt x="0" y="177853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2094" r="-20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3" name="Freeform 123"/>
          <p:cNvSpPr/>
          <p:nvPr/>
        </p:nvSpPr>
        <p:spPr>
          <a:xfrm>
            <a:off x="16620774" y="7826517"/>
            <a:ext cx="1635463" cy="1703982"/>
          </a:xfrm>
          <a:custGeom>
            <a:avLst/>
            <a:gdLst/>
            <a:ahLst/>
            <a:cxnLst/>
            <a:rect l="l" t="t" r="r" b="b"/>
            <a:pathLst>
              <a:path w="1635463" h="1703982">
                <a:moveTo>
                  <a:pt x="0" y="0"/>
                </a:moveTo>
                <a:lnTo>
                  <a:pt x="1635463" y="0"/>
                </a:lnTo>
                <a:lnTo>
                  <a:pt x="1635463" y="1703982"/>
                </a:lnTo>
                <a:lnTo>
                  <a:pt x="0" y="1703982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-2094" r="-20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4" name="Freeform 124" descr="VeganTM 327C.png"/>
          <p:cNvSpPr/>
          <p:nvPr/>
        </p:nvSpPr>
        <p:spPr>
          <a:xfrm>
            <a:off x="15153268" y="8858195"/>
            <a:ext cx="334413" cy="269683"/>
          </a:xfrm>
          <a:custGeom>
            <a:avLst/>
            <a:gdLst/>
            <a:ahLst/>
            <a:cxnLst/>
            <a:rect l="l" t="t" r="r" b="b"/>
            <a:pathLst>
              <a:path w="334413" h="269683">
                <a:moveTo>
                  <a:pt x="0" y="0"/>
                </a:moveTo>
                <a:lnTo>
                  <a:pt x="334413" y="0"/>
                </a:lnTo>
                <a:lnTo>
                  <a:pt x="334413" y="269683"/>
                </a:lnTo>
                <a:lnTo>
                  <a:pt x="0" y="2696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1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5" name="Group 125"/>
          <p:cNvGrpSpPr/>
          <p:nvPr/>
        </p:nvGrpSpPr>
        <p:grpSpPr>
          <a:xfrm>
            <a:off x="13555391" y="9446410"/>
            <a:ext cx="2064809" cy="879322"/>
            <a:chOff x="0" y="0"/>
            <a:chExt cx="2753079" cy="1172430"/>
          </a:xfrm>
        </p:grpSpPr>
        <p:sp>
          <p:nvSpPr>
            <p:cNvPr id="126" name="Freeform 126"/>
            <p:cNvSpPr/>
            <p:nvPr/>
          </p:nvSpPr>
          <p:spPr>
            <a:xfrm>
              <a:off x="0" y="0"/>
              <a:ext cx="2753079" cy="1172430"/>
            </a:xfrm>
            <a:custGeom>
              <a:avLst/>
              <a:gdLst/>
              <a:ahLst/>
              <a:cxnLst/>
              <a:rect l="l" t="t" r="r" b="b"/>
              <a:pathLst>
                <a:path w="2753079" h="1172430">
                  <a:moveTo>
                    <a:pt x="0" y="0"/>
                  </a:moveTo>
                  <a:lnTo>
                    <a:pt x="2753079" y="0"/>
                  </a:lnTo>
                  <a:lnTo>
                    <a:pt x="2753079" y="1172430"/>
                  </a:lnTo>
                  <a:lnTo>
                    <a:pt x="0" y="117243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TextBox 127"/>
            <p:cNvSpPr txBox="1"/>
            <p:nvPr/>
          </p:nvSpPr>
          <p:spPr>
            <a:xfrm>
              <a:off x="0" y="0"/>
              <a:ext cx="2753079" cy="117243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Skin Serum</a:t>
              </a:r>
            </a:p>
          </p:txBody>
        </p:sp>
      </p:grpSp>
      <p:sp>
        <p:nvSpPr>
          <p:cNvPr id="128" name="AutoShape 128"/>
          <p:cNvSpPr/>
          <p:nvPr/>
        </p:nvSpPr>
        <p:spPr>
          <a:xfrm rot="24084">
            <a:off x="13588554" y="9400449"/>
            <a:ext cx="203933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9" name="Freeform 129"/>
          <p:cNvSpPr/>
          <p:nvPr/>
        </p:nvSpPr>
        <p:spPr>
          <a:xfrm>
            <a:off x="13882160" y="7862833"/>
            <a:ext cx="1457188" cy="1457188"/>
          </a:xfrm>
          <a:custGeom>
            <a:avLst/>
            <a:gdLst/>
            <a:ahLst/>
            <a:cxnLst/>
            <a:rect l="l" t="t" r="r" b="b"/>
            <a:pathLst>
              <a:path w="1457188" h="1457188">
                <a:moveTo>
                  <a:pt x="0" y="0"/>
                </a:moveTo>
                <a:lnTo>
                  <a:pt x="1457188" y="0"/>
                </a:lnTo>
                <a:lnTo>
                  <a:pt x="1457188" y="1457187"/>
                </a:lnTo>
                <a:lnTo>
                  <a:pt x="0" y="1457187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0" name="Group 130"/>
          <p:cNvGrpSpPr/>
          <p:nvPr/>
        </p:nvGrpSpPr>
        <p:grpSpPr>
          <a:xfrm>
            <a:off x="11230749" y="9443811"/>
            <a:ext cx="1993727" cy="799385"/>
            <a:chOff x="0" y="0"/>
            <a:chExt cx="2658303" cy="1065846"/>
          </a:xfrm>
        </p:grpSpPr>
        <p:sp>
          <p:nvSpPr>
            <p:cNvPr id="131" name="Freeform 131"/>
            <p:cNvSpPr/>
            <p:nvPr/>
          </p:nvSpPr>
          <p:spPr>
            <a:xfrm>
              <a:off x="0" y="0"/>
              <a:ext cx="2658303" cy="1065846"/>
            </a:xfrm>
            <a:custGeom>
              <a:avLst/>
              <a:gdLst/>
              <a:ahLst/>
              <a:cxnLst/>
              <a:rect l="l" t="t" r="r" b="b"/>
              <a:pathLst>
                <a:path w="2658303" h="1065846">
                  <a:moveTo>
                    <a:pt x="0" y="0"/>
                  </a:moveTo>
                  <a:lnTo>
                    <a:pt x="2658303" y="0"/>
                  </a:lnTo>
                  <a:lnTo>
                    <a:pt x="2658303" y="1065846"/>
                  </a:lnTo>
                  <a:lnTo>
                    <a:pt x="0" y="106584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TextBox 132"/>
            <p:cNvSpPr txBox="1"/>
            <p:nvPr/>
          </p:nvSpPr>
          <p:spPr>
            <a:xfrm>
              <a:off x="0" y="0"/>
              <a:ext cx="2658303" cy="106584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Collagen Boozt</a:t>
              </a:r>
            </a:p>
          </p:txBody>
        </p:sp>
      </p:grpSp>
      <p:sp>
        <p:nvSpPr>
          <p:cNvPr id="133" name="AutoShape 133"/>
          <p:cNvSpPr/>
          <p:nvPr/>
        </p:nvSpPr>
        <p:spPr>
          <a:xfrm rot="24084">
            <a:off x="11247812" y="9400449"/>
            <a:ext cx="203933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4" name="Freeform 134" descr="collagenboozt-left.png"/>
          <p:cNvSpPr/>
          <p:nvPr/>
        </p:nvSpPr>
        <p:spPr>
          <a:xfrm>
            <a:off x="11308225" y="7656823"/>
            <a:ext cx="1899296" cy="1837929"/>
          </a:xfrm>
          <a:custGeom>
            <a:avLst/>
            <a:gdLst/>
            <a:ahLst/>
            <a:cxnLst/>
            <a:rect l="l" t="t" r="r" b="b"/>
            <a:pathLst>
              <a:path w="1899296" h="1837929">
                <a:moveTo>
                  <a:pt x="0" y="0"/>
                </a:moveTo>
                <a:lnTo>
                  <a:pt x="1899296" y="0"/>
                </a:lnTo>
                <a:lnTo>
                  <a:pt x="1899296" y="1837929"/>
                </a:lnTo>
                <a:lnTo>
                  <a:pt x="0" y="1837929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-7401" t="-15372" r="-7417" b="-32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5" name="Freeform 135"/>
          <p:cNvSpPr/>
          <p:nvPr/>
        </p:nvSpPr>
        <p:spPr>
          <a:xfrm>
            <a:off x="12020719" y="5244208"/>
            <a:ext cx="1912765" cy="1649540"/>
          </a:xfrm>
          <a:custGeom>
            <a:avLst/>
            <a:gdLst/>
            <a:ahLst/>
            <a:cxnLst/>
            <a:rect l="l" t="t" r="r" b="b"/>
            <a:pathLst>
              <a:path w="1912765" h="1649540">
                <a:moveTo>
                  <a:pt x="0" y="0"/>
                </a:moveTo>
                <a:lnTo>
                  <a:pt x="1912765" y="0"/>
                </a:lnTo>
                <a:lnTo>
                  <a:pt x="1912765" y="1649541"/>
                </a:lnTo>
                <a:lnTo>
                  <a:pt x="0" y="1649541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b="-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6" name="Freeform 136"/>
          <p:cNvSpPr/>
          <p:nvPr/>
        </p:nvSpPr>
        <p:spPr>
          <a:xfrm>
            <a:off x="9177781" y="7772799"/>
            <a:ext cx="1524319" cy="1524319"/>
          </a:xfrm>
          <a:custGeom>
            <a:avLst/>
            <a:gdLst/>
            <a:ahLst/>
            <a:cxnLst/>
            <a:rect l="l" t="t" r="r" b="b"/>
            <a:pathLst>
              <a:path w="1524319" h="1524319">
                <a:moveTo>
                  <a:pt x="0" y="0"/>
                </a:moveTo>
                <a:lnTo>
                  <a:pt x="1524319" y="0"/>
                </a:lnTo>
                <a:lnTo>
                  <a:pt x="1524319" y="1524319"/>
                </a:lnTo>
                <a:lnTo>
                  <a:pt x="0" y="1524319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7" name="TextBox 137"/>
          <p:cNvSpPr txBox="1"/>
          <p:nvPr/>
        </p:nvSpPr>
        <p:spPr>
          <a:xfrm>
            <a:off x="1609563" y="519994"/>
            <a:ext cx="15997878" cy="1668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405"/>
              </a:lnSpc>
            </a:pPr>
            <a:r>
              <a:rPr lang="en-US" sz="6536" spc="-339">
                <a:solidFill>
                  <a:srgbClr val="FFFFFF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Our Complete</a:t>
            </a:r>
          </a:p>
          <a:p>
            <a:pPr algn="r">
              <a:lnSpc>
                <a:spcPts val="6405"/>
              </a:lnSpc>
            </a:pPr>
            <a:r>
              <a:rPr lang="en-US" sz="6536" b="1" spc="-339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Product Portfolio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1139" b="-1052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333339" y="8481535"/>
            <a:ext cx="846683" cy="484918"/>
          </a:xfrm>
          <a:custGeom>
            <a:avLst/>
            <a:gdLst/>
            <a:ahLst/>
            <a:cxnLst/>
            <a:rect l="l" t="t" r="r" b="b"/>
            <a:pathLst>
              <a:path w="846683" h="484918">
                <a:moveTo>
                  <a:pt x="0" y="0"/>
                </a:moveTo>
                <a:lnTo>
                  <a:pt x="846683" y="0"/>
                </a:lnTo>
                <a:lnTo>
                  <a:pt x="846683" y="484919"/>
                </a:lnTo>
                <a:lnTo>
                  <a:pt x="0" y="484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-8927233" y="4600772"/>
            <a:ext cx="16443640" cy="217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675"/>
              </a:lnSpc>
            </a:pPr>
            <a:r>
              <a:rPr lang="en-US" sz="15731">
                <a:solidFill>
                  <a:srgbClr val="000000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Right?</a:t>
            </a:r>
          </a:p>
        </p:txBody>
      </p:sp>
      <p:sp>
        <p:nvSpPr>
          <p:cNvPr id="5" name="Freeform 5"/>
          <p:cNvSpPr/>
          <p:nvPr/>
        </p:nvSpPr>
        <p:spPr>
          <a:xfrm>
            <a:off x="15327110" y="612451"/>
            <a:ext cx="2376928" cy="656940"/>
          </a:xfrm>
          <a:custGeom>
            <a:avLst/>
            <a:gdLst/>
            <a:ahLst/>
            <a:cxnLst/>
            <a:rect l="l" t="t" r="r" b="b"/>
            <a:pathLst>
              <a:path w="2376928" h="656940">
                <a:moveTo>
                  <a:pt x="0" y="0"/>
                </a:moveTo>
                <a:lnTo>
                  <a:pt x="2376928" y="0"/>
                </a:lnTo>
                <a:lnTo>
                  <a:pt x="2376928" y="656940"/>
                </a:lnTo>
                <a:lnTo>
                  <a:pt x="0" y="6569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975073" y="2695250"/>
            <a:ext cx="18265306" cy="4234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431"/>
              </a:lnSpc>
            </a:pPr>
            <a:endParaRPr/>
          </a:p>
          <a:p>
            <a:pPr algn="just">
              <a:lnSpc>
                <a:spcPts val="16431"/>
              </a:lnSpc>
            </a:pPr>
            <a:r>
              <a:rPr lang="en-US" sz="15356" b="1" spc="-798">
                <a:solidFill>
                  <a:srgbClr val="041E5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Timing </a:t>
            </a:r>
            <a:r>
              <a:rPr lang="en-US" sz="15356" spc="-798">
                <a:solidFill>
                  <a:srgbClr val="041E59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Right?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34226" y="2968317"/>
            <a:ext cx="16443640" cy="217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675"/>
              </a:lnSpc>
            </a:pPr>
            <a:r>
              <a:rPr lang="en-US" sz="15731">
                <a:solidFill>
                  <a:srgbClr val="000000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Is the</a:t>
            </a: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957643" y="342972"/>
            <a:ext cx="3688025" cy="4800528"/>
          </a:xfrm>
          <a:custGeom>
            <a:avLst/>
            <a:gdLst/>
            <a:ahLst/>
            <a:cxnLst/>
            <a:rect l="l" t="t" r="r" b="b"/>
            <a:pathLst>
              <a:path w="3688025" h="4800528">
                <a:moveTo>
                  <a:pt x="0" y="0"/>
                </a:moveTo>
                <a:lnTo>
                  <a:pt x="3688024" y="0"/>
                </a:lnTo>
                <a:lnTo>
                  <a:pt x="3688024" y="4800528"/>
                </a:lnTo>
                <a:lnTo>
                  <a:pt x="0" y="48005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426110" y="4001299"/>
            <a:ext cx="4454623" cy="5718950"/>
          </a:xfrm>
          <a:custGeom>
            <a:avLst/>
            <a:gdLst/>
            <a:ahLst/>
            <a:cxnLst/>
            <a:rect l="l" t="t" r="r" b="b"/>
            <a:pathLst>
              <a:path w="4454623" h="5718950">
                <a:moveTo>
                  <a:pt x="0" y="0"/>
                </a:moveTo>
                <a:lnTo>
                  <a:pt x="4454623" y="0"/>
                </a:lnTo>
                <a:lnTo>
                  <a:pt x="4454623" y="5718950"/>
                </a:lnTo>
                <a:lnTo>
                  <a:pt x="0" y="57189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049983" y="6191207"/>
            <a:ext cx="5344143" cy="3642080"/>
          </a:xfrm>
          <a:custGeom>
            <a:avLst/>
            <a:gdLst/>
            <a:ahLst/>
            <a:cxnLst/>
            <a:rect l="l" t="t" r="r" b="b"/>
            <a:pathLst>
              <a:path w="5344143" h="3642080">
                <a:moveTo>
                  <a:pt x="0" y="0"/>
                </a:moveTo>
                <a:lnTo>
                  <a:pt x="5344143" y="0"/>
                </a:lnTo>
                <a:lnTo>
                  <a:pt x="5344143" y="3642080"/>
                </a:lnTo>
                <a:lnTo>
                  <a:pt x="0" y="3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34" r="-2034" b="-1167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81449" y="6066009"/>
            <a:ext cx="6475411" cy="2053024"/>
          </a:xfrm>
          <a:custGeom>
            <a:avLst/>
            <a:gdLst/>
            <a:ahLst/>
            <a:cxnLst/>
            <a:rect l="l" t="t" r="r" b="b"/>
            <a:pathLst>
              <a:path w="6475411" h="2053024">
                <a:moveTo>
                  <a:pt x="0" y="0"/>
                </a:moveTo>
                <a:lnTo>
                  <a:pt x="6475411" y="0"/>
                </a:lnTo>
                <a:lnTo>
                  <a:pt x="6475411" y="2053024"/>
                </a:lnTo>
                <a:lnTo>
                  <a:pt x="0" y="20530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60" b="-490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58818" y="1028700"/>
            <a:ext cx="3669548" cy="4540507"/>
          </a:xfrm>
          <a:custGeom>
            <a:avLst/>
            <a:gdLst/>
            <a:ahLst/>
            <a:cxnLst/>
            <a:rect l="l" t="t" r="r" b="b"/>
            <a:pathLst>
              <a:path w="3669548" h="4540507">
                <a:moveTo>
                  <a:pt x="0" y="0"/>
                </a:moveTo>
                <a:lnTo>
                  <a:pt x="3669548" y="0"/>
                </a:lnTo>
                <a:lnTo>
                  <a:pt x="3669548" y="4540507"/>
                </a:lnTo>
                <a:lnTo>
                  <a:pt x="0" y="45405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253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81449" y="8370914"/>
            <a:ext cx="4459634" cy="1774773"/>
          </a:xfrm>
          <a:custGeom>
            <a:avLst/>
            <a:gdLst/>
            <a:ahLst/>
            <a:cxnLst/>
            <a:rect l="l" t="t" r="r" b="b"/>
            <a:pathLst>
              <a:path w="4459634" h="1774773">
                <a:moveTo>
                  <a:pt x="0" y="0"/>
                </a:moveTo>
                <a:lnTo>
                  <a:pt x="4459634" y="0"/>
                </a:lnTo>
                <a:lnTo>
                  <a:pt x="4459634" y="1774772"/>
                </a:lnTo>
                <a:lnTo>
                  <a:pt x="0" y="17747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2531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8974711" y="1026029"/>
            <a:ext cx="8584382" cy="1915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462"/>
              </a:lnSpc>
            </a:pPr>
            <a:r>
              <a:rPr lang="en-US" sz="6974" spc="-362">
                <a:solidFill>
                  <a:srgbClr val="FFFFFF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Why This Creates</a:t>
            </a:r>
          </a:p>
          <a:p>
            <a:pPr algn="r">
              <a:lnSpc>
                <a:spcPts val="7462"/>
              </a:lnSpc>
            </a:pPr>
            <a:r>
              <a:rPr lang="en-US" sz="6974" b="1" spc="-36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Massive Opportunity </a:t>
            </a:r>
          </a:p>
        </p:txBody>
      </p:sp>
      <p:sp>
        <p:nvSpPr>
          <p:cNvPr id="10" name="AutoShape 10"/>
          <p:cNvSpPr/>
          <p:nvPr/>
        </p:nvSpPr>
        <p:spPr>
          <a:xfrm>
            <a:off x="8799472" y="1560137"/>
            <a:ext cx="2608411" cy="0"/>
          </a:xfrm>
          <a:prstGeom prst="line">
            <a:avLst/>
          </a:prstGeom>
          <a:ln w="19050" cap="rnd">
            <a:solidFill>
              <a:srgbClr val="F6F6F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880850" y="3162553"/>
            <a:ext cx="6864349" cy="15746"/>
          </a:xfrm>
          <a:prstGeom prst="line">
            <a:avLst/>
          </a:prstGeom>
          <a:ln w="38100" cap="flat">
            <a:solidFill>
              <a:srgbClr val="440099"/>
            </a:solidFill>
            <a:prstDash val="sysDash"/>
            <a:headEnd type="oval" w="lg" len="lg"/>
            <a:tailEnd type="triangle" w="lg" len="med"/>
          </a:ln>
        </p:spPr>
        <p:txBody>
          <a:bodyPr/>
          <a:lstStyle/>
          <a:p>
            <a:endParaRPr lang="en-US" sz="5000"/>
          </a:p>
        </p:txBody>
      </p:sp>
      <p:sp>
        <p:nvSpPr>
          <p:cNvPr id="3" name="Freeform 3"/>
          <p:cNvSpPr/>
          <p:nvPr/>
        </p:nvSpPr>
        <p:spPr>
          <a:xfrm>
            <a:off x="15327111" y="612451"/>
            <a:ext cx="2376928" cy="656940"/>
          </a:xfrm>
          <a:custGeom>
            <a:avLst/>
            <a:gdLst/>
            <a:ahLst/>
            <a:cxnLst/>
            <a:rect l="l" t="t" r="r" b="b"/>
            <a:pathLst>
              <a:path w="2376928" h="656940">
                <a:moveTo>
                  <a:pt x="0" y="0"/>
                </a:moveTo>
                <a:lnTo>
                  <a:pt x="2376928" y="0"/>
                </a:lnTo>
                <a:lnTo>
                  <a:pt x="2376928" y="656940"/>
                </a:lnTo>
                <a:lnTo>
                  <a:pt x="0" y="656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5000"/>
          </a:p>
        </p:txBody>
      </p:sp>
      <p:sp>
        <p:nvSpPr>
          <p:cNvPr id="4" name="TextBox 4"/>
          <p:cNvSpPr txBox="1"/>
          <p:nvPr/>
        </p:nvSpPr>
        <p:spPr>
          <a:xfrm>
            <a:off x="2773070" y="2845146"/>
            <a:ext cx="2747991" cy="574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79"/>
              </a:lnSpc>
              <a:spcBef>
                <a:spcPct val="0"/>
              </a:spcBef>
            </a:pPr>
            <a:r>
              <a:rPr lang="en-US" sz="3413" dirty="0">
                <a:latin typeface="Open Sans 1 Light"/>
                <a:ea typeface="Open Sans 1 Light"/>
                <a:cs typeface="Open Sans 1 Light"/>
                <a:sym typeface="Open Sans 1 Light"/>
              </a:rPr>
              <a:t>PRE-TREND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464776" y="2804508"/>
            <a:ext cx="1862334" cy="574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79"/>
              </a:lnSpc>
              <a:spcBef>
                <a:spcPct val="0"/>
              </a:spcBef>
            </a:pPr>
            <a:r>
              <a:rPr lang="en-US" sz="3413">
                <a:latin typeface="Open Sans 1 Light"/>
                <a:ea typeface="Open Sans 1 Light"/>
                <a:cs typeface="Open Sans 1 Light"/>
                <a:sym typeface="Open Sans 1 Light"/>
              </a:rPr>
              <a:t>TREND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1882247" y="3567780"/>
            <a:ext cx="4508158" cy="4508158"/>
            <a:chOff x="0" y="0"/>
            <a:chExt cx="6010877" cy="6010877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6010877" cy="6010877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0" cap="sq">
                <a:solidFill>
                  <a:srgbClr val="44009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5000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5564" tIns="45564" rIns="45564" bIns="45564" rtlCol="0" anchor="ctr"/>
              <a:lstStyle/>
              <a:p>
                <a:pPr>
                  <a:lnSpc>
                    <a:spcPts val="3499"/>
                  </a:lnSpc>
                </a:pPr>
                <a:endParaRPr sz="5000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745249" y="2203169"/>
              <a:ext cx="2520380" cy="11019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885"/>
                </a:lnSpc>
                <a:spcBef>
                  <a:spcPct val="0"/>
                </a:spcBef>
              </a:pPr>
              <a:r>
                <a:rPr lang="en-US" sz="4918" dirty="0">
                  <a:latin typeface="Open Sans 2"/>
                  <a:ea typeface="Open Sans 2"/>
                  <a:cs typeface="Open Sans 2"/>
                  <a:sym typeface="Open Sans 2"/>
                </a:rPr>
                <a:t>2.5%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058945" y="8197513"/>
            <a:ext cx="4489407" cy="1768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3"/>
              </a:lnSpc>
            </a:pPr>
            <a:r>
              <a:rPr lang="en-US" sz="3345">
                <a:latin typeface="Open Sans 1 Light"/>
                <a:ea typeface="Open Sans 1 Light"/>
                <a:cs typeface="Open Sans 1 Light"/>
                <a:sym typeface="Open Sans 1 Light"/>
              </a:rPr>
              <a:t>The United States:</a:t>
            </a:r>
          </a:p>
          <a:p>
            <a:pPr>
              <a:lnSpc>
                <a:spcPts val="4683"/>
              </a:lnSpc>
            </a:pPr>
            <a:r>
              <a:rPr lang="en-US" sz="3345" b="1">
                <a:latin typeface="Open Sans 1 Bold"/>
                <a:ea typeface="Open Sans 1 Bold"/>
                <a:cs typeface="Open Sans 1 Bold"/>
                <a:sym typeface="Open Sans 1 Bold"/>
              </a:rPr>
              <a:t>5 Million Tests</a:t>
            </a:r>
            <a:r>
              <a:rPr lang="en-US" sz="3345">
                <a:latin typeface="Open Sans 1 Light"/>
                <a:ea typeface="Open Sans 1 Light"/>
                <a:cs typeface="Open Sans 1 Light"/>
                <a:sym typeface="Open Sans 1 Light"/>
              </a:rPr>
              <a:t> </a:t>
            </a:r>
          </a:p>
          <a:p>
            <a:pPr>
              <a:lnSpc>
                <a:spcPts val="4683"/>
              </a:lnSpc>
              <a:spcBef>
                <a:spcPct val="0"/>
              </a:spcBef>
            </a:pPr>
            <a:r>
              <a:rPr lang="en-US" sz="3345">
                <a:latin typeface="Open Sans 1 Light"/>
                <a:ea typeface="Open Sans 1 Light"/>
                <a:cs typeface="Open Sans 1 Light"/>
                <a:sym typeface="Open Sans 1 Light"/>
              </a:rPr>
              <a:t>(</a:t>
            </a:r>
            <a:r>
              <a:rPr lang="en-US" sz="3345" i="1">
                <a:latin typeface="Open Sans 1 Light Italics"/>
                <a:ea typeface="Open Sans 1 Light Italics"/>
                <a:cs typeface="Open Sans 1 Light Italics"/>
                <a:sym typeface="Open Sans 1 Light Italics"/>
              </a:rPr>
              <a:t>1 Billion in Sales)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526999" y="8265378"/>
            <a:ext cx="3577064" cy="563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1"/>
              </a:lnSpc>
              <a:spcBef>
                <a:spcPct val="0"/>
              </a:spcBef>
            </a:pPr>
            <a:r>
              <a:rPr lang="en-US" sz="3358" b="1">
                <a:latin typeface="Open Sans 1 Bold"/>
                <a:ea typeface="Open Sans 1 Bold"/>
                <a:cs typeface="Open Sans 1 Bold"/>
                <a:sym typeface="Open Sans 1 Bold"/>
              </a:rPr>
              <a:t>8.2 Million Tests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977565" y="3649631"/>
            <a:ext cx="4714532" cy="5548090"/>
            <a:chOff x="0" y="0"/>
            <a:chExt cx="6010877" cy="6937288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6010877" cy="6010877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11851" r="-5968"/>
                </a:stretch>
              </a:blipFill>
              <a:ln w="95250" cap="sq">
                <a:solidFill>
                  <a:srgbClr val="D3BFEC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5000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69319" y="6307912"/>
              <a:ext cx="5482147" cy="6293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3"/>
                </a:lnSpc>
                <a:spcBef>
                  <a:spcPct val="0"/>
                </a:spcBef>
              </a:pPr>
              <a:r>
                <a:rPr lang="en-US" sz="3002" dirty="0">
                  <a:latin typeface="Open Sans 1 Light"/>
                  <a:ea typeface="Open Sans 1 Light"/>
                  <a:cs typeface="Open Sans 1 Light"/>
                  <a:sym typeface="Open Sans 1 Light"/>
                </a:rPr>
                <a:t>54,451+ tests to date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058946" y="3567780"/>
            <a:ext cx="4508158" cy="4508159"/>
            <a:chOff x="0" y="0"/>
            <a:chExt cx="6010877" cy="601087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6010877" cy="6010877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0" cap="sq">
                <a:solidFill>
                  <a:srgbClr val="8B61C2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5000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5564" tIns="45564" rIns="45564" bIns="45564" rtlCol="0" anchor="ctr"/>
              <a:lstStyle/>
              <a:p>
                <a:pPr>
                  <a:lnSpc>
                    <a:spcPts val="3499"/>
                  </a:lnSpc>
                </a:pPr>
                <a:endParaRPr sz="5000"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470320" y="2203169"/>
              <a:ext cx="3429377" cy="1101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885"/>
                </a:lnSpc>
                <a:spcBef>
                  <a:spcPct val="0"/>
                </a:spcBef>
              </a:pPr>
              <a:r>
                <a:rPr lang="en-US" sz="4918">
                  <a:latin typeface="Open Sans 2"/>
                  <a:ea typeface="Open Sans 2"/>
                  <a:cs typeface="Open Sans 2"/>
                  <a:sym typeface="Open Sans 2"/>
                </a:rPr>
                <a:t>1.5%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3634510" y="995481"/>
              <a:ext cx="2058971" cy="4069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87"/>
                </a:lnSpc>
              </a:pPr>
              <a:r>
                <a:rPr lang="en-US" sz="2133" i="1" dirty="0">
                  <a:latin typeface="Open Sans 2 Light Italics"/>
                  <a:ea typeface="Open Sans 2 Light Italics"/>
                  <a:cs typeface="Open Sans 2 Light Italics"/>
                  <a:sym typeface="Open Sans 2 Light Italics"/>
                </a:rPr>
                <a:t>Sweden</a:t>
              </a:r>
            </a:p>
            <a:p>
              <a:pPr>
                <a:lnSpc>
                  <a:spcPts val="2987"/>
                </a:lnSpc>
              </a:pPr>
              <a:r>
                <a:rPr lang="en-US" sz="2133" i="1" dirty="0">
                  <a:latin typeface="Open Sans 2 Light Italics"/>
                  <a:ea typeface="Open Sans 2 Light Italics"/>
                  <a:cs typeface="Open Sans 2 Light Italics"/>
                  <a:sym typeface="Open Sans 2 Light Italics"/>
                </a:rPr>
                <a:t>Norway</a:t>
              </a:r>
            </a:p>
            <a:p>
              <a:pPr>
                <a:lnSpc>
                  <a:spcPts val="2987"/>
                </a:lnSpc>
              </a:pPr>
              <a:r>
                <a:rPr lang="en-US" sz="2133" i="1" dirty="0">
                  <a:latin typeface="Open Sans 2 Light Italics"/>
                  <a:ea typeface="Open Sans 2 Light Italics"/>
                  <a:cs typeface="Open Sans 2 Light Italics"/>
                  <a:sym typeface="Open Sans 2 Light Italics"/>
                </a:rPr>
                <a:t>Finland</a:t>
              </a:r>
            </a:p>
            <a:p>
              <a:pPr>
                <a:lnSpc>
                  <a:spcPts val="2987"/>
                </a:lnSpc>
              </a:pPr>
              <a:r>
                <a:rPr lang="en-US" sz="2133" i="1" dirty="0">
                  <a:latin typeface="Open Sans 2 Light Italics"/>
                  <a:ea typeface="Open Sans 2 Light Italics"/>
                  <a:cs typeface="Open Sans 2 Light Italics"/>
                  <a:sym typeface="Open Sans 2 Light Italics"/>
                </a:rPr>
                <a:t>Denmark</a:t>
              </a:r>
            </a:p>
            <a:p>
              <a:pPr>
                <a:lnSpc>
                  <a:spcPts val="2987"/>
                </a:lnSpc>
              </a:pPr>
              <a:r>
                <a:rPr lang="en-US" sz="2133" i="1" dirty="0">
                  <a:latin typeface="Open Sans 2 Light Italics"/>
                  <a:ea typeface="Open Sans 2 Light Italics"/>
                  <a:cs typeface="Open Sans 2 Light Italics"/>
                  <a:sym typeface="Open Sans 2 Light Italics"/>
                </a:rPr>
                <a:t>Iceland</a:t>
              </a:r>
            </a:p>
            <a:p>
              <a:pPr>
                <a:lnSpc>
                  <a:spcPts val="2987"/>
                </a:lnSpc>
              </a:pPr>
              <a:r>
                <a:rPr lang="en-US" sz="2133" i="1" dirty="0">
                  <a:latin typeface="Open Sans 2 Light Italics"/>
                  <a:ea typeface="Open Sans 2 Light Italics"/>
                  <a:cs typeface="Open Sans 2 Light Italics"/>
                  <a:sym typeface="Open Sans 2 Light Italics"/>
                </a:rPr>
                <a:t>Estonia</a:t>
              </a:r>
            </a:p>
            <a:p>
              <a:pPr>
                <a:lnSpc>
                  <a:spcPts val="2987"/>
                </a:lnSpc>
              </a:pPr>
              <a:r>
                <a:rPr lang="en-US" sz="2133" i="1" dirty="0">
                  <a:latin typeface="Open Sans 2 Light Italics"/>
                  <a:ea typeface="Open Sans 2 Light Italics"/>
                  <a:cs typeface="Open Sans 2 Light Italics"/>
                  <a:sym typeface="Open Sans 2 Light Italics"/>
                </a:rPr>
                <a:t>Latvia</a:t>
              </a:r>
            </a:p>
            <a:p>
              <a:pPr>
                <a:lnSpc>
                  <a:spcPts val="2987"/>
                </a:lnSpc>
              </a:pPr>
              <a:r>
                <a:rPr lang="en-US" sz="2133" i="1" dirty="0">
                  <a:latin typeface="Open Sans 2 Light Italics"/>
                  <a:ea typeface="Open Sans 2 Light Italics"/>
                  <a:cs typeface="Open Sans 2 Light Italics"/>
                  <a:sym typeface="Open Sans 2 Light Italics"/>
                </a:rPr>
                <a:t>Lithuania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435306" y="609451"/>
            <a:ext cx="5552041" cy="311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  <a:spcBef>
                <a:spcPct val="0"/>
              </a:spcBef>
            </a:pPr>
            <a:r>
              <a:rPr lang="en-US" b="1" spc="142">
                <a:solidFill>
                  <a:srgbClr val="73898E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IS THE TIMING RIGHT?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-80865" y="1160242"/>
            <a:ext cx="8584382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462"/>
              </a:lnSpc>
            </a:pPr>
            <a:r>
              <a:rPr lang="en-US" sz="6974" b="1" spc="-362">
                <a:latin typeface="Open Sans 1 Bold"/>
                <a:ea typeface="Open Sans 1 Bold"/>
                <a:cs typeface="Open Sans 1 Bold"/>
                <a:sym typeface="Open Sans 1 Bold"/>
              </a:rPr>
              <a:t>Ahead</a:t>
            </a:r>
            <a:r>
              <a:rPr lang="en-US" sz="6974" spc="-362">
                <a:latin typeface="Open Sans 1 Light"/>
                <a:ea typeface="Open Sans 1 Light"/>
                <a:cs typeface="Open Sans 1 Light"/>
                <a:sym typeface="Open Sans 1 Light"/>
              </a:rPr>
              <a:t> of the curve </a:t>
            </a:r>
          </a:p>
        </p:txBody>
      </p:sp>
      <p:sp>
        <p:nvSpPr>
          <p:cNvPr id="25" name="AutoShape 25"/>
          <p:cNvSpPr/>
          <p:nvPr/>
        </p:nvSpPr>
        <p:spPr>
          <a:xfrm>
            <a:off x="-1385069" y="1613101"/>
            <a:ext cx="2608411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5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1139" b="-1052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333339" y="8481535"/>
            <a:ext cx="846683" cy="484918"/>
          </a:xfrm>
          <a:custGeom>
            <a:avLst/>
            <a:gdLst/>
            <a:ahLst/>
            <a:cxnLst/>
            <a:rect l="l" t="t" r="r" b="b"/>
            <a:pathLst>
              <a:path w="846683" h="484918">
                <a:moveTo>
                  <a:pt x="0" y="0"/>
                </a:moveTo>
                <a:lnTo>
                  <a:pt x="846683" y="0"/>
                </a:lnTo>
                <a:lnTo>
                  <a:pt x="846683" y="484919"/>
                </a:lnTo>
                <a:lnTo>
                  <a:pt x="0" y="484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-8927233" y="4600772"/>
            <a:ext cx="16443640" cy="217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675"/>
              </a:lnSpc>
            </a:pPr>
            <a:r>
              <a:rPr lang="en-US" sz="15731">
                <a:solidFill>
                  <a:srgbClr val="000000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Right?</a:t>
            </a:r>
          </a:p>
        </p:txBody>
      </p:sp>
      <p:sp>
        <p:nvSpPr>
          <p:cNvPr id="5" name="Freeform 5"/>
          <p:cNvSpPr/>
          <p:nvPr/>
        </p:nvSpPr>
        <p:spPr>
          <a:xfrm>
            <a:off x="15327110" y="612451"/>
            <a:ext cx="2376928" cy="656940"/>
          </a:xfrm>
          <a:custGeom>
            <a:avLst/>
            <a:gdLst/>
            <a:ahLst/>
            <a:cxnLst/>
            <a:rect l="l" t="t" r="r" b="b"/>
            <a:pathLst>
              <a:path w="2376928" h="656940">
                <a:moveTo>
                  <a:pt x="0" y="0"/>
                </a:moveTo>
                <a:lnTo>
                  <a:pt x="2376928" y="0"/>
                </a:lnTo>
                <a:lnTo>
                  <a:pt x="2376928" y="656940"/>
                </a:lnTo>
                <a:lnTo>
                  <a:pt x="0" y="6569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975073" y="2695250"/>
            <a:ext cx="18265306" cy="4234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431"/>
              </a:lnSpc>
            </a:pPr>
            <a:endParaRPr/>
          </a:p>
          <a:p>
            <a:pPr algn="just">
              <a:lnSpc>
                <a:spcPts val="16431"/>
              </a:lnSpc>
            </a:pPr>
            <a:r>
              <a:rPr lang="en-US" sz="15356" b="1" spc="-798">
                <a:solidFill>
                  <a:srgbClr val="041E5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Company </a:t>
            </a:r>
            <a:r>
              <a:rPr lang="en-US" sz="15356" spc="-798">
                <a:solidFill>
                  <a:srgbClr val="041E59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Solid?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34226" y="2968317"/>
            <a:ext cx="16443640" cy="217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675"/>
              </a:lnSpc>
            </a:pPr>
            <a:r>
              <a:rPr lang="en-US" sz="15731">
                <a:solidFill>
                  <a:srgbClr val="000000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Is the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694594" y="-177363"/>
            <a:ext cx="14637572" cy="10641725"/>
          </a:xfrm>
          <a:custGeom>
            <a:avLst/>
            <a:gdLst/>
            <a:ahLst/>
            <a:cxnLst/>
            <a:rect l="l" t="t" r="r" b="b"/>
            <a:pathLst>
              <a:path w="14637572" h="10641725">
                <a:moveTo>
                  <a:pt x="0" y="0"/>
                </a:moveTo>
                <a:lnTo>
                  <a:pt x="14637573" y="0"/>
                </a:lnTo>
                <a:lnTo>
                  <a:pt x="14637573" y="10641726"/>
                </a:lnTo>
                <a:lnTo>
                  <a:pt x="0" y="106417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</a:blip>
            <a:stretch>
              <a:fillRect l="-5181" r="-51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21227" y="2657475"/>
            <a:ext cx="7914279" cy="497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33"/>
              </a:lnSpc>
            </a:pPr>
            <a:r>
              <a:rPr lang="en-US" sz="5444" spc="-163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“If you’re going to invest your money, your time, or your energy, you need a </a:t>
            </a:r>
            <a:r>
              <a:rPr lang="en-US" sz="5444" b="1" spc="-163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system for evaluating it</a:t>
            </a:r>
            <a:r>
              <a:rPr lang="en-US" sz="5444" spc="-163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—not just hope and emotions.” - </a:t>
            </a:r>
            <a:r>
              <a:rPr lang="en-US" sz="5444" i="1" spc="-163">
                <a:solidFill>
                  <a:srgbClr val="000000"/>
                </a:solidFill>
                <a:latin typeface="Open Sans 1 Light Italics"/>
                <a:ea typeface="Open Sans 1 Light Italics"/>
                <a:cs typeface="Open Sans 1 Light Italics"/>
                <a:sym typeface="Open Sans 1 Light Italics"/>
              </a:rPr>
              <a:t>Ray Dalio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9220200"/>
            <a:ext cx="1042203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9"/>
              </a:lnSpc>
            </a:pPr>
            <a:r>
              <a:rPr lang="en-US" sz="2099" spc="4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02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339561" y="2101035"/>
            <a:ext cx="2950679" cy="331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00"/>
              </a:lnSpc>
              <a:spcBef>
                <a:spcPct val="0"/>
              </a:spcBef>
            </a:pPr>
            <a:r>
              <a:rPr lang="en-US" sz="1800" b="1" spc="142">
                <a:solidFill>
                  <a:srgbClr val="73898E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INTRODUCTION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859051" y="1709822"/>
            <a:ext cx="1071996" cy="638860"/>
            <a:chOff x="0" y="0"/>
            <a:chExt cx="282337" cy="1682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2336" cy="168259"/>
            </a:xfrm>
            <a:custGeom>
              <a:avLst/>
              <a:gdLst/>
              <a:ahLst/>
              <a:cxnLst/>
              <a:rect l="l" t="t" r="r" b="b"/>
              <a:pathLst>
                <a:path w="282336" h="168259">
                  <a:moveTo>
                    <a:pt x="84130" y="0"/>
                  </a:moveTo>
                  <a:lnTo>
                    <a:pt x="198207" y="0"/>
                  </a:lnTo>
                  <a:cubicBezTo>
                    <a:pt x="220519" y="0"/>
                    <a:pt x="241918" y="8864"/>
                    <a:pt x="257695" y="24641"/>
                  </a:cubicBezTo>
                  <a:cubicBezTo>
                    <a:pt x="273473" y="40418"/>
                    <a:pt x="282336" y="61817"/>
                    <a:pt x="282336" y="84130"/>
                  </a:cubicBezTo>
                  <a:lnTo>
                    <a:pt x="282336" y="84130"/>
                  </a:lnTo>
                  <a:cubicBezTo>
                    <a:pt x="282336" y="130593"/>
                    <a:pt x="244670" y="168259"/>
                    <a:pt x="198207" y="168259"/>
                  </a:cubicBezTo>
                  <a:lnTo>
                    <a:pt x="84130" y="168259"/>
                  </a:lnTo>
                  <a:cubicBezTo>
                    <a:pt x="37666" y="168259"/>
                    <a:pt x="0" y="130593"/>
                    <a:pt x="0" y="84130"/>
                  </a:cubicBezTo>
                  <a:lnTo>
                    <a:pt x="0" y="84130"/>
                  </a:lnTo>
                  <a:cubicBezTo>
                    <a:pt x="0" y="37666"/>
                    <a:pt x="37666" y="0"/>
                    <a:pt x="84130" y="0"/>
                  </a:cubicBezTo>
                  <a:close/>
                </a:path>
              </a:pathLst>
            </a:custGeom>
            <a:solidFill>
              <a:srgbClr val="440099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282337" cy="244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76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034168" y="1789412"/>
            <a:ext cx="721762" cy="422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7"/>
              </a:lnSpc>
            </a:pPr>
            <a:r>
              <a:rPr lang="en-US" sz="2399" spc="9">
                <a:solidFill>
                  <a:srgbClr val="FFFFFF"/>
                </a:solidFill>
                <a:latin typeface="Nunito Sans Expanded Light"/>
                <a:ea typeface="Nunito Sans Expanded Light"/>
                <a:cs typeface="Nunito Sans Expanded Light"/>
                <a:sym typeface="Nunito Sans Expanded Light"/>
              </a:rPr>
              <a:t>01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212768" y="1646728"/>
            <a:ext cx="6491144" cy="669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85"/>
              </a:lnSpc>
            </a:pPr>
            <a:r>
              <a:rPr lang="en-US" sz="3799" spc="15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Does it solve a real problem?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859051" y="3662456"/>
            <a:ext cx="1008755" cy="638860"/>
            <a:chOff x="0" y="0"/>
            <a:chExt cx="265680" cy="16825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5680" cy="168259"/>
            </a:xfrm>
            <a:custGeom>
              <a:avLst/>
              <a:gdLst/>
              <a:ahLst/>
              <a:cxnLst/>
              <a:rect l="l" t="t" r="r" b="b"/>
              <a:pathLst>
                <a:path w="265680" h="168259">
                  <a:moveTo>
                    <a:pt x="84130" y="0"/>
                  </a:moveTo>
                  <a:lnTo>
                    <a:pt x="181551" y="0"/>
                  </a:lnTo>
                  <a:cubicBezTo>
                    <a:pt x="228014" y="0"/>
                    <a:pt x="265680" y="37666"/>
                    <a:pt x="265680" y="84130"/>
                  </a:cubicBezTo>
                  <a:lnTo>
                    <a:pt x="265680" y="84130"/>
                  </a:lnTo>
                  <a:cubicBezTo>
                    <a:pt x="265680" y="106442"/>
                    <a:pt x="256817" y="127841"/>
                    <a:pt x="241039" y="143618"/>
                  </a:cubicBezTo>
                  <a:cubicBezTo>
                    <a:pt x="225262" y="159396"/>
                    <a:pt x="203863" y="168259"/>
                    <a:pt x="181551" y="168259"/>
                  </a:cubicBezTo>
                  <a:lnTo>
                    <a:pt x="84130" y="168259"/>
                  </a:lnTo>
                  <a:cubicBezTo>
                    <a:pt x="37666" y="168259"/>
                    <a:pt x="0" y="130593"/>
                    <a:pt x="0" y="84130"/>
                  </a:cubicBezTo>
                  <a:lnTo>
                    <a:pt x="0" y="84130"/>
                  </a:lnTo>
                  <a:cubicBezTo>
                    <a:pt x="0" y="37666"/>
                    <a:pt x="37666" y="0"/>
                    <a:pt x="84130" y="0"/>
                  </a:cubicBezTo>
                  <a:close/>
                </a:path>
              </a:pathLst>
            </a:custGeom>
            <a:solidFill>
              <a:srgbClr val="440099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265680" cy="244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7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023837" y="3742046"/>
            <a:ext cx="679182" cy="422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7"/>
              </a:lnSpc>
            </a:pPr>
            <a:r>
              <a:rPr lang="en-US" sz="2399" spc="9">
                <a:solidFill>
                  <a:srgbClr val="FFFFFF"/>
                </a:solidFill>
                <a:latin typeface="Nunito Sans Expanded Light"/>
                <a:ea typeface="Nunito Sans Expanded Light"/>
                <a:cs typeface="Nunito Sans Expanded Light"/>
                <a:sym typeface="Nunito Sans Expanded Light"/>
              </a:rPr>
              <a:t>02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245776" y="5705033"/>
            <a:ext cx="5221392" cy="669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85"/>
              </a:lnSpc>
            </a:pPr>
            <a:r>
              <a:rPr lang="en-US" sz="3799" spc="15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Is the company solid?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9859051" y="5735971"/>
            <a:ext cx="1008755" cy="638860"/>
            <a:chOff x="0" y="0"/>
            <a:chExt cx="265680" cy="16825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65680" cy="168259"/>
            </a:xfrm>
            <a:custGeom>
              <a:avLst/>
              <a:gdLst/>
              <a:ahLst/>
              <a:cxnLst/>
              <a:rect l="l" t="t" r="r" b="b"/>
              <a:pathLst>
                <a:path w="265680" h="168259">
                  <a:moveTo>
                    <a:pt x="84130" y="0"/>
                  </a:moveTo>
                  <a:lnTo>
                    <a:pt x="181551" y="0"/>
                  </a:lnTo>
                  <a:cubicBezTo>
                    <a:pt x="228014" y="0"/>
                    <a:pt x="265680" y="37666"/>
                    <a:pt x="265680" y="84130"/>
                  </a:cubicBezTo>
                  <a:lnTo>
                    <a:pt x="265680" y="84130"/>
                  </a:lnTo>
                  <a:cubicBezTo>
                    <a:pt x="265680" y="106442"/>
                    <a:pt x="256817" y="127841"/>
                    <a:pt x="241039" y="143618"/>
                  </a:cubicBezTo>
                  <a:cubicBezTo>
                    <a:pt x="225262" y="159396"/>
                    <a:pt x="203863" y="168259"/>
                    <a:pt x="181551" y="168259"/>
                  </a:cubicBezTo>
                  <a:lnTo>
                    <a:pt x="84130" y="168259"/>
                  </a:lnTo>
                  <a:cubicBezTo>
                    <a:pt x="37666" y="168259"/>
                    <a:pt x="0" y="130593"/>
                    <a:pt x="0" y="84130"/>
                  </a:cubicBezTo>
                  <a:lnTo>
                    <a:pt x="0" y="84130"/>
                  </a:lnTo>
                  <a:cubicBezTo>
                    <a:pt x="0" y="37666"/>
                    <a:pt x="37666" y="0"/>
                    <a:pt x="84130" y="0"/>
                  </a:cubicBezTo>
                  <a:close/>
                </a:path>
              </a:pathLst>
            </a:custGeom>
            <a:solidFill>
              <a:srgbClr val="440099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76200"/>
              <a:ext cx="265680" cy="244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7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023837" y="5815561"/>
            <a:ext cx="679182" cy="422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7"/>
              </a:lnSpc>
            </a:pPr>
            <a:r>
              <a:rPr lang="en-US" sz="2399" spc="9">
                <a:solidFill>
                  <a:srgbClr val="FFFFFF"/>
                </a:solidFill>
                <a:latin typeface="Nunito Sans Expanded Light"/>
                <a:ea typeface="Nunito Sans Expanded Light"/>
                <a:cs typeface="Nunito Sans Expanded Light"/>
                <a:sym typeface="Nunito Sans Expanded Light"/>
              </a:rPr>
              <a:t>03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212768" y="3567206"/>
            <a:ext cx="6484891" cy="1374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85"/>
              </a:lnSpc>
            </a:pPr>
            <a:r>
              <a:rPr lang="en-US" sz="3799" spc="15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Is the timing right?</a:t>
            </a:r>
          </a:p>
          <a:p>
            <a:pPr algn="l">
              <a:lnSpc>
                <a:spcPts val="5585"/>
              </a:lnSpc>
            </a:pPr>
            <a:endParaRPr lang="en-US" sz="3799" spc="15">
              <a:solidFill>
                <a:srgbClr val="000000"/>
              </a:solidFill>
              <a:latin typeface="Open Sans 1 Light"/>
              <a:ea typeface="Open Sans 1 Light"/>
              <a:cs typeface="Open Sans 1 Light"/>
              <a:sym typeface="Open Sans 1 Light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9859051" y="7705473"/>
            <a:ext cx="1008755" cy="638860"/>
            <a:chOff x="0" y="0"/>
            <a:chExt cx="265680" cy="16825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65680" cy="168259"/>
            </a:xfrm>
            <a:custGeom>
              <a:avLst/>
              <a:gdLst/>
              <a:ahLst/>
              <a:cxnLst/>
              <a:rect l="l" t="t" r="r" b="b"/>
              <a:pathLst>
                <a:path w="265680" h="168259">
                  <a:moveTo>
                    <a:pt x="84130" y="0"/>
                  </a:moveTo>
                  <a:lnTo>
                    <a:pt x="181551" y="0"/>
                  </a:lnTo>
                  <a:cubicBezTo>
                    <a:pt x="228014" y="0"/>
                    <a:pt x="265680" y="37666"/>
                    <a:pt x="265680" y="84130"/>
                  </a:cubicBezTo>
                  <a:lnTo>
                    <a:pt x="265680" y="84130"/>
                  </a:lnTo>
                  <a:cubicBezTo>
                    <a:pt x="265680" y="106442"/>
                    <a:pt x="256817" y="127841"/>
                    <a:pt x="241039" y="143618"/>
                  </a:cubicBezTo>
                  <a:cubicBezTo>
                    <a:pt x="225262" y="159396"/>
                    <a:pt x="203863" y="168259"/>
                    <a:pt x="181551" y="168259"/>
                  </a:cubicBezTo>
                  <a:lnTo>
                    <a:pt x="84130" y="168259"/>
                  </a:lnTo>
                  <a:cubicBezTo>
                    <a:pt x="37666" y="168259"/>
                    <a:pt x="0" y="130593"/>
                    <a:pt x="0" y="84130"/>
                  </a:cubicBezTo>
                  <a:lnTo>
                    <a:pt x="0" y="84130"/>
                  </a:lnTo>
                  <a:cubicBezTo>
                    <a:pt x="0" y="37666"/>
                    <a:pt x="37666" y="0"/>
                    <a:pt x="84130" y="0"/>
                  </a:cubicBezTo>
                  <a:close/>
                </a:path>
              </a:pathLst>
            </a:custGeom>
            <a:solidFill>
              <a:srgbClr val="440099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265680" cy="244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7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1245776" y="7665810"/>
            <a:ext cx="5626249" cy="669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85"/>
              </a:lnSpc>
            </a:pPr>
            <a:r>
              <a:rPr lang="en-US" sz="3799" spc="15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Can I win here?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023837" y="7785063"/>
            <a:ext cx="679182" cy="422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7"/>
              </a:lnSpc>
            </a:pPr>
            <a:r>
              <a:rPr lang="en-US" sz="2399" spc="9">
                <a:solidFill>
                  <a:srgbClr val="FFFFFF"/>
                </a:solidFill>
                <a:latin typeface="Nunito Sans Expanded Light"/>
                <a:ea typeface="Nunito Sans Expanded Light"/>
                <a:cs typeface="Nunito Sans Expanded Light"/>
                <a:sym typeface="Nunito Sans Expanded Light"/>
              </a:rPr>
              <a:t>04</a:t>
            </a:r>
          </a:p>
        </p:txBody>
      </p:sp>
      <p:sp>
        <p:nvSpPr>
          <p:cNvPr id="26" name="Freeform 26"/>
          <p:cNvSpPr/>
          <p:nvPr/>
        </p:nvSpPr>
        <p:spPr>
          <a:xfrm>
            <a:off x="15327110" y="612451"/>
            <a:ext cx="2376928" cy="656940"/>
          </a:xfrm>
          <a:custGeom>
            <a:avLst/>
            <a:gdLst/>
            <a:ahLst/>
            <a:cxnLst/>
            <a:rect l="l" t="t" r="r" b="b"/>
            <a:pathLst>
              <a:path w="2376928" h="656940">
                <a:moveTo>
                  <a:pt x="0" y="0"/>
                </a:moveTo>
                <a:lnTo>
                  <a:pt x="2376928" y="0"/>
                </a:lnTo>
                <a:lnTo>
                  <a:pt x="2376928" y="656940"/>
                </a:lnTo>
                <a:lnTo>
                  <a:pt x="0" y="656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42562" y="1674772"/>
            <a:ext cx="11849154" cy="2463956"/>
            <a:chOff x="0" y="0"/>
            <a:chExt cx="3120765" cy="6489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20765" cy="648943"/>
            </a:xfrm>
            <a:custGeom>
              <a:avLst/>
              <a:gdLst/>
              <a:ahLst/>
              <a:cxnLst/>
              <a:rect l="l" t="t" r="r" b="b"/>
              <a:pathLst>
                <a:path w="3120765" h="648943">
                  <a:moveTo>
                    <a:pt x="0" y="0"/>
                  </a:moveTo>
                  <a:lnTo>
                    <a:pt x="3120765" y="0"/>
                  </a:lnTo>
                  <a:lnTo>
                    <a:pt x="3120765" y="648943"/>
                  </a:lnTo>
                  <a:lnTo>
                    <a:pt x="0" y="6489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3120765" cy="629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9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551760" cy="10443095"/>
          </a:xfrm>
          <a:custGeom>
            <a:avLst/>
            <a:gdLst/>
            <a:ahLst/>
            <a:cxnLst/>
            <a:rect l="l" t="t" r="r" b="b"/>
            <a:pathLst>
              <a:path w="18551760" h="10443095">
                <a:moveTo>
                  <a:pt x="0" y="0"/>
                </a:moveTo>
                <a:lnTo>
                  <a:pt x="18551760" y="0"/>
                </a:lnTo>
                <a:lnTo>
                  <a:pt x="18551760" y="10443095"/>
                </a:lnTo>
                <a:lnTo>
                  <a:pt x="0" y="104430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-514350"/>
            <a:ext cx="6225801" cy="3086100"/>
            <a:chOff x="0" y="0"/>
            <a:chExt cx="1639717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39717" cy="812800"/>
            </a:xfrm>
            <a:custGeom>
              <a:avLst/>
              <a:gdLst/>
              <a:ahLst/>
              <a:cxnLst/>
              <a:rect l="l" t="t" r="r" b="b"/>
              <a:pathLst>
                <a:path w="1639717" h="812800">
                  <a:moveTo>
                    <a:pt x="0" y="0"/>
                  </a:moveTo>
                  <a:lnTo>
                    <a:pt x="1639717" y="0"/>
                  </a:lnTo>
                  <a:lnTo>
                    <a:pt x="163971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050"/>
              <a:ext cx="1639717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9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874151" y="3089930"/>
            <a:ext cx="3979511" cy="2728736"/>
            <a:chOff x="0" y="0"/>
            <a:chExt cx="1048102" cy="7186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48102" cy="718679"/>
            </a:xfrm>
            <a:custGeom>
              <a:avLst/>
              <a:gdLst/>
              <a:ahLst/>
              <a:cxnLst/>
              <a:rect l="l" t="t" r="r" b="b"/>
              <a:pathLst>
                <a:path w="1048102" h="718679">
                  <a:moveTo>
                    <a:pt x="0" y="0"/>
                  </a:moveTo>
                  <a:lnTo>
                    <a:pt x="1048102" y="0"/>
                  </a:lnTo>
                  <a:lnTo>
                    <a:pt x="1048102" y="718679"/>
                  </a:lnTo>
                  <a:lnTo>
                    <a:pt x="0" y="7186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9050"/>
              <a:ext cx="1048102" cy="6996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9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155311">
            <a:off x="6275880" y="4983325"/>
            <a:ext cx="643559" cy="2232253"/>
            <a:chOff x="0" y="0"/>
            <a:chExt cx="169497" cy="58791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9497" cy="587918"/>
            </a:xfrm>
            <a:custGeom>
              <a:avLst/>
              <a:gdLst/>
              <a:ahLst/>
              <a:cxnLst/>
              <a:rect l="l" t="t" r="r" b="b"/>
              <a:pathLst>
                <a:path w="169497" h="587918">
                  <a:moveTo>
                    <a:pt x="0" y="0"/>
                  </a:moveTo>
                  <a:lnTo>
                    <a:pt x="169497" y="0"/>
                  </a:lnTo>
                  <a:lnTo>
                    <a:pt x="169497" y="587918"/>
                  </a:lnTo>
                  <a:lnTo>
                    <a:pt x="0" y="5879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9050"/>
              <a:ext cx="169497" cy="5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95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3094341">
            <a:off x="5531929" y="5864419"/>
            <a:ext cx="1618257" cy="807106"/>
          </a:xfrm>
          <a:custGeom>
            <a:avLst/>
            <a:gdLst/>
            <a:ahLst/>
            <a:cxnLst/>
            <a:rect l="l" t="t" r="r" b="b"/>
            <a:pathLst>
              <a:path w="1618257" h="807106">
                <a:moveTo>
                  <a:pt x="0" y="0"/>
                </a:moveTo>
                <a:lnTo>
                  <a:pt x="1618257" y="0"/>
                </a:lnTo>
                <a:lnTo>
                  <a:pt x="1618257" y="807105"/>
                </a:lnTo>
                <a:lnTo>
                  <a:pt x="0" y="8071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886582" y="504285"/>
            <a:ext cx="2069745" cy="572040"/>
          </a:xfrm>
          <a:custGeom>
            <a:avLst/>
            <a:gdLst/>
            <a:ahLst/>
            <a:cxnLst/>
            <a:rect l="l" t="t" r="r" b="b"/>
            <a:pathLst>
              <a:path w="2069745" h="572040">
                <a:moveTo>
                  <a:pt x="0" y="0"/>
                </a:moveTo>
                <a:lnTo>
                  <a:pt x="2069745" y="0"/>
                </a:lnTo>
                <a:lnTo>
                  <a:pt x="2069745" y="572040"/>
                </a:lnTo>
                <a:lnTo>
                  <a:pt x="0" y="5720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17052965" y="1128494"/>
            <a:ext cx="285750" cy="1396466"/>
            <a:chOff x="0" y="0"/>
            <a:chExt cx="381000" cy="1861955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446909"/>
              <a:ext cx="381000" cy="381000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 rot="-5400000">
              <a:off x="-740478" y="880974"/>
              <a:ext cx="1861955" cy="100008"/>
              <a:chOff x="0" y="0"/>
              <a:chExt cx="2036572" cy="205092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274487" cy="68431"/>
              </a:xfrm>
              <a:custGeom>
                <a:avLst/>
                <a:gdLst/>
                <a:ahLst/>
                <a:cxnLst/>
                <a:rect l="l" t="t" r="r" b="b"/>
                <a:pathLst>
                  <a:path w="1274487" h="68431">
                    <a:moveTo>
                      <a:pt x="65539" y="1748"/>
                    </a:moveTo>
                    <a:cubicBezTo>
                      <a:pt x="65539" y="2713"/>
                      <a:pt x="50863" y="3496"/>
                      <a:pt x="32769" y="3496"/>
                    </a:cubicBezTo>
                    <a:cubicBezTo>
                      <a:pt x="14676" y="3496"/>
                      <a:pt x="0" y="2713"/>
                      <a:pt x="0" y="1748"/>
                    </a:cubicBezTo>
                    <a:cubicBezTo>
                      <a:pt x="0" y="783"/>
                      <a:pt x="14676" y="0"/>
                      <a:pt x="32769" y="0"/>
                    </a:cubicBezTo>
                    <a:cubicBezTo>
                      <a:pt x="50863" y="0"/>
                      <a:pt x="65539" y="783"/>
                      <a:pt x="65539" y="1748"/>
                    </a:cubicBezTo>
                    <a:close/>
                    <a:moveTo>
                      <a:pt x="435752" y="0"/>
                    </a:moveTo>
                    <a:cubicBezTo>
                      <a:pt x="417658" y="0"/>
                      <a:pt x="402983" y="783"/>
                      <a:pt x="402983" y="1748"/>
                    </a:cubicBezTo>
                    <a:cubicBezTo>
                      <a:pt x="402983" y="2713"/>
                      <a:pt x="417658" y="3496"/>
                      <a:pt x="435752" y="3496"/>
                    </a:cubicBezTo>
                    <a:cubicBezTo>
                      <a:pt x="453845" y="3496"/>
                      <a:pt x="468521" y="2713"/>
                      <a:pt x="468521" y="1748"/>
                    </a:cubicBezTo>
                    <a:cubicBezTo>
                      <a:pt x="468521" y="783"/>
                      <a:pt x="453846" y="0"/>
                      <a:pt x="435752" y="0"/>
                    </a:cubicBezTo>
                    <a:close/>
                    <a:moveTo>
                      <a:pt x="838735" y="0"/>
                    </a:moveTo>
                    <a:cubicBezTo>
                      <a:pt x="820641" y="0"/>
                      <a:pt x="805965" y="783"/>
                      <a:pt x="805965" y="1748"/>
                    </a:cubicBezTo>
                    <a:cubicBezTo>
                      <a:pt x="805965" y="2713"/>
                      <a:pt x="820641" y="3496"/>
                      <a:pt x="838735" y="3496"/>
                    </a:cubicBezTo>
                    <a:cubicBezTo>
                      <a:pt x="856828" y="3496"/>
                      <a:pt x="871504" y="2713"/>
                      <a:pt x="871504" y="1748"/>
                    </a:cubicBezTo>
                    <a:cubicBezTo>
                      <a:pt x="871504" y="783"/>
                      <a:pt x="856828" y="0"/>
                      <a:pt x="838735" y="0"/>
                    </a:cubicBezTo>
                    <a:close/>
                    <a:moveTo>
                      <a:pt x="1241717" y="3496"/>
                    </a:moveTo>
                    <a:cubicBezTo>
                      <a:pt x="1259811" y="3496"/>
                      <a:pt x="1274487" y="2713"/>
                      <a:pt x="1274487" y="1748"/>
                    </a:cubicBezTo>
                    <a:cubicBezTo>
                      <a:pt x="1274487" y="783"/>
                      <a:pt x="1259811" y="0"/>
                      <a:pt x="1241717" y="0"/>
                    </a:cubicBezTo>
                    <a:cubicBezTo>
                      <a:pt x="1223624" y="0"/>
                      <a:pt x="1208948" y="783"/>
                      <a:pt x="1208948" y="1748"/>
                    </a:cubicBezTo>
                    <a:cubicBezTo>
                      <a:pt x="1208948" y="2713"/>
                      <a:pt x="1223624" y="3496"/>
                      <a:pt x="1241717" y="3496"/>
                    </a:cubicBezTo>
                    <a:close/>
                    <a:moveTo>
                      <a:pt x="32769" y="21643"/>
                    </a:moveTo>
                    <a:cubicBezTo>
                      <a:pt x="14676" y="21643"/>
                      <a:pt x="0" y="22426"/>
                      <a:pt x="0" y="23391"/>
                    </a:cubicBezTo>
                    <a:cubicBezTo>
                      <a:pt x="0" y="24356"/>
                      <a:pt x="14676" y="25139"/>
                      <a:pt x="32769" y="25139"/>
                    </a:cubicBezTo>
                    <a:cubicBezTo>
                      <a:pt x="50863" y="25139"/>
                      <a:pt x="65539" y="24356"/>
                      <a:pt x="65539" y="23391"/>
                    </a:cubicBezTo>
                    <a:cubicBezTo>
                      <a:pt x="65539" y="22426"/>
                      <a:pt x="50863" y="21643"/>
                      <a:pt x="32769" y="21643"/>
                    </a:cubicBezTo>
                    <a:close/>
                    <a:moveTo>
                      <a:pt x="435752" y="21643"/>
                    </a:moveTo>
                    <a:cubicBezTo>
                      <a:pt x="417658" y="21643"/>
                      <a:pt x="402983" y="22426"/>
                      <a:pt x="402983" y="23391"/>
                    </a:cubicBezTo>
                    <a:cubicBezTo>
                      <a:pt x="402983" y="24356"/>
                      <a:pt x="417658" y="25139"/>
                      <a:pt x="435752" y="25139"/>
                    </a:cubicBezTo>
                    <a:cubicBezTo>
                      <a:pt x="453845" y="25139"/>
                      <a:pt x="468521" y="24356"/>
                      <a:pt x="468521" y="23391"/>
                    </a:cubicBezTo>
                    <a:cubicBezTo>
                      <a:pt x="468521" y="22426"/>
                      <a:pt x="453846" y="21643"/>
                      <a:pt x="435752" y="21643"/>
                    </a:cubicBezTo>
                    <a:close/>
                    <a:moveTo>
                      <a:pt x="838735" y="21643"/>
                    </a:moveTo>
                    <a:cubicBezTo>
                      <a:pt x="820641" y="21643"/>
                      <a:pt x="805965" y="22426"/>
                      <a:pt x="805965" y="23391"/>
                    </a:cubicBezTo>
                    <a:cubicBezTo>
                      <a:pt x="805965" y="24356"/>
                      <a:pt x="820641" y="25139"/>
                      <a:pt x="838735" y="25139"/>
                    </a:cubicBezTo>
                    <a:cubicBezTo>
                      <a:pt x="856828" y="25139"/>
                      <a:pt x="871504" y="24356"/>
                      <a:pt x="871504" y="23391"/>
                    </a:cubicBezTo>
                    <a:cubicBezTo>
                      <a:pt x="871504" y="22426"/>
                      <a:pt x="856828" y="21643"/>
                      <a:pt x="838735" y="21643"/>
                    </a:cubicBezTo>
                    <a:close/>
                    <a:moveTo>
                      <a:pt x="1241717" y="21643"/>
                    </a:moveTo>
                    <a:cubicBezTo>
                      <a:pt x="1223624" y="21643"/>
                      <a:pt x="1208948" y="22426"/>
                      <a:pt x="1208948" y="23391"/>
                    </a:cubicBezTo>
                    <a:cubicBezTo>
                      <a:pt x="1208948" y="24356"/>
                      <a:pt x="1223624" y="25139"/>
                      <a:pt x="1241717" y="25139"/>
                    </a:cubicBezTo>
                    <a:cubicBezTo>
                      <a:pt x="1259811" y="25139"/>
                      <a:pt x="1274487" y="24356"/>
                      <a:pt x="1274487" y="23391"/>
                    </a:cubicBezTo>
                    <a:cubicBezTo>
                      <a:pt x="1274487" y="22426"/>
                      <a:pt x="1259811" y="21643"/>
                      <a:pt x="1241717" y="21643"/>
                    </a:cubicBezTo>
                    <a:close/>
                    <a:moveTo>
                      <a:pt x="32769" y="43292"/>
                    </a:moveTo>
                    <a:cubicBezTo>
                      <a:pt x="14676" y="43292"/>
                      <a:pt x="0" y="44075"/>
                      <a:pt x="0" y="45040"/>
                    </a:cubicBezTo>
                    <a:cubicBezTo>
                      <a:pt x="0" y="46005"/>
                      <a:pt x="14676" y="46788"/>
                      <a:pt x="32769" y="46788"/>
                    </a:cubicBezTo>
                    <a:cubicBezTo>
                      <a:pt x="50863" y="46788"/>
                      <a:pt x="65539" y="46005"/>
                      <a:pt x="65539" y="45040"/>
                    </a:cubicBezTo>
                    <a:cubicBezTo>
                      <a:pt x="65539" y="44075"/>
                      <a:pt x="50863" y="43292"/>
                      <a:pt x="32769" y="43292"/>
                    </a:cubicBezTo>
                    <a:close/>
                    <a:moveTo>
                      <a:pt x="435752" y="43292"/>
                    </a:moveTo>
                    <a:cubicBezTo>
                      <a:pt x="417658" y="43292"/>
                      <a:pt x="402983" y="44075"/>
                      <a:pt x="402983" y="45040"/>
                    </a:cubicBezTo>
                    <a:cubicBezTo>
                      <a:pt x="402983" y="46005"/>
                      <a:pt x="417658" y="46788"/>
                      <a:pt x="435752" y="46788"/>
                    </a:cubicBezTo>
                    <a:cubicBezTo>
                      <a:pt x="453845" y="46788"/>
                      <a:pt x="468521" y="46005"/>
                      <a:pt x="468521" y="45040"/>
                    </a:cubicBezTo>
                    <a:cubicBezTo>
                      <a:pt x="468521" y="44075"/>
                      <a:pt x="453846" y="43292"/>
                      <a:pt x="435752" y="43292"/>
                    </a:cubicBezTo>
                    <a:close/>
                    <a:moveTo>
                      <a:pt x="838735" y="43292"/>
                    </a:moveTo>
                    <a:cubicBezTo>
                      <a:pt x="820641" y="43292"/>
                      <a:pt x="805965" y="44075"/>
                      <a:pt x="805965" y="45040"/>
                    </a:cubicBezTo>
                    <a:cubicBezTo>
                      <a:pt x="805965" y="46005"/>
                      <a:pt x="820641" y="46788"/>
                      <a:pt x="838735" y="46788"/>
                    </a:cubicBezTo>
                    <a:cubicBezTo>
                      <a:pt x="856828" y="46788"/>
                      <a:pt x="871504" y="46005"/>
                      <a:pt x="871504" y="45040"/>
                    </a:cubicBezTo>
                    <a:cubicBezTo>
                      <a:pt x="871504" y="44075"/>
                      <a:pt x="856828" y="43292"/>
                      <a:pt x="838735" y="43292"/>
                    </a:cubicBezTo>
                    <a:close/>
                    <a:moveTo>
                      <a:pt x="1241717" y="43292"/>
                    </a:moveTo>
                    <a:cubicBezTo>
                      <a:pt x="1223624" y="43292"/>
                      <a:pt x="1208948" y="44075"/>
                      <a:pt x="1208948" y="45040"/>
                    </a:cubicBezTo>
                    <a:cubicBezTo>
                      <a:pt x="1208948" y="46005"/>
                      <a:pt x="1223624" y="46788"/>
                      <a:pt x="1241717" y="46788"/>
                    </a:cubicBezTo>
                    <a:cubicBezTo>
                      <a:pt x="1259811" y="46788"/>
                      <a:pt x="1274487" y="46005"/>
                      <a:pt x="1274487" y="45040"/>
                    </a:cubicBezTo>
                    <a:cubicBezTo>
                      <a:pt x="1274487" y="44075"/>
                      <a:pt x="1259811" y="43292"/>
                      <a:pt x="1241717" y="43292"/>
                    </a:cubicBezTo>
                    <a:close/>
                    <a:moveTo>
                      <a:pt x="32769" y="64936"/>
                    </a:moveTo>
                    <a:cubicBezTo>
                      <a:pt x="14676" y="64936"/>
                      <a:pt x="0" y="65718"/>
                      <a:pt x="0" y="66683"/>
                    </a:cubicBezTo>
                    <a:cubicBezTo>
                      <a:pt x="0" y="67648"/>
                      <a:pt x="14676" y="68431"/>
                      <a:pt x="32769" y="68431"/>
                    </a:cubicBezTo>
                    <a:cubicBezTo>
                      <a:pt x="50863" y="68431"/>
                      <a:pt x="65539" y="67648"/>
                      <a:pt x="65539" y="66683"/>
                    </a:cubicBezTo>
                    <a:cubicBezTo>
                      <a:pt x="65539" y="65718"/>
                      <a:pt x="50863" y="64936"/>
                      <a:pt x="32769" y="64936"/>
                    </a:cubicBezTo>
                    <a:close/>
                    <a:moveTo>
                      <a:pt x="435752" y="64936"/>
                    </a:moveTo>
                    <a:cubicBezTo>
                      <a:pt x="417658" y="64936"/>
                      <a:pt x="402983" y="65718"/>
                      <a:pt x="402983" y="66683"/>
                    </a:cubicBezTo>
                    <a:cubicBezTo>
                      <a:pt x="402983" y="67648"/>
                      <a:pt x="417658" y="68431"/>
                      <a:pt x="435752" y="68431"/>
                    </a:cubicBezTo>
                    <a:cubicBezTo>
                      <a:pt x="453845" y="68431"/>
                      <a:pt x="468521" y="67648"/>
                      <a:pt x="468521" y="66683"/>
                    </a:cubicBezTo>
                    <a:cubicBezTo>
                      <a:pt x="468521" y="65718"/>
                      <a:pt x="453846" y="64936"/>
                      <a:pt x="435752" y="64936"/>
                    </a:cubicBezTo>
                    <a:close/>
                    <a:moveTo>
                      <a:pt x="838735" y="64936"/>
                    </a:moveTo>
                    <a:cubicBezTo>
                      <a:pt x="820641" y="64936"/>
                      <a:pt x="805965" y="65718"/>
                      <a:pt x="805965" y="66683"/>
                    </a:cubicBezTo>
                    <a:cubicBezTo>
                      <a:pt x="805965" y="67648"/>
                      <a:pt x="820641" y="68431"/>
                      <a:pt x="838735" y="68431"/>
                    </a:cubicBezTo>
                    <a:cubicBezTo>
                      <a:pt x="856828" y="68431"/>
                      <a:pt x="871504" y="67648"/>
                      <a:pt x="871504" y="66683"/>
                    </a:cubicBezTo>
                    <a:cubicBezTo>
                      <a:pt x="871504" y="65718"/>
                      <a:pt x="856828" y="64936"/>
                      <a:pt x="838735" y="64936"/>
                    </a:cubicBezTo>
                    <a:close/>
                    <a:moveTo>
                      <a:pt x="1241717" y="64936"/>
                    </a:moveTo>
                    <a:cubicBezTo>
                      <a:pt x="1223624" y="64936"/>
                      <a:pt x="1208948" y="65718"/>
                      <a:pt x="1208948" y="66683"/>
                    </a:cubicBezTo>
                    <a:cubicBezTo>
                      <a:pt x="1208948" y="67648"/>
                      <a:pt x="1223624" y="68431"/>
                      <a:pt x="1241717" y="68431"/>
                    </a:cubicBezTo>
                    <a:cubicBezTo>
                      <a:pt x="1259811" y="68431"/>
                      <a:pt x="1274487" y="67648"/>
                      <a:pt x="1274487" y="66683"/>
                    </a:cubicBezTo>
                    <a:cubicBezTo>
                      <a:pt x="1274487" y="65718"/>
                      <a:pt x="1259811" y="64936"/>
                      <a:pt x="1241717" y="6493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1028700" y="1028700"/>
            <a:ext cx="6444613" cy="1232276"/>
            <a:chOff x="0" y="0"/>
            <a:chExt cx="8592818" cy="1643035"/>
          </a:xfrm>
        </p:grpSpPr>
        <p:sp>
          <p:nvSpPr>
            <p:cNvPr id="23" name="TextBox 23"/>
            <p:cNvSpPr txBox="1"/>
            <p:nvPr/>
          </p:nvSpPr>
          <p:spPr>
            <a:xfrm>
              <a:off x="0" y="252693"/>
              <a:ext cx="5674036" cy="1185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269"/>
                </a:lnSpc>
              </a:pPr>
              <a:r>
                <a:rPr lang="en-US" sz="6028" spc="-33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The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971554" y="123825"/>
              <a:ext cx="6621264" cy="1519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69"/>
                </a:lnSpc>
              </a:pPr>
              <a:r>
                <a:rPr lang="en-US" sz="8143" spc="-447">
                  <a:solidFill>
                    <a:srgbClr val="041E59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Trajectory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88051" y="1128494"/>
            <a:ext cx="6685263" cy="3086100"/>
            <a:chOff x="0" y="0"/>
            <a:chExt cx="1760728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760728" cy="812800"/>
            </a:xfrm>
            <a:custGeom>
              <a:avLst/>
              <a:gdLst/>
              <a:ahLst/>
              <a:cxnLst/>
              <a:rect l="l" t="t" r="r" b="b"/>
              <a:pathLst>
                <a:path w="1760728" h="812800">
                  <a:moveTo>
                    <a:pt x="0" y="0"/>
                  </a:moveTo>
                  <a:lnTo>
                    <a:pt x="1760728" y="0"/>
                  </a:lnTo>
                  <a:lnTo>
                    <a:pt x="176072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9050"/>
              <a:ext cx="1760728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8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124865" y="1009650"/>
            <a:ext cx="5552041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00"/>
              </a:lnSpc>
              <a:spcBef>
                <a:spcPct val="0"/>
              </a:spcBef>
            </a:pPr>
            <a:r>
              <a:rPr lang="en-US" sz="2000" b="1" spc="158">
                <a:solidFill>
                  <a:srgbClr val="73898E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IS THE COMPANY SOLID?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28700" y="1524000"/>
            <a:ext cx="11018218" cy="166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2"/>
              </a:lnSpc>
            </a:pPr>
            <a:r>
              <a:rPr lang="en-US" sz="6574" spc="-341">
                <a:solidFill>
                  <a:srgbClr val="231F2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An </a:t>
            </a:r>
            <a:r>
              <a:rPr lang="en-US" sz="6574" b="1" spc="-341">
                <a:solidFill>
                  <a:srgbClr val="231F2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Established Company</a:t>
            </a:r>
            <a:r>
              <a:rPr lang="en-US" sz="6574" spc="-341">
                <a:solidFill>
                  <a:srgbClr val="231F2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,</a:t>
            </a:r>
          </a:p>
          <a:p>
            <a:pPr algn="l">
              <a:lnSpc>
                <a:spcPts val="6442"/>
              </a:lnSpc>
            </a:pPr>
            <a:r>
              <a:rPr lang="en-US" sz="6574" spc="-341">
                <a:solidFill>
                  <a:srgbClr val="231F2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Positioned to Win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28700" y="3641122"/>
            <a:ext cx="6615545" cy="181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3817" lvl="1" indent="-316908" algn="l">
              <a:lnSpc>
                <a:spcPts val="4902"/>
              </a:lnSpc>
              <a:buFont typeface="Arial"/>
              <a:buChar char="•"/>
            </a:pPr>
            <a:r>
              <a:rPr lang="en-US" sz="2935">
                <a:solidFill>
                  <a:srgbClr val="242829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The foundation is </a:t>
            </a:r>
            <a:r>
              <a:rPr lang="en-US" sz="2935" b="1">
                <a:solidFill>
                  <a:srgbClr val="242829"/>
                </a:solidFill>
                <a:latin typeface="Open Sans 1 Semi-Bold"/>
                <a:ea typeface="Open Sans 1 Semi-Bold"/>
                <a:cs typeface="Open Sans 1 Semi-Bold"/>
                <a:sym typeface="Open Sans 1 Semi-Bold"/>
              </a:rPr>
              <a:t>set</a:t>
            </a:r>
            <a:r>
              <a:rPr lang="en-US" sz="2935" b="1">
                <a:solidFill>
                  <a:srgbClr val="2428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.</a:t>
            </a:r>
          </a:p>
          <a:p>
            <a:pPr marL="633817" lvl="1" indent="-316908" algn="l">
              <a:lnSpc>
                <a:spcPts val="4902"/>
              </a:lnSpc>
              <a:buFont typeface="Arial"/>
              <a:buChar char="•"/>
            </a:pPr>
            <a:r>
              <a:rPr lang="en-US" sz="2935">
                <a:solidFill>
                  <a:srgbClr val="242829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The model is </a:t>
            </a:r>
            <a:r>
              <a:rPr lang="en-US" sz="2935" b="1">
                <a:solidFill>
                  <a:srgbClr val="242829"/>
                </a:solidFill>
                <a:latin typeface="Open Sans 1 Semi-Bold"/>
                <a:ea typeface="Open Sans 1 Semi-Bold"/>
                <a:cs typeface="Open Sans 1 Semi-Bold"/>
                <a:sym typeface="Open Sans 1 Semi-Bold"/>
              </a:rPr>
              <a:t>working.</a:t>
            </a:r>
          </a:p>
          <a:p>
            <a:pPr marL="633817" lvl="1" indent="-316908" algn="l">
              <a:lnSpc>
                <a:spcPts val="4902"/>
              </a:lnSpc>
              <a:buFont typeface="Arial"/>
              <a:buChar char="•"/>
            </a:pPr>
            <a:r>
              <a:rPr lang="en-US" sz="2935">
                <a:solidFill>
                  <a:srgbClr val="242829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The demand is </a:t>
            </a:r>
            <a:r>
              <a:rPr lang="en-US" sz="2935" b="1">
                <a:solidFill>
                  <a:srgbClr val="242829"/>
                </a:solidFill>
                <a:latin typeface="Open Sans 1 Semi-Bold"/>
                <a:ea typeface="Open Sans 1 Semi-Bold"/>
                <a:cs typeface="Open Sans 1 Semi-Bold"/>
                <a:sym typeface="Open Sans 1 Semi-Bold"/>
              </a:rPr>
              <a:t>rising.</a:t>
            </a:r>
          </a:p>
        </p:txBody>
      </p:sp>
      <p:sp>
        <p:nvSpPr>
          <p:cNvPr id="31" name="AutoShape 31"/>
          <p:cNvSpPr/>
          <p:nvPr/>
        </p:nvSpPr>
        <p:spPr>
          <a:xfrm>
            <a:off x="-1744160" y="1989054"/>
            <a:ext cx="2608411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1139" b="-1052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333339" y="8481535"/>
            <a:ext cx="846683" cy="484918"/>
          </a:xfrm>
          <a:custGeom>
            <a:avLst/>
            <a:gdLst/>
            <a:ahLst/>
            <a:cxnLst/>
            <a:rect l="l" t="t" r="r" b="b"/>
            <a:pathLst>
              <a:path w="846683" h="484918">
                <a:moveTo>
                  <a:pt x="0" y="0"/>
                </a:moveTo>
                <a:lnTo>
                  <a:pt x="846683" y="0"/>
                </a:lnTo>
                <a:lnTo>
                  <a:pt x="846683" y="484919"/>
                </a:lnTo>
                <a:lnTo>
                  <a:pt x="0" y="484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-8927233" y="4600772"/>
            <a:ext cx="16443640" cy="217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675"/>
              </a:lnSpc>
            </a:pPr>
            <a:r>
              <a:rPr lang="en-US" sz="15731" dirty="0">
                <a:solidFill>
                  <a:srgbClr val="000000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Right?</a:t>
            </a:r>
          </a:p>
        </p:txBody>
      </p:sp>
      <p:sp>
        <p:nvSpPr>
          <p:cNvPr id="5" name="Freeform 5"/>
          <p:cNvSpPr/>
          <p:nvPr/>
        </p:nvSpPr>
        <p:spPr>
          <a:xfrm>
            <a:off x="15327110" y="612451"/>
            <a:ext cx="2376928" cy="656940"/>
          </a:xfrm>
          <a:custGeom>
            <a:avLst/>
            <a:gdLst/>
            <a:ahLst/>
            <a:cxnLst/>
            <a:rect l="l" t="t" r="r" b="b"/>
            <a:pathLst>
              <a:path w="2376928" h="656940">
                <a:moveTo>
                  <a:pt x="0" y="0"/>
                </a:moveTo>
                <a:lnTo>
                  <a:pt x="2376928" y="0"/>
                </a:lnTo>
                <a:lnTo>
                  <a:pt x="2376928" y="656940"/>
                </a:lnTo>
                <a:lnTo>
                  <a:pt x="0" y="6569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975073" y="2695250"/>
            <a:ext cx="18265306" cy="4234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431"/>
              </a:lnSpc>
            </a:pPr>
            <a:endParaRPr/>
          </a:p>
          <a:p>
            <a:pPr algn="just">
              <a:lnSpc>
                <a:spcPts val="16431"/>
              </a:lnSpc>
            </a:pPr>
            <a:r>
              <a:rPr lang="en-US" sz="15356" b="1" spc="-798">
                <a:solidFill>
                  <a:srgbClr val="041E5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Win</a:t>
            </a:r>
            <a:r>
              <a:rPr lang="en-US" sz="15356" spc="-798">
                <a:solidFill>
                  <a:srgbClr val="041E59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 here?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34226" y="2968317"/>
            <a:ext cx="16443640" cy="217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675"/>
              </a:lnSpc>
            </a:pPr>
            <a:r>
              <a:rPr lang="en-US" sz="15731">
                <a:solidFill>
                  <a:srgbClr val="000000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Can I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9948" y="4257641"/>
            <a:ext cx="6234727" cy="3941362"/>
            <a:chOff x="0" y="0"/>
            <a:chExt cx="8312969" cy="5255150"/>
          </a:xfrm>
        </p:grpSpPr>
        <p:sp>
          <p:nvSpPr>
            <p:cNvPr id="3" name="Freeform 3"/>
            <p:cNvSpPr/>
            <p:nvPr/>
          </p:nvSpPr>
          <p:spPr>
            <a:xfrm>
              <a:off x="4608387" y="352291"/>
              <a:ext cx="726102" cy="1338437"/>
            </a:xfrm>
            <a:custGeom>
              <a:avLst/>
              <a:gdLst/>
              <a:ahLst/>
              <a:cxnLst/>
              <a:rect l="l" t="t" r="r" b="b"/>
              <a:pathLst>
                <a:path w="726102" h="1338437">
                  <a:moveTo>
                    <a:pt x="0" y="0"/>
                  </a:moveTo>
                  <a:lnTo>
                    <a:pt x="726102" y="0"/>
                  </a:lnTo>
                  <a:lnTo>
                    <a:pt x="726102" y="1338436"/>
                  </a:lnTo>
                  <a:lnTo>
                    <a:pt x="0" y="1338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6626081" y="352291"/>
              <a:ext cx="726102" cy="1338437"/>
            </a:xfrm>
            <a:custGeom>
              <a:avLst/>
              <a:gdLst/>
              <a:ahLst/>
              <a:cxnLst/>
              <a:rect l="l" t="t" r="r" b="b"/>
              <a:pathLst>
                <a:path w="726102" h="1338437">
                  <a:moveTo>
                    <a:pt x="0" y="0"/>
                  </a:moveTo>
                  <a:lnTo>
                    <a:pt x="726102" y="0"/>
                  </a:lnTo>
                  <a:lnTo>
                    <a:pt x="726102" y="1338436"/>
                  </a:lnTo>
                  <a:lnTo>
                    <a:pt x="0" y="1338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5334489" y="352291"/>
              <a:ext cx="645796" cy="1338437"/>
            </a:xfrm>
            <a:custGeom>
              <a:avLst/>
              <a:gdLst/>
              <a:ahLst/>
              <a:cxnLst/>
              <a:rect l="l" t="t" r="r" b="b"/>
              <a:pathLst>
                <a:path w="645796" h="1338437">
                  <a:moveTo>
                    <a:pt x="0" y="0"/>
                  </a:moveTo>
                  <a:lnTo>
                    <a:pt x="645796" y="0"/>
                  </a:lnTo>
                  <a:lnTo>
                    <a:pt x="645796" y="1338436"/>
                  </a:lnTo>
                  <a:lnTo>
                    <a:pt x="0" y="1338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5980285" y="352291"/>
              <a:ext cx="645796" cy="1338437"/>
            </a:xfrm>
            <a:custGeom>
              <a:avLst/>
              <a:gdLst/>
              <a:ahLst/>
              <a:cxnLst/>
              <a:rect l="l" t="t" r="r" b="b"/>
              <a:pathLst>
                <a:path w="645796" h="1338437">
                  <a:moveTo>
                    <a:pt x="0" y="0"/>
                  </a:moveTo>
                  <a:lnTo>
                    <a:pt x="645796" y="0"/>
                  </a:lnTo>
                  <a:lnTo>
                    <a:pt x="645796" y="1338436"/>
                  </a:lnTo>
                  <a:lnTo>
                    <a:pt x="0" y="1338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81896"/>
              <a:ext cx="2133420" cy="1879226"/>
            </a:xfrm>
            <a:custGeom>
              <a:avLst/>
              <a:gdLst/>
              <a:ahLst/>
              <a:cxnLst/>
              <a:rect l="l" t="t" r="r" b="b"/>
              <a:pathLst>
                <a:path w="2133420" h="1879226">
                  <a:moveTo>
                    <a:pt x="0" y="0"/>
                  </a:moveTo>
                  <a:lnTo>
                    <a:pt x="2133420" y="0"/>
                  </a:lnTo>
                  <a:lnTo>
                    <a:pt x="2133420" y="1879226"/>
                  </a:lnTo>
                  <a:lnTo>
                    <a:pt x="0" y="187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066710" y="0"/>
              <a:ext cx="2415235" cy="2415235"/>
            </a:xfrm>
            <a:custGeom>
              <a:avLst/>
              <a:gdLst/>
              <a:ahLst/>
              <a:cxnLst/>
              <a:rect l="l" t="t" r="r" b="b"/>
              <a:pathLst>
                <a:path w="2415235" h="2415235">
                  <a:moveTo>
                    <a:pt x="0" y="0"/>
                  </a:moveTo>
                  <a:lnTo>
                    <a:pt x="2415235" y="0"/>
                  </a:lnTo>
                  <a:lnTo>
                    <a:pt x="2415235" y="2415235"/>
                  </a:lnTo>
                  <a:lnTo>
                    <a:pt x="0" y="2415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938518"/>
              <a:ext cx="3558097" cy="476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40"/>
                </a:lnSpc>
              </a:pPr>
              <a:r>
                <a:rPr lang="en-US" sz="2171">
                  <a:solidFill>
                    <a:srgbClr val="1211CA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CUSTOMER PLAN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54104" y="2729803"/>
              <a:ext cx="3403993" cy="2525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40"/>
                </a:lnSpc>
              </a:pPr>
              <a:r>
                <a:rPr lang="en-US" sz="2171">
                  <a:solidFill>
                    <a:srgbClr val="2D262A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Earn by selling products to customers / patients through your online store.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754872" y="2729803"/>
              <a:ext cx="3162128" cy="2525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40"/>
                </a:lnSpc>
              </a:pPr>
              <a:r>
                <a:rPr lang="en-US" sz="2171">
                  <a:solidFill>
                    <a:srgbClr val="2D262A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Start building a team of distributors, and earn overrides on their businesses.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754872" y="1938518"/>
              <a:ext cx="3558097" cy="476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40"/>
                </a:lnSpc>
              </a:pPr>
              <a:r>
                <a:rPr lang="en-US" sz="2171" b="1">
                  <a:solidFill>
                    <a:srgbClr val="1211CA"/>
                  </a:solidFill>
                  <a:latin typeface="Open Sans 1 Medium"/>
                  <a:ea typeface="Open Sans 1 Medium"/>
                  <a:cs typeface="Open Sans 1 Medium"/>
                  <a:sym typeface="Open Sans 1 Medium"/>
                </a:rPr>
                <a:t>PARTNER PLAN</a:t>
              </a:r>
            </a:p>
          </p:txBody>
        </p:sp>
      </p:grpSp>
      <p:sp>
        <p:nvSpPr>
          <p:cNvPr id="13" name="AutoShape 13"/>
          <p:cNvSpPr/>
          <p:nvPr/>
        </p:nvSpPr>
        <p:spPr>
          <a:xfrm>
            <a:off x="9889102" y="5172111"/>
            <a:ext cx="712984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14"/>
          <p:cNvSpPr/>
          <p:nvPr/>
        </p:nvSpPr>
        <p:spPr>
          <a:xfrm>
            <a:off x="9889102" y="2809882"/>
            <a:ext cx="712984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008700" y="8844330"/>
            <a:ext cx="3878984" cy="743199"/>
          </a:xfrm>
          <a:custGeom>
            <a:avLst/>
            <a:gdLst/>
            <a:ahLst/>
            <a:cxnLst/>
            <a:rect l="l" t="t" r="r" b="b"/>
            <a:pathLst>
              <a:path w="3878984" h="743199">
                <a:moveTo>
                  <a:pt x="0" y="0"/>
                </a:moveTo>
                <a:lnTo>
                  <a:pt x="3878984" y="0"/>
                </a:lnTo>
                <a:lnTo>
                  <a:pt x="3878984" y="743199"/>
                </a:lnTo>
                <a:lnTo>
                  <a:pt x="0" y="7431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871" t="-48027" r="-245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7008700" y="1390718"/>
            <a:ext cx="3763979" cy="7527957"/>
            <a:chOff x="0" y="0"/>
            <a:chExt cx="3175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2667000" y="6350000"/>
                  </a:moveTo>
                  <a:lnTo>
                    <a:pt x="508000" y="6350000"/>
                  </a:lnTo>
                  <a:cubicBezTo>
                    <a:pt x="227330" y="6350000"/>
                    <a:pt x="0" y="6122670"/>
                    <a:pt x="0" y="5842000"/>
                  </a:cubicBezTo>
                  <a:lnTo>
                    <a:pt x="0" y="508000"/>
                  </a:lnTo>
                  <a:cubicBezTo>
                    <a:pt x="0" y="227330"/>
                    <a:pt x="227330" y="0"/>
                    <a:pt x="508000" y="0"/>
                  </a:cubicBezTo>
                  <a:lnTo>
                    <a:pt x="2667000" y="0"/>
                  </a:lnTo>
                  <a:cubicBezTo>
                    <a:pt x="2947670" y="0"/>
                    <a:pt x="3175000" y="227330"/>
                    <a:pt x="3175000" y="508000"/>
                  </a:cubicBezTo>
                  <a:lnTo>
                    <a:pt x="3175000" y="5842000"/>
                  </a:lnTo>
                  <a:cubicBezTo>
                    <a:pt x="3175000" y="6122670"/>
                    <a:pt x="2947670" y="6350000"/>
                    <a:pt x="2667000" y="6350000"/>
                  </a:cubicBezTo>
                  <a:close/>
                </a:path>
              </a:pathLst>
            </a:custGeom>
            <a:blipFill>
              <a:blip r:embed="rId10"/>
              <a:stretch>
                <a:fillRect t="-4200" b="-420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2667000" y="19050"/>
                  </a:moveTo>
                  <a:cubicBezTo>
                    <a:pt x="2936240" y="19050"/>
                    <a:pt x="3155950" y="238760"/>
                    <a:pt x="3155950" y="508000"/>
                  </a:cubicBezTo>
                  <a:lnTo>
                    <a:pt x="3155950" y="5842000"/>
                  </a:lnTo>
                  <a:cubicBezTo>
                    <a:pt x="3155950" y="6111240"/>
                    <a:pt x="2936240" y="6330950"/>
                    <a:pt x="2667000" y="6330950"/>
                  </a:cubicBezTo>
                  <a:lnTo>
                    <a:pt x="508000" y="6330950"/>
                  </a:lnTo>
                  <a:cubicBezTo>
                    <a:pt x="238760" y="6330950"/>
                    <a:pt x="19050" y="6111240"/>
                    <a:pt x="19050" y="5842000"/>
                  </a:cubicBezTo>
                  <a:lnTo>
                    <a:pt x="19050" y="508000"/>
                  </a:lnTo>
                  <a:cubicBezTo>
                    <a:pt x="19050" y="238760"/>
                    <a:pt x="238760" y="19050"/>
                    <a:pt x="508000" y="19050"/>
                  </a:cubicBezTo>
                  <a:lnTo>
                    <a:pt x="2667000" y="19050"/>
                  </a:lnTo>
                  <a:moveTo>
                    <a:pt x="2667000" y="0"/>
                  </a:moveTo>
                  <a:lnTo>
                    <a:pt x="508000" y="0"/>
                  </a:lnTo>
                  <a:cubicBezTo>
                    <a:pt x="227330" y="0"/>
                    <a:pt x="0" y="227330"/>
                    <a:pt x="0" y="508000"/>
                  </a:cubicBezTo>
                  <a:lnTo>
                    <a:pt x="0" y="5842000"/>
                  </a:lnTo>
                  <a:cubicBezTo>
                    <a:pt x="0" y="6122670"/>
                    <a:pt x="227330" y="6350000"/>
                    <a:pt x="508000" y="6350000"/>
                  </a:cubicBezTo>
                  <a:lnTo>
                    <a:pt x="2667000" y="6350000"/>
                  </a:lnTo>
                  <a:cubicBezTo>
                    <a:pt x="2947670" y="6350000"/>
                    <a:pt x="3175000" y="6122670"/>
                    <a:pt x="3175000" y="5842000"/>
                  </a:cubicBezTo>
                  <a:lnTo>
                    <a:pt x="3175000" y="508000"/>
                  </a:lnTo>
                  <a:cubicBezTo>
                    <a:pt x="3175000" y="227330"/>
                    <a:pt x="2947670" y="0"/>
                    <a:pt x="2667000" y="0"/>
                  </a:cubicBezTo>
                  <a:lnTo>
                    <a:pt x="2667000" y="0"/>
                  </a:lnTo>
                  <a:close/>
                </a:path>
              </a:pathLst>
            </a:custGeom>
            <a:solidFill>
              <a:srgbClr val="02020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123002" y="2185787"/>
            <a:ext cx="226746" cy="226746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E59"/>
            </a:solidFill>
            <a:ln w="28575" cap="sq">
              <a:solidFill>
                <a:srgbClr val="FFBD5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48372" tIns="48372" rIns="48372" bIns="48372" rtlCol="0" anchor="ctr"/>
            <a:lstStyle/>
            <a:p>
              <a:pPr algn="ctr">
                <a:lnSpc>
                  <a:spcPts val="13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7008700" y="1269391"/>
            <a:ext cx="3878984" cy="7770610"/>
          </a:xfrm>
          <a:custGeom>
            <a:avLst/>
            <a:gdLst/>
            <a:ahLst/>
            <a:cxnLst/>
            <a:rect l="l" t="t" r="r" b="b"/>
            <a:pathLst>
              <a:path w="3878984" h="7770610">
                <a:moveTo>
                  <a:pt x="0" y="0"/>
                </a:moveTo>
                <a:lnTo>
                  <a:pt x="3878984" y="0"/>
                </a:lnTo>
                <a:lnTo>
                  <a:pt x="3878984" y="7770610"/>
                </a:lnTo>
                <a:lnTo>
                  <a:pt x="0" y="77706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84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11236375" y="4710154"/>
            <a:ext cx="226746" cy="226746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  <a:ln w="28575" cap="sq">
              <a:solidFill>
                <a:srgbClr val="FF161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48372" tIns="48372" rIns="48372" bIns="48372" rtlCol="0" anchor="ctr"/>
            <a:lstStyle/>
            <a:p>
              <a:pPr algn="ctr">
                <a:lnSpc>
                  <a:spcPts val="13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1595580" y="4511469"/>
            <a:ext cx="5663720" cy="49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77"/>
              </a:lnSpc>
            </a:pPr>
            <a:r>
              <a:rPr lang="en-US" sz="2785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Monthly Customer Bonuses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6411159" y="7897415"/>
            <a:ext cx="4106773" cy="274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99"/>
              </a:lnSpc>
            </a:pPr>
            <a:r>
              <a:rPr lang="en-US" sz="1713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Features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242330" y="7371343"/>
            <a:ext cx="1725219" cy="3398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5"/>
              </a:lnSpc>
            </a:pPr>
            <a:endParaRPr/>
          </a:p>
          <a:p>
            <a:pPr algn="ctr">
              <a:lnSpc>
                <a:spcPts val="3705"/>
              </a:lnSpc>
            </a:pPr>
            <a:r>
              <a:rPr lang="en-US" sz="2609" spc="-26">
                <a:solidFill>
                  <a:srgbClr val="2E2E2E"/>
                </a:solidFill>
                <a:latin typeface="Open Sans 1"/>
                <a:ea typeface="Open Sans 1"/>
                <a:cs typeface="Open Sans 1"/>
                <a:sym typeface="Open Sans 1"/>
              </a:rPr>
              <a:t> + one time </a:t>
            </a:r>
            <a:r>
              <a:rPr lang="en-US" sz="2609" b="1" spc="-26">
                <a:solidFill>
                  <a:srgbClr val="2E2E2E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$11,500</a:t>
            </a:r>
            <a:r>
              <a:rPr lang="en-US" sz="2609" spc="-26">
                <a:solidFill>
                  <a:srgbClr val="2E2E2E"/>
                </a:solidFill>
                <a:latin typeface="Open Sans 1"/>
                <a:ea typeface="Open Sans 1"/>
                <a:cs typeface="Open Sans 1"/>
                <a:sym typeface="Open Sans 1"/>
              </a:rPr>
              <a:t> bonus</a:t>
            </a:r>
          </a:p>
          <a:p>
            <a:pPr algn="l">
              <a:lnSpc>
                <a:spcPts val="3975"/>
              </a:lnSpc>
            </a:pPr>
            <a:endParaRPr lang="en-US" sz="2609" spc="-26">
              <a:solidFill>
                <a:srgbClr val="2E2E2E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975"/>
              </a:lnSpc>
            </a:pPr>
            <a:endParaRPr lang="en-US" sz="2609" spc="-26">
              <a:solidFill>
                <a:srgbClr val="2E2E2E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975"/>
              </a:lnSpc>
            </a:pPr>
            <a:endParaRPr lang="en-US" sz="2609" spc="-26">
              <a:solidFill>
                <a:srgbClr val="2E2E2E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1377396" y="7238290"/>
            <a:ext cx="909171" cy="743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666" spc="-26">
                <a:solidFill>
                  <a:srgbClr val="2E2E2E"/>
                </a:solidFill>
                <a:latin typeface="Open Sans 1"/>
                <a:ea typeface="Open Sans 1"/>
                <a:cs typeface="Open Sans 1"/>
                <a:sym typeface="Open Sans 1"/>
              </a:rPr>
              <a:t>$115  </a:t>
            </a:r>
          </a:p>
          <a:p>
            <a:pPr algn="ctr">
              <a:lnSpc>
                <a:spcPts val="3146"/>
              </a:lnSpc>
            </a:pPr>
            <a:endParaRPr lang="en-US" sz="2666" spc="-26">
              <a:solidFill>
                <a:srgbClr val="2E2E2E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2943792" y="7238290"/>
            <a:ext cx="909765" cy="743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666" spc="-26">
                <a:solidFill>
                  <a:srgbClr val="2E2E2E"/>
                </a:solidFill>
                <a:latin typeface="Open Sans 1"/>
                <a:ea typeface="Open Sans 1"/>
                <a:cs typeface="Open Sans 1"/>
                <a:sym typeface="Open Sans 1"/>
              </a:rPr>
              <a:t>$230  </a:t>
            </a:r>
          </a:p>
          <a:p>
            <a:pPr algn="ctr">
              <a:lnSpc>
                <a:spcPts val="3146"/>
              </a:lnSpc>
            </a:pPr>
            <a:endParaRPr lang="en-US" sz="2666" spc="-26">
              <a:solidFill>
                <a:srgbClr val="2E2E2E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4618611" y="7238290"/>
            <a:ext cx="972657" cy="642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666" spc="-26">
                <a:solidFill>
                  <a:srgbClr val="2E2E2E"/>
                </a:solidFill>
                <a:latin typeface="Open Sans 1"/>
                <a:ea typeface="Open Sans 1"/>
                <a:cs typeface="Open Sans 1"/>
                <a:sym typeface="Open Sans 1"/>
              </a:rPr>
              <a:t>$460  </a:t>
            </a:r>
          </a:p>
          <a:p>
            <a:pPr algn="ctr">
              <a:lnSpc>
                <a:spcPts val="2359"/>
              </a:lnSpc>
            </a:pPr>
            <a:endParaRPr lang="en-US" sz="2666" spc="-26">
              <a:solidFill>
                <a:srgbClr val="2E2E2E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6244504" y="7228468"/>
            <a:ext cx="972657" cy="642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666" spc="-26">
                <a:solidFill>
                  <a:srgbClr val="2E2E2E"/>
                </a:solidFill>
                <a:latin typeface="Open Sans 1"/>
                <a:ea typeface="Open Sans 1"/>
                <a:cs typeface="Open Sans 1"/>
                <a:sym typeface="Open Sans 1"/>
              </a:rPr>
              <a:t>$1150  </a:t>
            </a:r>
          </a:p>
          <a:p>
            <a:pPr algn="ctr">
              <a:lnSpc>
                <a:spcPts val="2359"/>
              </a:lnSpc>
            </a:pPr>
            <a:endParaRPr lang="en-US" sz="2666" spc="-26">
              <a:solidFill>
                <a:srgbClr val="2E2E2E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6244504" y="7957056"/>
            <a:ext cx="1327428" cy="802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3"/>
              </a:lnSpc>
            </a:pPr>
            <a:r>
              <a:rPr lang="en-US" sz="2609" spc="-26">
                <a:solidFill>
                  <a:srgbClr val="2E2E2E"/>
                </a:solidFill>
                <a:latin typeface="Open Sans 1"/>
                <a:ea typeface="Open Sans 1"/>
                <a:cs typeface="Open Sans 1"/>
                <a:sym typeface="Open Sans 1"/>
              </a:rPr>
              <a:t>+ luxury trip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11236374" y="5472148"/>
            <a:ext cx="6246099" cy="1556295"/>
            <a:chOff x="0" y="0"/>
            <a:chExt cx="8069102" cy="2075060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1338782" cy="1338782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FFFC"/>
              </a:solidFill>
              <a:ln w="76200" cap="sq">
                <a:solidFill>
                  <a:srgbClr val="4C54A5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260" tIns="38260" rIns="38260" bIns="3826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2168498" y="53000"/>
              <a:ext cx="1338782" cy="1338782"/>
              <a:chOff x="0" y="0"/>
              <a:chExt cx="812800" cy="8128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FFFC"/>
              </a:solidFill>
              <a:ln w="76200" cap="sq">
                <a:solidFill>
                  <a:srgbClr val="4C54A5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260" tIns="38260" rIns="38260" bIns="3826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4559324" y="53000"/>
              <a:ext cx="1338782" cy="1338782"/>
              <a:chOff x="0" y="0"/>
              <a:chExt cx="812800" cy="8128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FFFC"/>
              </a:solidFill>
              <a:ln w="76200" cap="sq">
                <a:solidFill>
                  <a:srgbClr val="4C54A5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260" tIns="38260" rIns="38260" bIns="3826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6730320" y="53000"/>
              <a:ext cx="1338782" cy="1338782"/>
              <a:chOff x="0" y="0"/>
              <a:chExt cx="812800" cy="8128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FFFC"/>
              </a:solidFill>
              <a:ln w="76200" cap="sq">
                <a:solidFill>
                  <a:srgbClr val="4C54A5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260" tIns="38260" rIns="38260" bIns="3826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7" name="Freeform 47"/>
            <p:cNvSpPr/>
            <p:nvPr/>
          </p:nvSpPr>
          <p:spPr>
            <a:xfrm rot="5400000">
              <a:off x="179239" y="1407840"/>
              <a:ext cx="980304" cy="354135"/>
            </a:xfrm>
            <a:custGeom>
              <a:avLst/>
              <a:gdLst/>
              <a:ahLst/>
              <a:cxnLst/>
              <a:rect l="l" t="t" r="r" b="b"/>
              <a:pathLst>
                <a:path w="980304" h="354135">
                  <a:moveTo>
                    <a:pt x="0" y="0"/>
                  </a:moveTo>
                  <a:lnTo>
                    <a:pt x="980304" y="0"/>
                  </a:lnTo>
                  <a:lnTo>
                    <a:pt x="980304" y="354135"/>
                  </a:lnTo>
                  <a:lnTo>
                    <a:pt x="0" y="354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265273" y="186276"/>
              <a:ext cx="808235" cy="899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67"/>
                </a:lnSpc>
              </a:pPr>
              <a:r>
                <a:rPr lang="en-US" sz="411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25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2384726" y="239276"/>
              <a:ext cx="906326" cy="899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67"/>
                </a:lnSpc>
              </a:pPr>
              <a:r>
                <a:rPr lang="en-US" sz="411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50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4744094" y="388289"/>
              <a:ext cx="1028500" cy="6712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09"/>
                </a:lnSpc>
              </a:pPr>
              <a:r>
                <a:rPr lang="en-US" sz="3006" b="1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100</a:t>
              </a:r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6902701" y="362854"/>
              <a:ext cx="994020" cy="661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9"/>
                </a:lnSpc>
              </a:pPr>
              <a:r>
                <a:rPr lang="en-US" sz="3006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200</a:t>
              </a:r>
            </a:p>
          </p:txBody>
        </p:sp>
        <p:sp>
          <p:nvSpPr>
            <p:cNvPr id="52" name="Freeform 52"/>
            <p:cNvSpPr/>
            <p:nvPr/>
          </p:nvSpPr>
          <p:spPr>
            <a:xfrm rot="5400000">
              <a:off x="2344678" y="1337862"/>
              <a:ext cx="980304" cy="354135"/>
            </a:xfrm>
            <a:custGeom>
              <a:avLst/>
              <a:gdLst/>
              <a:ahLst/>
              <a:cxnLst/>
              <a:rect l="l" t="t" r="r" b="b"/>
              <a:pathLst>
                <a:path w="980304" h="354135">
                  <a:moveTo>
                    <a:pt x="0" y="0"/>
                  </a:moveTo>
                  <a:lnTo>
                    <a:pt x="980304" y="0"/>
                  </a:lnTo>
                  <a:lnTo>
                    <a:pt x="980304" y="354134"/>
                  </a:lnTo>
                  <a:lnTo>
                    <a:pt x="0" y="354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53"/>
            <p:cNvSpPr/>
            <p:nvPr/>
          </p:nvSpPr>
          <p:spPr>
            <a:xfrm rot="5400000">
              <a:off x="4746774" y="1288668"/>
              <a:ext cx="980304" cy="354135"/>
            </a:xfrm>
            <a:custGeom>
              <a:avLst/>
              <a:gdLst/>
              <a:ahLst/>
              <a:cxnLst/>
              <a:rect l="l" t="t" r="r" b="b"/>
              <a:pathLst>
                <a:path w="980304" h="354135">
                  <a:moveTo>
                    <a:pt x="0" y="0"/>
                  </a:moveTo>
                  <a:lnTo>
                    <a:pt x="980304" y="0"/>
                  </a:lnTo>
                  <a:lnTo>
                    <a:pt x="980304" y="354134"/>
                  </a:lnTo>
                  <a:lnTo>
                    <a:pt x="0" y="354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54"/>
            <p:cNvSpPr/>
            <p:nvPr/>
          </p:nvSpPr>
          <p:spPr>
            <a:xfrm rot="5400000">
              <a:off x="6909559" y="1398915"/>
              <a:ext cx="980304" cy="354135"/>
            </a:xfrm>
            <a:custGeom>
              <a:avLst/>
              <a:gdLst/>
              <a:ahLst/>
              <a:cxnLst/>
              <a:rect l="l" t="t" r="r" b="b"/>
              <a:pathLst>
                <a:path w="980304" h="354135">
                  <a:moveTo>
                    <a:pt x="0" y="0"/>
                  </a:moveTo>
                  <a:lnTo>
                    <a:pt x="980304" y="0"/>
                  </a:lnTo>
                  <a:lnTo>
                    <a:pt x="980304" y="354135"/>
                  </a:lnTo>
                  <a:lnTo>
                    <a:pt x="0" y="354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11283255" y="3101206"/>
            <a:ext cx="6670712" cy="46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266" lvl="1" indent="-280633" algn="l">
              <a:lnSpc>
                <a:spcPts val="3899"/>
              </a:lnSpc>
              <a:buFont typeface="Arial"/>
              <a:buChar char="•"/>
            </a:pPr>
            <a:r>
              <a:rPr lang="en-US" sz="2599" spc="-25">
                <a:solidFill>
                  <a:srgbClr val="2E2E2E"/>
                </a:solidFill>
                <a:latin typeface="Open Sans 1"/>
                <a:ea typeface="Open Sans 1"/>
                <a:cs typeface="Open Sans 1"/>
                <a:sym typeface="Open Sans 1"/>
              </a:rPr>
              <a:t>More Customers = Higher Percentage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1587873" y="2014082"/>
            <a:ext cx="6319214" cy="49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77"/>
              </a:lnSpc>
            </a:pPr>
            <a:r>
              <a:rPr lang="en-US" sz="2785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10 - 30% on New Customer Orders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951048" y="3410063"/>
            <a:ext cx="5811702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2D262A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TWO PATHS TO RESIDUAL INCOME: 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-1579711" y="2150757"/>
            <a:ext cx="10527903" cy="718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3"/>
              </a:lnSpc>
            </a:pPr>
            <a:r>
              <a:rPr lang="en-US" sz="5848" b="1" spc="-116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Earning</a:t>
            </a:r>
            <a:r>
              <a:rPr lang="en-US" sz="5848" spc="-116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 Potential</a:t>
            </a:r>
          </a:p>
        </p:txBody>
      </p:sp>
      <p:grpSp>
        <p:nvGrpSpPr>
          <p:cNvPr id="59" name="Group 59"/>
          <p:cNvGrpSpPr/>
          <p:nvPr/>
        </p:nvGrpSpPr>
        <p:grpSpPr>
          <a:xfrm>
            <a:off x="-1579711" y="1028700"/>
            <a:ext cx="8212630" cy="417195"/>
            <a:chOff x="0" y="0"/>
            <a:chExt cx="10950174" cy="556260"/>
          </a:xfrm>
        </p:grpSpPr>
        <p:sp>
          <p:nvSpPr>
            <p:cNvPr id="60" name="TextBox 60"/>
            <p:cNvSpPr txBox="1"/>
            <p:nvPr/>
          </p:nvSpPr>
          <p:spPr>
            <a:xfrm>
              <a:off x="3547453" y="-76200"/>
              <a:ext cx="7402721" cy="6324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9"/>
                </a:lnSpc>
                <a:spcBef>
                  <a:spcPct val="0"/>
                </a:spcBef>
              </a:pPr>
              <a:r>
                <a:rPr lang="en-US" sz="2799" b="1" spc="221">
                  <a:solidFill>
                    <a:srgbClr val="73898E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CAN I WIN HERE?</a:t>
              </a:r>
            </a:p>
          </p:txBody>
        </p:sp>
        <p:sp>
          <p:nvSpPr>
            <p:cNvPr id="61" name="AutoShape 61"/>
            <p:cNvSpPr/>
            <p:nvPr/>
          </p:nvSpPr>
          <p:spPr>
            <a:xfrm>
              <a:off x="0" y="265430"/>
              <a:ext cx="3477881" cy="0"/>
            </a:xfrm>
            <a:prstGeom prst="line">
              <a:avLst/>
            </a:prstGeom>
            <a:ln w="254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" name="Freeform 62"/>
          <p:cNvSpPr/>
          <p:nvPr/>
        </p:nvSpPr>
        <p:spPr>
          <a:xfrm>
            <a:off x="15327110" y="612451"/>
            <a:ext cx="2376928" cy="656940"/>
          </a:xfrm>
          <a:custGeom>
            <a:avLst/>
            <a:gdLst/>
            <a:ahLst/>
            <a:cxnLst/>
            <a:rect l="l" t="t" r="r" b="b"/>
            <a:pathLst>
              <a:path w="2376928" h="656940">
                <a:moveTo>
                  <a:pt x="0" y="0"/>
                </a:moveTo>
                <a:lnTo>
                  <a:pt x="2376928" y="0"/>
                </a:lnTo>
                <a:lnTo>
                  <a:pt x="2376928" y="656940"/>
                </a:lnTo>
                <a:lnTo>
                  <a:pt x="0" y="65694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96386" y="4758301"/>
            <a:ext cx="544576" cy="1003828"/>
          </a:xfrm>
          <a:custGeom>
            <a:avLst/>
            <a:gdLst/>
            <a:ahLst/>
            <a:cxnLst/>
            <a:rect l="l" t="t" r="r" b="b"/>
            <a:pathLst>
              <a:path w="544576" h="1003828">
                <a:moveTo>
                  <a:pt x="0" y="0"/>
                </a:moveTo>
                <a:lnTo>
                  <a:pt x="544577" y="0"/>
                </a:lnTo>
                <a:lnTo>
                  <a:pt x="544577" y="1003828"/>
                </a:lnTo>
                <a:lnTo>
                  <a:pt x="0" y="1003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783116" y="4758301"/>
            <a:ext cx="544576" cy="1003828"/>
          </a:xfrm>
          <a:custGeom>
            <a:avLst/>
            <a:gdLst/>
            <a:ahLst/>
            <a:cxnLst/>
            <a:rect l="l" t="t" r="r" b="b"/>
            <a:pathLst>
              <a:path w="544576" h="1003828">
                <a:moveTo>
                  <a:pt x="0" y="0"/>
                </a:moveTo>
                <a:lnTo>
                  <a:pt x="544577" y="0"/>
                </a:lnTo>
                <a:lnTo>
                  <a:pt x="544577" y="1003828"/>
                </a:lnTo>
                <a:lnTo>
                  <a:pt x="0" y="1003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327693" y="4758301"/>
            <a:ext cx="484347" cy="1003828"/>
          </a:xfrm>
          <a:custGeom>
            <a:avLst/>
            <a:gdLst/>
            <a:ahLst/>
            <a:cxnLst/>
            <a:rect l="l" t="t" r="r" b="b"/>
            <a:pathLst>
              <a:path w="484347" h="1003828">
                <a:moveTo>
                  <a:pt x="0" y="0"/>
                </a:moveTo>
                <a:lnTo>
                  <a:pt x="484347" y="0"/>
                </a:lnTo>
                <a:lnTo>
                  <a:pt x="484347" y="1003828"/>
                </a:lnTo>
                <a:lnTo>
                  <a:pt x="0" y="10038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812040" y="4758301"/>
            <a:ext cx="484347" cy="1003828"/>
          </a:xfrm>
          <a:custGeom>
            <a:avLst/>
            <a:gdLst/>
            <a:ahLst/>
            <a:cxnLst/>
            <a:rect l="l" t="t" r="r" b="b"/>
            <a:pathLst>
              <a:path w="484347" h="1003828">
                <a:moveTo>
                  <a:pt x="0" y="0"/>
                </a:moveTo>
                <a:lnTo>
                  <a:pt x="484346" y="0"/>
                </a:lnTo>
                <a:lnTo>
                  <a:pt x="484346" y="1003828"/>
                </a:lnTo>
                <a:lnTo>
                  <a:pt x="0" y="10038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26826" y="4555505"/>
            <a:ext cx="1600065" cy="1409419"/>
          </a:xfrm>
          <a:custGeom>
            <a:avLst/>
            <a:gdLst/>
            <a:ahLst/>
            <a:cxnLst/>
            <a:rect l="l" t="t" r="r" b="b"/>
            <a:pathLst>
              <a:path w="1600065" h="1409419">
                <a:moveTo>
                  <a:pt x="0" y="0"/>
                </a:moveTo>
                <a:lnTo>
                  <a:pt x="1600065" y="0"/>
                </a:lnTo>
                <a:lnTo>
                  <a:pt x="1600065" y="1409420"/>
                </a:lnTo>
                <a:lnTo>
                  <a:pt x="0" y="14094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126858" y="4494083"/>
            <a:ext cx="1811426" cy="1811426"/>
          </a:xfrm>
          <a:custGeom>
            <a:avLst/>
            <a:gdLst/>
            <a:ahLst/>
            <a:cxnLst/>
            <a:rect l="l" t="t" r="r" b="b"/>
            <a:pathLst>
              <a:path w="1811426" h="1811426">
                <a:moveTo>
                  <a:pt x="0" y="0"/>
                </a:moveTo>
                <a:lnTo>
                  <a:pt x="1811427" y="0"/>
                </a:lnTo>
                <a:lnTo>
                  <a:pt x="1811427" y="1811426"/>
                </a:lnTo>
                <a:lnTo>
                  <a:pt x="0" y="18114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326826" y="5938447"/>
            <a:ext cx="2668573" cy="367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0"/>
              </a:lnSpc>
            </a:pPr>
            <a:r>
              <a:rPr lang="en-US" sz="2171">
                <a:solidFill>
                  <a:srgbClr val="1211CA"/>
                </a:solidFill>
                <a:latin typeface="Open Sans 2"/>
                <a:ea typeface="Open Sans 2"/>
                <a:cs typeface="Open Sans 2"/>
                <a:sym typeface="Open Sans 2"/>
              </a:rPr>
              <a:t>CUSTOMER PLAN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42404" y="6531911"/>
            <a:ext cx="2552995" cy="1519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0"/>
              </a:lnSpc>
            </a:pPr>
            <a:r>
              <a:rPr lang="en-US" sz="2171">
                <a:solidFill>
                  <a:srgbClr val="2D262A"/>
                </a:solidFill>
                <a:latin typeface="Open Sans 2"/>
                <a:ea typeface="Open Sans 2"/>
                <a:cs typeface="Open Sans 2"/>
                <a:sym typeface="Open Sans 2"/>
              </a:rPr>
              <a:t>Earn by selling products to customers through your online store.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892980" y="6531911"/>
            <a:ext cx="2371596" cy="1903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0"/>
              </a:lnSpc>
            </a:pPr>
            <a:r>
              <a:rPr lang="en-US" sz="2171">
                <a:solidFill>
                  <a:srgbClr val="2D262A"/>
                </a:solidFill>
                <a:latin typeface="Open Sans 2"/>
                <a:ea typeface="Open Sans 2"/>
                <a:cs typeface="Open Sans 2"/>
                <a:sym typeface="Open Sans 2"/>
              </a:rPr>
              <a:t>Start building a team of distributors, and earn overrides on their businesses.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892980" y="5938447"/>
            <a:ext cx="2668573" cy="367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0"/>
              </a:lnSpc>
            </a:pPr>
            <a:r>
              <a:rPr lang="en-US" sz="2171" b="1">
                <a:solidFill>
                  <a:srgbClr val="1211CA"/>
                </a:solidFill>
                <a:latin typeface="Open Sans 1 Medium"/>
                <a:ea typeface="Open Sans 1 Medium"/>
                <a:cs typeface="Open Sans 1 Medium"/>
                <a:sym typeface="Open Sans 1 Medium"/>
              </a:rPr>
              <a:t>PARTNER PLAN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26826" y="3632709"/>
            <a:ext cx="5811702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2D262A"/>
                </a:solidFill>
                <a:latin typeface="Open Sans 2"/>
                <a:ea typeface="Open Sans 2"/>
                <a:cs typeface="Open Sans 2"/>
                <a:sym typeface="Open Sans 2"/>
              </a:rPr>
              <a:t>TWO PATHS TO RESIDUAL INCOME: </a:t>
            </a:r>
          </a:p>
        </p:txBody>
      </p:sp>
      <p:sp>
        <p:nvSpPr>
          <p:cNvPr id="13" name="Freeform 13"/>
          <p:cNvSpPr/>
          <p:nvPr/>
        </p:nvSpPr>
        <p:spPr>
          <a:xfrm>
            <a:off x="8047328" y="1095067"/>
            <a:ext cx="8836333" cy="2518981"/>
          </a:xfrm>
          <a:custGeom>
            <a:avLst/>
            <a:gdLst/>
            <a:ahLst/>
            <a:cxnLst/>
            <a:rect l="l" t="t" r="r" b="b"/>
            <a:pathLst>
              <a:path w="8836333" h="2518981">
                <a:moveTo>
                  <a:pt x="0" y="0"/>
                </a:moveTo>
                <a:lnTo>
                  <a:pt x="8836333" y="0"/>
                </a:lnTo>
                <a:lnTo>
                  <a:pt x="8836333" y="2518981"/>
                </a:lnTo>
                <a:lnTo>
                  <a:pt x="0" y="25189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2414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047328" y="3310417"/>
            <a:ext cx="8836333" cy="2518981"/>
          </a:xfrm>
          <a:custGeom>
            <a:avLst/>
            <a:gdLst/>
            <a:ahLst/>
            <a:cxnLst/>
            <a:rect l="l" t="t" r="r" b="b"/>
            <a:pathLst>
              <a:path w="8836333" h="2518981">
                <a:moveTo>
                  <a:pt x="0" y="0"/>
                </a:moveTo>
                <a:lnTo>
                  <a:pt x="8836333" y="0"/>
                </a:lnTo>
                <a:lnTo>
                  <a:pt x="8836333" y="2518980"/>
                </a:lnTo>
                <a:lnTo>
                  <a:pt x="0" y="25189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89148" b="-1523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8047328" y="5726599"/>
            <a:ext cx="8836333" cy="1889753"/>
          </a:xfrm>
          <a:custGeom>
            <a:avLst/>
            <a:gdLst/>
            <a:ahLst/>
            <a:cxnLst/>
            <a:rect l="l" t="t" r="r" b="b"/>
            <a:pathLst>
              <a:path w="8836333" h="1889753">
                <a:moveTo>
                  <a:pt x="0" y="0"/>
                </a:moveTo>
                <a:lnTo>
                  <a:pt x="8836333" y="0"/>
                </a:lnTo>
                <a:lnTo>
                  <a:pt x="8836333" y="1889754"/>
                </a:lnTo>
                <a:lnTo>
                  <a:pt x="0" y="18897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43916" b="-1112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047328" y="7616353"/>
            <a:ext cx="8836333" cy="2088173"/>
          </a:xfrm>
          <a:custGeom>
            <a:avLst/>
            <a:gdLst/>
            <a:ahLst/>
            <a:cxnLst/>
            <a:rect l="l" t="t" r="r" b="b"/>
            <a:pathLst>
              <a:path w="8836333" h="2088173">
                <a:moveTo>
                  <a:pt x="0" y="0"/>
                </a:moveTo>
                <a:lnTo>
                  <a:pt x="8836333" y="0"/>
                </a:lnTo>
                <a:lnTo>
                  <a:pt x="8836333" y="2088173"/>
                </a:lnTo>
                <a:lnTo>
                  <a:pt x="0" y="20881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119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-1268553" y="2154131"/>
            <a:ext cx="10527903" cy="718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3"/>
              </a:lnSpc>
            </a:pPr>
            <a:r>
              <a:rPr lang="en-US" sz="5848" b="1" spc="-116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Earning</a:t>
            </a:r>
            <a:r>
              <a:rPr lang="en-US" sz="5848" spc="-116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 Potential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-4835394" y="1388745"/>
            <a:ext cx="5552041" cy="346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50"/>
              </a:lnSpc>
              <a:spcBef>
                <a:spcPct val="0"/>
              </a:spcBef>
            </a:pPr>
            <a:r>
              <a:rPr lang="en-US" sz="1900" b="1" spc="150">
                <a:solidFill>
                  <a:srgbClr val="73898E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CAN I WIN HERE?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-1579711" y="1028700"/>
            <a:ext cx="8212630" cy="417195"/>
            <a:chOff x="0" y="0"/>
            <a:chExt cx="10950174" cy="556260"/>
          </a:xfrm>
        </p:grpSpPr>
        <p:sp>
          <p:nvSpPr>
            <p:cNvPr id="20" name="TextBox 20"/>
            <p:cNvSpPr txBox="1"/>
            <p:nvPr/>
          </p:nvSpPr>
          <p:spPr>
            <a:xfrm>
              <a:off x="3547453" y="-76200"/>
              <a:ext cx="7402721" cy="6324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9"/>
                </a:lnSpc>
                <a:spcBef>
                  <a:spcPct val="0"/>
                </a:spcBef>
              </a:pPr>
              <a:r>
                <a:rPr lang="en-US" sz="2799" b="1" spc="221">
                  <a:solidFill>
                    <a:srgbClr val="73898E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CAN I WIN HERE?</a:t>
              </a:r>
            </a:p>
          </p:txBody>
        </p:sp>
        <p:sp>
          <p:nvSpPr>
            <p:cNvPr id="21" name="AutoShape 21"/>
            <p:cNvSpPr/>
            <p:nvPr/>
          </p:nvSpPr>
          <p:spPr>
            <a:xfrm>
              <a:off x="0" y="265430"/>
              <a:ext cx="3477881" cy="0"/>
            </a:xfrm>
            <a:prstGeom prst="line">
              <a:avLst/>
            </a:prstGeom>
            <a:ln w="254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27110" y="612451"/>
            <a:ext cx="2376928" cy="656940"/>
          </a:xfrm>
          <a:custGeom>
            <a:avLst/>
            <a:gdLst/>
            <a:ahLst/>
            <a:cxnLst/>
            <a:rect l="l" t="t" r="r" b="b"/>
            <a:pathLst>
              <a:path w="2376928" h="656940">
                <a:moveTo>
                  <a:pt x="0" y="0"/>
                </a:moveTo>
                <a:lnTo>
                  <a:pt x="2376928" y="0"/>
                </a:lnTo>
                <a:lnTo>
                  <a:pt x="2376928" y="656940"/>
                </a:lnTo>
                <a:lnTo>
                  <a:pt x="0" y="6569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0653456" y="2781750"/>
            <a:ext cx="5515554" cy="634374"/>
          </a:xfrm>
          <a:custGeom>
            <a:avLst/>
            <a:gdLst/>
            <a:ahLst/>
            <a:cxnLst/>
            <a:rect l="l" t="t" r="r" b="b"/>
            <a:pathLst>
              <a:path w="5515554" h="634374">
                <a:moveTo>
                  <a:pt x="0" y="0"/>
                </a:moveTo>
                <a:lnTo>
                  <a:pt x="5515554" y="0"/>
                </a:lnTo>
                <a:lnTo>
                  <a:pt x="5515554" y="634374"/>
                </a:lnTo>
                <a:lnTo>
                  <a:pt x="0" y="634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2000"/>
            </a:blip>
            <a:stretch>
              <a:fillRect b="-1499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486889" y="1790141"/>
            <a:ext cx="5786148" cy="1265006"/>
            <a:chOff x="0" y="0"/>
            <a:chExt cx="9504788" cy="20779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04787" cy="2077999"/>
            </a:xfrm>
            <a:custGeom>
              <a:avLst/>
              <a:gdLst/>
              <a:ahLst/>
              <a:cxnLst/>
              <a:rect l="l" t="t" r="r" b="b"/>
              <a:pathLst>
                <a:path w="9504787" h="2077999">
                  <a:moveTo>
                    <a:pt x="42816" y="0"/>
                  </a:moveTo>
                  <a:lnTo>
                    <a:pt x="9461971" y="0"/>
                  </a:lnTo>
                  <a:cubicBezTo>
                    <a:pt x="9473326" y="0"/>
                    <a:pt x="9484217" y="4511"/>
                    <a:pt x="9492247" y="12541"/>
                  </a:cubicBezTo>
                  <a:cubicBezTo>
                    <a:pt x="9500276" y="20570"/>
                    <a:pt x="9504787" y="31461"/>
                    <a:pt x="9504787" y="42816"/>
                  </a:cubicBezTo>
                  <a:lnTo>
                    <a:pt x="9504787" y="2035183"/>
                  </a:lnTo>
                  <a:cubicBezTo>
                    <a:pt x="9504787" y="2058829"/>
                    <a:pt x="9485618" y="2077999"/>
                    <a:pt x="9461971" y="2077999"/>
                  </a:cubicBezTo>
                  <a:lnTo>
                    <a:pt x="42816" y="2077999"/>
                  </a:lnTo>
                  <a:cubicBezTo>
                    <a:pt x="19170" y="2077999"/>
                    <a:pt x="0" y="2058829"/>
                    <a:pt x="0" y="2035183"/>
                  </a:cubicBezTo>
                  <a:lnTo>
                    <a:pt x="0" y="42816"/>
                  </a:lnTo>
                  <a:cubicBezTo>
                    <a:pt x="0" y="19170"/>
                    <a:pt x="19170" y="0"/>
                    <a:pt x="42816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9397D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9504788" cy="2116099"/>
            </a:xfrm>
            <a:prstGeom prst="rect">
              <a:avLst/>
            </a:prstGeom>
          </p:spPr>
          <p:txBody>
            <a:bodyPr lIns="46822" tIns="46822" rIns="46822" bIns="46822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653456" y="1755429"/>
            <a:ext cx="1020530" cy="949093"/>
          </a:xfrm>
          <a:custGeom>
            <a:avLst/>
            <a:gdLst/>
            <a:ahLst/>
            <a:cxnLst/>
            <a:rect l="l" t="t" r="r" b="b"/>
            <a:pathLst>
              <a:path w="1020530" h="949093">
                <a:moveTo>
                  <a:pt x="0" y="0"/>
                </a:moveTo>
                <a:lnTo>
                  <a:pt x="1020531" y="0"/>
                </a:lnTo>
                <a:lnTo>
                  <a:pt x="1020531" y="949093"/>
                </a:lnTo>
                <a:lnTo>
                  <a:pt x="0" y="9490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811087" y="2058180"/>
            <a:ext cx="7269076" cy="726907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63B1DB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6822" tIns="46822" rIns="46822" bIns="46822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 flipV="1">
            <a:off x="8080163" y="2422644"/>
            <a:ext cx="2406726" cy="3270074"/>
          </a:xfrm>
          <a:prstGeom prst="line">
            <a:avLst/>
          </a:prstGeom>
          <a:ln w="66675" cap="rnd">
            <a:solidFill>
              <a:srgbClr val="333231"/>
            </a:solidFill>
            <a:prstDash val="sysDot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800000">
            <a:off x="11330288" y="4434728"/>
            <a:ext cx="5515554" cy="634374"/>
          </a:xfrm>
          <a:custGeom>
            <a:avLst/>
            <a:gdLst/>
            <a:ahLst/>
            <a:cxnLst/>
            <a:rect l="l" t="t" r="r" b="b"/>
            <a:pathLst>
              <a:path w="5515554" h="634374">
                <a:moveTo>
                  <a:pt x="0" y="0"/>
                </a:moveTo>
                <a:lnTo>
                  <a:pt x="5515555" y="0"/>
                </a:lnTo>
                <a:lnTo>
                  <a:pt x="5515555" y="634374"/>
                </a:lnTo>
                <a:lnTo>
                  <a:pt x="0" y="634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2000"/>
            </a:blip>
            <a:stretch>
              <a:fillRect b="-1499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1163721" y="3443118"/>
            <a:ext cx="5786148" cy="1265006"/>
            <a:chOff x="0" y="0"/>
            <a:chExt cx="9504788" cy="20779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504787" cy="2077999"/>
            </a:xfrm>
            <a:custGeom>
              <a:avLst/>
              <a:gdLst/>
              <a:ahLst/>
              <a:cxnLst/>
              <a:rect l="l" t="t" r="r" b="b"/>
              <a:pathLst>
                <a:path w="9504787" h="2077999">
                  <a:moveTo>
                    <a:pt x="42816" y="0"/>
                  </a:moveTo>
                  <a:lnTo>
                    <a:pt x="9461971" y="0"/>
                  </a:lnTo>
                  <a:cubicBezTo>
                    <a:pt x="9473326" y="0"/>
                    <a:pt x="9484217" y="4511"/>
                    <a:pt x="9492247" y="12541"/>
                  </a:cubicBezTo>
                  <a:cubicBezTo>
                    <a:pt x="9500276" y="20570"/>
                    <a:pt x="9504787" y="31461"/>
                    <a:pt x="9504787" y="42816"/>
                  </a:cubicBezTo>
                  <a:lnTo>
                    <a:pt x="9504787" y="2035183"/>
                  </a:lnTo>
                  <a:cubicBezTo>
                    <a:pt x="9504787" y="2058829"/>
                    <a:pt x="9485618" y="2077999"/>
                    <a:pt x="9461971" y="2077999"/>
                  </a:cubicBezTo>
                  <a:lnTo>
                    <a:pt x="42816" y="2077999"/>
                  </a:lnTo>
                  <a:cubicBezTo>
                    <a:pt x="19170" y="2077999"/>
                    <a:pt x="0" y="2058829"/>
                    <a:pt x="0" y="2035183"/>
                  </a:cubicBezTo>
                  <a:lnTo>
                    <a:pt x="0" y="42816"/>
                  </a:lnTo>
                  <a:cubicBezTo>
                    <a:pt x="0" y="19170"/>
                    <a:pt x="19170" y="0"/>
                    <a:pt x="42816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91DFB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504788" cy="2116099"/>
            </a:xfrm>
            <a:prstGeom prst="rect">
              <a:avLst/>
            </a:prstGeom>
          </p:spPr>
          <p:txBody>
            <a:bodyPr lIns="46822" tIns="46822" rIns="46822" bIns="46822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1330288" y="3408406"/>
            <a:ext cx="1020530" cy="949093"/>
          </a:xfrm>
          <a:custGeom>
            <a:avLst/>
            <a:gdLst/>
            <a:ahLst/>
            <a:cxnLst/>
            <a:rect l="l" t="t" r="r" b="b"/>
            <a:pathLst>
              <a:path w="1020530" h="949093">
                <a:moveTo>
                  <a:pt x="0" y="0"/>
                </a:moveTo>
                <a:lnTo>
                  <a:pt x="1020531" y="0"/>
                </a:lnTo>
                <a:lnTo>
                  <a:pt x="1020531" y="949094"/>
                </a:lnTo>
                <a:lnTo>
                  <a:pt x="0" y="9490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0800000">
            <a:off x="11921538" y="6085265"/>
            <a:ext cx="5515554" cy="634374"/>
          </a:xfrm>
          <a:custGeom>
            <a:avLst/>
            <a:gdLst/>
            <a:ahLst/>
            <a:cxnLst/>
            <a:rect l="l" t="t" r="r" b="b"/>
            <a:pathLst>
              <a:path w="5515554" h="634374">
                <a:moveTo>
                  <a:pt x="0" y="0"/>
                </a:moveTo>
                <a:lnTo>
                  <a:pt x="5515554" y="0"/>
                </a:lnTo>
                <a:lnTo>
                  <a:pt x="5515554" y="634375"/>
                </a:lnTo>
                <a:lnTo>
                  <a:pt x="0" y="634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2000"/>
            </a:blip>
            <a:stretch>
              <a:fillRect b="-1499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11754971" y="5093656"/>
            <a:ext cx="5786148" cy="1265006"/>
            <a:chOff x="0" y="0"/>
            <a:chExt cx="9504788" cy="207799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504787" cy="2077999"/>
            </a:xfrm>
            <a:custGeom>
              <a:avLst/>
              <a:gdLst/>
              <a:ahLst/>
              <a:cxnLst/>
              <a:rect l="l" t="t" r="r" b="b"/>
              <a:pathLst>
                <a:path w="9504787" h="2077999">
                  <a:moveTo>
                    <a:pt x="42816" y="0"/>
                  </a:moveTo>
                  <a:lnTo>
                    <a:pt x="9461971" y="0"/>
                  </a:lnTo>
                  <a:cubicBezTo>
                    <a:pt x="9473326" y="0"/>
                    <a:pt x="9484217" y="4511"/>
                    <a:pt x="9492247" y="12541"/>
                  </a:cubicBezTo>
                  <a:cubicBezTo>
                    <a:pt x="9500276" y="20570"/>
                    <a:pt x="9504787" y="31461"/>
                    <a:pt x="9504787" y="42816"/>
                  </a:cubicBezTo>
                  <a:lnTo>
                    <a:pt x="9504787" y="2035183"/>
                  </a:lnTo>
                  <a:cubicBezTo>
                    <a:pt x="9504787" y="2058829"/>
                    <a:pt x="9485618" y="2077999"/>
                    <a:pt x="9461971" y="2077999"/>
                  </a:cubicBezTo>
                  <a:lnTo>
                    <a:pt x="42816" y="2077999"/>
                  </a:lnTo>
                  <a:cubicBezTo>
                    <a:pt x="19170" y="2077999"/>
                    <a:pt x="0" y="2058829"/>
                    <a:pt x="0" y="2035183"/>
                  </a:cubicBezTo>
                  <a:lnTo>
                    <a:pt x="0" y="42816"/>
                  </a:lnTo>
                  <a:cubicBezTo>
                    <a:pt x="0" y="19170"/>
                    <a:pt x="19170" y="0"/>
                    <a:pt x="42816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8D38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9504788" cy="2116099"/>
            </a:xfrm>
            <a:prstGeom prst="rect">
              <a:avLst/>
            </a:prstGeom>
          </p:spPr>
          <p:txBody>
            <a:bodyPr lIns="46822" tIns="46822" rIns="46822" bIns="46822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1921538" y="5058944"/>
            <a:ext cx="1020530" cy="949093"/>
          </a:xfrm>
          <a:custGeom>
            <a:avLst/>
            <a:gdLst/>
            <a:ahLst/>
            <a:cxnLst/>
            <a:rect l="l" t="t" r="r" b="b"/>
            <a:pathLst>
              <a:path w="1020530" h="949093">
                <a:moveTo>
                  <a:pt x="0" y="0"/>
                </a:moveTo>
                <a:lnTo>
                  <a:pt x="1020530" y="0"/>
                </a:lnTo>
                <a:lnTo>
                  <a:pt x="1020530" y="949093"/>
                </a:lnTo>
                <a:lnTo>
                  <a:pt x="0" y="9490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10800000">
            <a:off x="11333519" y="7735803"/>
            <a:ext cx="5515554" cy="634374"/>
          </a:xfrm>
          <a:custGeom>
            <a:avLst/>
            <a:gdLst/>
            <a:ahLst/>
            <a:cxnLst/>
            <a:rect l="l" t="t" r="r" b="b"/>
            <a:pathLst>
              <a:path w="5515554" h="634374">
                <a:moveTo>
                  <a:pt x="0" y="0"/>
                </a:moveTo>
                <a:lnTo>
                  <a:pt x="5515555" y="0"/>
                </a:lnTo>
                <a:lnTo>
                  <a:pt x="5515555" y="634374"/>
                </a:lnTo>
                <a:lnTo>
                  <a:pt x="0" y="634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2000"/>
            </a:blip>
            <a:stretch>
              <a:fillRect b="-1499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11166952" y="6744194"/>
            <a:ext cx="5786148" cy="1265006"/>
            <a:chOff x="0" y="0"/>
            <a:chExt cx="9504788" cy="207799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504787" cy="2077999"/>
            </a:xfrm>
            <a:custGeom>
              <a:avLst/>
              <a:gdLst/>
              <a:ahLst/>
              <a:cxnLst/>
              <a:rect l="l" t="t" r="r" b="b"/>
              <a:pathLst>
                <a:path w="9504787" h="2077999">
                  <a:moveTo>
                    <a:pt x="42816" y="0"/>
                  </a:moveTo>
                  <a:lnTo>
                    <a:pt x="9461971" y="0"/>
                  </a:lnTo>
                  <a:cubicBezTo>
                    <a:pt x="9473326" y="0"/>
                    <a:pt x="9484217" y="4511"/>
                    <a:pt x="9492247" y="12541"/>
                  </a:cubicBezTo>
                  <a:cubicBezTo>
                    <a:pt x="9500276" y="20570"/>
                    <a:pt x="9504787" y="31461"/>
                    <a:pt x="9504787" y="42816"/>
                  </a:cubicBezTo>
                  <a:lnTo>
                    <a:pt x="9504787" y="2035183"/>
                  </a:lnTo>
                  <a:cubicBezTo>
                    <a:pt x="9504787" y="2058829"/>
                    <a:pt x="9485618" y="2077999"/>
                    <a:pt x="9461971" y="2077999"/>
                  </a:cubicBezTo>
                  <a:lnTo>
                    <a:pt x="42816" y="2077999"/>
                  </a:lnTo>
                  <a:cubicBezTo>
                    <a:pt x="19170" y="2077999"/>
                    <a:pt x="0" y="2058829"/>
                    <a:pt x="0" y="2035183"/>
                  </a:cubicBezTo>
                  <a:lnTo>
                    <a:pt x="0" y="42816"/>
                  </a:lnTo>
                  <a:cubicBezTo>
                    <a:pt x="0" y="19170"/>
                    <a:pt x="19170" y="0"/>
                    <a:pt x="42816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8B27C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9504788" cy="2116099"/>
            </a:xfrm>
            <a:prstGeom prst="rect">
              <a:avLst/>
            </a:prstGeom>
          </p:spPr>
          <p:txBody>
            <a:bodyPr lIns="46822" tIns="46822" rIns="46822" bIns="46822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1333519" y="6709482"/>
            <a:ext cx="1020530" cy="949093"/>
          </a:xfrm>
          <a:custGeom>
            <a:avLst/>
            <a:gdLst/>
            <a:ahLst/>
            <a:cxnLst/>
            <a:rect l="l" t="t" r="r" b="b"/>
            <a:pathLst>
              <a:path w="1020530" h="949093">
                <a:moveTo>
                  <a:pt x="0" y="0"/>
                </a:moveTo>
                <a:lnTo>
                  <a:pt x="1020531" y="0"/>
                </a:lnTo>
                <a:lnTo>
                  <a:pt x="1020531" y="949093"/>
                </a:lnTo>
                <a:lnTo>
                  <a:pt x="0" y="9490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-10800000">
            <a:off x="10529091" y="8838385"/>
            <a:ext cx="4990721" cy="574010"/>
          </a:xfrm>
          <a:custGeom>
            <a:avLst/>
            <a:gdLst/>
            <a:ahLst/>
            <a:cxnLst/>
            <a:rect l="l" t="t" r="r" b="b"/>
            <a:pathLst>
              <a:path w="4990721" h="574010">
                <a:moveTo>
                  <a:pt x="0" y="0"/>
                </a:moveTo>
                <a:lnTo>
                  <a:pt x="4990722" y="0"/>
                </a:lnTo>
                <a:lnTo>
                  <a:pt x="4990722" y="574011"/>
                </a:lnTo>
                <a:lnTo>
                  <a:pt x="0" y="574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2000"/>
            </a:blip>
            <a:stretch>
              <a:fillRect b="-1499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>
            <a:off x="10486889" y="8431201"/>
            <a:ext cx="5786148" cy="1265006"/>
            <a:chOff x="0" y="0"/>
            <a:chExt cx="9504788" cy="207799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9504787" cy="2077999"/>
            </a:xfrm>
            <a:custGeom>
              <a:avLst/>
              <a:gdLst/>
              <a:ahLst/>
              <a:cxnLst/>
              <a:rect l="l" t="t" r="r" b="b"/>
              <a:pathLst>
                <a:path w="9504787" h="2077999">
                  <a:moveTo>
                    <a:pt x="42816" y="0"/>
                  </a:moveTo>
                  <a:lnTo>
                    <a:pt x="9461971" y="0"/>
                  </a:lnTo>
                  <a:cubicBezTo>
                    <a:pt x="9473326" y="0"/>
                    <a:pt x="9484217" y="4511"/>
                    <a:pt x="9492247" y="12541"/>
                  </a:cubicBezTo>
                  <a:cubicBezTo>
                    <a:pt x="9500276" y="20570"/>
                    <a:pt x="9504787" y="31461"/>
                    <a:pt x="9504787" y="42816"/>
                  </a:cubicBezTo>
                  <a:lnTo>
                    <a:pt x="9504787" y="2035183"/>
                  </a:lnTo>
                  <a:cubicBezTo>
                    <a:pt x="9504787" y="2058829"/>
                    <a:pt x="9485618" y="2077999"/>
                    <a:pt x="9461971" y="2077999"/>
                  </a:cubicBezTo>
                  <a:lnTo>
                    <a:pt x="42816" y="2077999"/>
                  </a:lnTo>
                  <a:cubicBezTo>
                    <a:pt x="19170" y="2077999"/>
                    <a:pt x="0" y="2058829"/>
                    <a:pt x="0" y="2035183"/>
                  </a:cubicBezTo>
                  <a:lnTo>
                    <a:pt x="0" y="42816"/>
                  </a:lnTo>
                  <a:cubicBezTo>
                    <a:pt x="0" y="19170"/>
                    <a:pt x="19170" y="0"/>
                    <a:pt x="42816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F837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9504788" cy="2116099"/>
            </a:xfrm>
            <a:prstGeom prst="rect">
              <a:avLst/>
            </a:prstGeom>
          </p:spPr>
          <p:txBody>
            <a:bodyPr lIns="46822" tIns="46822" rIns="46822" bIns="46822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0653456" y="8396489"/>
            <a:ext cx="1020530" cy="949093"/>
          </a:xfrm>
          <a:custGeom>
            <a:avLst/>
            <a:gdLst/>
            <a:ahLst/>
            <a:cxnLst/>
            <a:rect l="l" t="t" r="r" b="b"/>
            <a:pathLst>
              <a:path w="1020530" h="949093">
                <a:moveTo>
                  <a:pt x="0" y="0"/>
                </a:moveTo>
                <a:lnTo>
                  <a:pt x="1020531" y="0"/>
                </a:lnTo>
                <a:lnTo>
                  <a:pt x="1020531" y="949093"/>
                </a:lnTo>
                <a:lnTo>
                  <a:pt x="0" y="9490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1561433" y="3548506"/>
            <a:ext cx="564703" cy="539034"/>
          </a:xfrm>
          <a:custGeom>
            <a:avLst/>
            <a:gdLst/>
            <a:ahLst/>
            <a:cxnLst/>
            <a:rect l="l" t="t" r="r" b="b"/>
            <a:pathLst>
              <a:path w="564703" h="539034">
                <a:moveTo>
                  <a:pt x="0" y="0"/>
                </a:moveTo>
                <a:lnTo>
                  <a:pt x="564703" y="0"/>
                </a:lnTo>
                <a:lnTo>
                  <a:pt x="564703" y="539034"/>
                </a:lnTo>
                <a:lnTo>
                  <a:pt x="0" y="5390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AutoShape 32"/>
          <p:cNvSpPr/>
          <p:nvPr/>
        </p:nvSpPr>
        <p:spPr>
          <a:xfrm>
            <a:off x="8080163" y="5692717"/>
            <a:ext cx="2406726" cy="3370986"/>
          </a:xfrm>
          <a:prstGeom prst="line">
            <a:avLst/>
          </a:prstGeom>
          <a:ln w="66675" cap="rnd">
            <a:solidFill>
              <a:srgbClr val="333231"/>
            </a:solidFill>
            <a:prstDash val="sysDot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" name="AutoShape 33"/>
          <p:cNvSpPr/>
          <p:nvPr/>
        </p:nvSpPr>
        <p:spPr>
          <a:xfrm>
            <a:off x="8080163" y="5692717"/>
            <a:ext cx="3086790" cy="1683979"/>
          </a:xfrm>
          <a:prstGeom prst="line">
            <a:avLst/>
          </a:prstGeom>
          <a:ln w="66675" cap="rnd">
            <a:solidFill>
              <a:srgbClr val="333231"/>
            </a:solidFill>
            <a:prstDash val="sysDot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" name="AutoShape 34"/>
          <p:cNvSpPr/>
          <p:nvPr/>
        </p:nvSpPr>
        <p:spPr>
          <a:xfrm>
            <a:off x="8080163" y="5692717"/>
            <a:ext cx="3674808" cy="33441"/>
          </a:xfrm>
          <a:prstGeom prst="line">
            <a:avLst/>
          </a:prstGeom>
          <a:ln w="66675" cap="rnd">
            <a:solidFill>
              <a:srgbClr val="333231"/>
            </a:solidFill>
            <a:prstDash val="sysDot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" name="AutoShape 35"/>
          <p:cNvSpPr/>
          <p:nvPr/>
        </p:nvSpPr>
        <p:spPr>
          <a:xfrm flipV="1">
            <a:off x="8080163" y="4075621"/>
            <a:ext cx="3083559" cy="1617096"/>
          </a:xfrm>
          <a:prstGeom prst="line">
            <a:avLst/>
          </a:prstGeom>
          <a:ln w="66675" cap="rnd">
            <a:solidFill>
              <a:srgbClr val="333231"/>
            </a:solidFill>
            <a:prstDash val="sysDot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10852481" y="1951570"/>
            <a:ext cx="680063" cy="443896"/>
          </a:xfrm>
          <a:custGeom>
            <a:avLst/>
            <a:gdLst/>
            <a:ahLst/>
            <a:cxnLst/>
            <a:rect l="l" t="t" r="r" b="b"/>
            <a:pathLst>
              <a:path w="680063" h="443896">
                <a:moveTo>
                  <a:pt x="0" y="0"/>
                </a:moveTo>
                <a:lnTo>
                  <a:pt x="680064" y="0"/>
                </a:lnTo>
                <a:lnTo>
                  <a:pt x="680064" y="443896"/>
                </a:lnTo>
                <a:lnTo>
                  <a:pt x="0" y="44389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12159821" y="5209447"/>
            <a:ext cx="550425" cy="516712"/>
          </a:xfrm>
          <a:custGeom>
            <a:avLst/>
            <a:gdLst/>
            <a:ahLst/>
            <a:cxnLst/>
            <a:rect l="l" t="t" r="r" b="b"/>
            <a:pathLst>
              <a:path w="550425" h="516712">
                <a:moveTo>
                  <a:pt x="0" y="0"/>
                </a:moveTo>
                <a:lnTo>
                  <a:pt x="550426" y="0"/>
                </a:lnTo>
                <a:lnTo>
                  <a:pt x="550426" y="516712"/>
                </a:lnTo>
                <a:lnTo>
                  <a:pt x="0" y="5167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11582942" y="6877448"/>
            <a:ext cx="521685" cy="578044"/>
          </a:xfrm>
          <a:custGeom>
            <a:avLst/>
            <a:gdLst/>
            <a:ahLst/>
            <a:cxnLst/>
            <a:rect l="l" t="t" r="r" b="b"/>
            <a:pathLst>
              <a:path w="521685" h="578044">
                <a:moveTo>
                  <a:pt x="0" y="0"/>
                </a:moveTo>
                <a:lnTo>
                  <a:pt x="521685" y="0"/>
                </a:lnTo>
                <a:lnTo>
                  <a:pt x="521685" y="578044"/>
                </a:lnTo>
                <a:lnTo>
                  <a:pt x="0" y="57804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10852481" y="8496449"/>
            <a:ext cx="628942" cy="628942"/>
          </a:xfrm>
          <a:custGeom>
            <a:avLst/>
            <a:gdLst/>
            <a:ahLst/>
            <a:cxnLst/>
            <a:rect l="l" t="t" r="r" b="b"/>
            <a:pathLst>
              <a:path w="628942" h="628942">
                <a:moveTo>
                  <a:pt x="0" y="0"/>
                </a:moveTo>
                <a:lnTo>
                  <a:pt x="628942" y="0"/>
                </a:lnTo>
                <a:lnTo>
                  <a:pt x="628942" y="628941"/>
                </a:lnTo>
                <a:lnTo>
                  <a:pt x="0" y="62894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0" name="Group 40"/>
          <p:cNvGrpSpPr/>
          <p:nvPr/>
        </p:nvGrpSpPr>
        <p:grpSpPr>
          <a:xfrm>
            <a:off x="-1657363" y="526205"/>
            <a:ext cx="10801363" cy="1274800"/>
            <a:chOff x="0" y="0"/>
            <a:chExt cx="14401817" cy="1699733"/>
          </a:xfrm>
        </p:grpSpPr>
        <p:sp>
          <p:nvSpPr>
            <p:cNvPr id="41" name="TextBox 41"/>
            <p:cNvSpPr txBox="1"/>
            <p:nvPr/>
          </p:nvSpPr>
          <p:spPr>
            <a:xfrm>
              <a:off x="364613" y="685068"/>
              <a:ext cx="14037204" cy="1014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3"/>
                </a:lnSpc>
              </a:pPr>
              <a:r>
                <a:rPr lang="en-US" sz="5848" b="1" spc="-116">
                  <a:solidFill>
                    <a:srgbClr val="00000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Earning</a:t>
              </a:r>
              <a:r>
                <a:rPr lang="en-US" sz="5848" spc="-116">
                  <a:solidFill>
                    <a:srgbClr val="000000"/>
                  </a:solidFill>
                  <a:latin typeface="Open Sans 1 Light"/>
                  <a:ea typeface="Open Sans 1 Light"/>
                  <a:cs typeface="Open Sans 1 Light"/>
                  <a:sym typeface="Open Sans 1 Light"/>
                </a:rPr>
                <a:t> Potential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3650988" y="-57150"/>
              <a:ext cx="7402721" cy="443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50"/>
                </a:lnSpc>
                <a:spcBef>
                  <a:spcPct val="0"/>
                </a:spcBef>
              </a:pPr>
              <a:r>
                <a:rPr lang="en-US" sz="1900" b="1" spc="150">
                  <a:solidFill>
                    <a:srgbClr val="73898E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CAN I WIN HERE?</a:t>
              </a:r>
            </a:p>
          </p:txBody>
        </p:sp>
        <p:sp>
          <p:nvSpPr>
            <p:cNvPr id="43" name="AutoShape 43"/>
            <p:cNvSpPr/>
            <p:nvPr/>
          </p:nvSpPr>
          <p:spPr>
            <a:xfrm>
              <a:off x="0" y="1093975"/>
              <a:ext cx="3477881" cy="0"/>
            </a:xfrm>
            <a:prstGeom prst="line">
              <a:avLst/>
            </a:prstGeom>
            <a:ln w="254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327110" y="612451"/>
            <a:ext cx="2376928" cy="656940"/>
          </a:xfrm>
          <a:custGeom>
            <a:avLst/>
            <a:gdLst/>
            <a:ahLst/>
            <a:cxnLst/>
            <a:rect l="l" t="t" r="r" b="b"/>
            <a:pathLst>
              <a:path w="2376928" h="656940">
                <a:moveTo>
                  <a:pt x="0" y="0"/>
                </a:moveTo>
                <a:lnTo>
                  <a:pt x="2376928" y="0"/>
                </a:lnTo>
                <a:lnTo>
                  <a:pt x="2376928" y="656940"/>
                </a:lnTo>
                <a:lnTo>
                  <a:pt x="0" y="65694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5" name="Group 45"/>
          <p:cNvGrpSpPr/>
          <p:nvPr/>
        </p:nvGrpSpPr>
        <p:grpSpPr>
          <a:xfrm>
            <a:off x="11754971" y="1905930"/>
            <a:ext cx="4315334" cy="1037498"/>
            <a:chOff x="0" y="0"/>
            <a:chExt cx="5753779" cy="1383331"/>
          </a:xfrm>
        </p:grpSpPr>
        <p:sp>
          <p:nvSpPr>
            <p:cNvPr id="46" name="TextBox 46"/>
            <p:cNvSpPr txBox="1"/>
            <p:nvPr/>
          </p:nvSpPr>
          <p:spPr>
            <a:xfrm>
              <a:off x="0" y="454312"/>
              <a:ext cx="5753779" cy="929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18"/>
                </a:lnSpc>
                <a:spcBef>
                  <a:spcPct val="0"/>
                </a:spcBef>
              </a:pPr>
              <a:r>
                <a:rPr lang="en-US" sz="2202">
                  <a:solidFill>
                    <a:srgbClr val="343432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Earn 10-15 % on your network of online stores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-19050"/>
              <a:ext cx="4567665" cy="425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561"/>
                </a:lnSpc>
                <a:spcBef>
                  <a:spcPct val="0"/>
                </a:spcBef>
              </a:pPr>
              <a:r>
                <a:rPr lang="en-US" sz="2000" b="1">
                  <a:solidFill>
                    <a:srgbClr val="343432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TEAM COMMISSION</a:t>
              </a:r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2191659" y="2828347"/>
            <a:ext cx="4526690" cy="124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26"/>
              </a:lnSpc>
            </a:pPr>
            <a:r>
              <a:rPr lang="en-US" sz="5082" b="1" spc="310">
                <a:solidFill>
                  <a:srgbClr val="34343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PARTNER PLAN</a:t>
            </a:r>
          </a:p>
        </p:txBody>
      </p:sp>
      <p:grpSp>
        <p:nvGrpSpPr>
          <p:cNvPr id="49" name="Group 49"/>
          <p:cNvGrpSpPr/>
          <p:nvPr/>
        </p:nvGrpSpPr>
        <p:grpSpPr>
          <a:xfrm>
            <a:off x="12431803" y="3578444"/>
            <a:ext cx="4315334" cy="1055045"/>
            <a:chOff x="0" y="0"/>
            <a:chExt cx="5753779" cy="1406727"/>
          </a:xfrm>
        </p:grpSpPr>
        <p:sp>
          <p:nvSpPr>
            <p:cNvPr id="50" name="TextBox 50"/>
            <p:cNvSpPr txBox="1"/>
            <p:nvPr/>
          </p:nvSpPr>
          <p:spPr>
            <a:xfrm>
              <a:off x="0" y="428263"/>
              <a:ext cx="5753779" cy="978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46"/>
                </a:lnSpc>
                <a:spcBef>
                  <a:spcPct val="0"/>
                </a:spcBef>
              </a:pPr>
              <a:r>
                <a:rPr lang="en-US" sz="2302">
                  <a:solidFill>
                    <a:srgbClr val="343432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Earn up to 3 Bonuses per title ($150 - $120,000)</a:t>
              </a:r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-19050"/>
              <a:ext cx="4851336" cy="4250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560"/>
                </a:lnSpc>
                <a:spcBef>
                  <a:spcPct val="0"/>
                </a:spcBef>
              </a:pPr>
              <a:r>
                <a:rPr lang="en-US" sz="2000" b="1">
                  <a:solidFill>
                    <a:srgbClr val="343432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TITLE BONUSES</a:t>
              </a: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2942068" y="5233619"/>
            <a:ext cx="5232664" cy="1024025"/>
            <a:chOff x="0" y="0"/>
            <a:chExt cx="6976885" cy="1365367"/>
          </a:xfrm>
        </p:grpSpPr>
        <p:sp>
          <p:nvSpPr>
            <p:cNvPr id="53" name="TextBox 53"/>
            <p:cNvSpPr txBox="1"/>
            <p:nvPr/>
          </p:nvSpPr>
          <p:spPr>
            <a:xfrm>
              <a:off x="107979" y="386963"/>
              <a:ext cx="6868906" cy="9784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52"/>
                </a:lnSpc>
              </a:pPr>
              <a:r>
                <a:rPr lang="en-US" sz="2306">
                  <a:solidFill>
                    <a:srgbClr val="343432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Help partners get customers. </a:t>
              </a:r>
            </a:p>
            <a:p>
              <a:pPr marL="0" lvl="0" indent="0" algn="l">
                <a:lnSpc>
                  <a:spcPts val="2952"/>
                </a:lnSpc>
                <a:spcBef>
                  <a:spcPct val="0"/>
                </a:spcBef>
              </a:pPr>
              <a:r>
                <a:rPr lang="en-US" sz="2306">
                  <a:solidFill>
                    <a:srgbClr val="343432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They earn, you earn. </a:t>
              </a:r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19050"/>
              <a:ext cx="6024088" cy="4250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560"/>
                </a:lnSpc>
                <a:spcBef>
                  <a:spcPct val="0"/>
                </a:spcBef>
              </a:pPr>
              <a:r>
                <a:rPr lang="en-US" sz="2000" b="1">
                  <a:solidFill>
                    <a:srgbClr val="343432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CUSTOMER ACQUISITION BONUS</a:t>
              </a: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12435034" y="6966736"/>
            <a:ext cx="4315334" cy="997990"/>
            <a:chOff x="0" y="0"/>
            <a:chExt cx="5753779" cy="1330653"/>
          </a:xfrm>
        </p:grpSpPr>
        <p:sp>
          <p:nvSpPr>
            <p:cNvPr id="56" name="TextBox 56"/>
            <p:cNvSpPr txBox="1"/>
            <p:nvPr/>
          </p:nvSpPr>
          <p:spPr>
            <a:xfrm>
              <a:off x="0" y="463163"/>
              <a:ext cx="5753779" cy="8674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52"/>
                </a:lnSpc>
              </a:pPr>
              <a:r>
                <a:rPr lang="en-US" sz="2306">
                  <a:solidFill>
                    <a:srgbClr val="343432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5-25% matching income bonus</a:t>
              </a:r>
            </a:p>
            <a:p>
              <a:pPr marL="0" lvl="0" indent="0" algn="l">
                <a:lnSpc>
                  <a:spcPts val="2312"/>
                </a:lnSpc>
                <a:spcBef>
                  <a:spcPct val="0"/>
                </a:spcBef>
              </a:pPr>
              <a:endParaRPr lang="en-US" sz="2306">
                <a:solidFill>
                  <a:srgbClr val="343432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635" y="-19050"/>
              <a:ext cx="5440085" cy="4250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560"/>
                </a:lnSpc>
                <a:spcBef>
                  <a:spcPct val="0"/>
                </a:spcBef>
              </a:pPr>
              <a:r>
                <a:rPr lang="en-US" sz="2000" b="1">
                  <a:solidFill>
                    <a:srgbClr val="343432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MENTOR MATCHING BONUS</a:t>
              </a: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1744317" y="8658665"/>
            <a:ext cx="4325988" cy="782673"/>
            <a:chOff x="0" y="0"/>
            <a:chExt cx="5767984" cy="1043563"/>
          </a:xfrm>
        </p:grpSpPr>
        <p:sp>
          <p:nvSpPr>
            <p:cNvPr id="59" name="TextBox 59"/>
            <p:cNvSpPr txBox="1"/>
            <p:nvPr/>
          </p:nvSpPr>
          <p:spPr>
            <a:xfrm>
              <a:off x="14205" y="545939"/>
              <a:ext cx="5753779" cy="497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80"/>
                </a:lnSpc>
                <a:spcBef>
                  <a:spcPct val="0"/>
                </a:spcBef>
              </a:pPr>
              <a:r>
                <a:rPr lang="en-US" sz="2406">
                  <a:solidFill>
                    <a:srgbClr val="343432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1–4%</a:t>
              </a:r>
              <a:r>
                <a:rPr lang="en-US" sz="2406" u="none" strike="noStrike">
                  <a:solidFill>
                    <a:srgbClr val="343432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of weekly volume bonus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19050"/>
              <a:ext cx="4445109" cy="4250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560"/>
                </a:lnSpc>
                <a:spcBef>
                  <a:spcPct val="0"/>
                </a:spcBef>
              </a:pPr>
              <a:r>
                <a:rPr lang="en-US" sz="2000" b="1">
                  <a:solidFill>
                    <a:srgbClr val="343432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VOLUME COMMISSION</a:t>
              </a: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1258294" y="4403324"/>
            <a:ext cx="6221940" cy="4027876"/>
            <a:chOff x="0" y="0"/>
            <a:chExt cx="8295920" cy="5370502"/>
          </a:xfrm>
        </p:grpSpPr>
        <p:sp>
          <p:nvSpPr>
            <p:cNvPr id="62" name="TextBox 62"/>
            <p:cNvSpPr txBox="1"/>
            <p:nvPr/>
          </p:nvSpPr>
          <p:spPr>
            <a:xfrm>
              <a:off x="0" y="1297950"/>
              <a:ext cx="8206825" cy="40725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33664" lvl="1" indent="-316832" algn="l">
                <a:lnSpc>
                  <a:spcPts val="4108"/>
                </a:lnSpc>
                <a:buFont typeface="Arial"/>
                <a:buChar char="•"/>
              </a:pPr>
              <a:r>
                <a:rPr lang="en-US" sz="2934">
                  <a:solidFill>
                    <a:srgbClr val="343432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$230 / month phone bonus </a:t>
              </a:r>
            </a:p>
            <a:p>
              <a:pPr marL="633664" lvl="1" indent="-316832" algn="l">
                <a:lnSpc>
                  <a:spcPts val="4108"/>
                </a:lnSpc>
                <a:buFont typeface="Arial"/>
                <a:buChar char="•"/>
              </a:pPr>
              <a:r>
                <a:rPr lang="en-US" sz="2934">
                  <a:solidFill>
                    <a:srgbClr val="343432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$1150 / month car bonus</a:t>
              </a:r>
            </a:p>
            <a:p>
              <a:pPr marL="633664" lvl="1" indent="-316832" algn="l">
                <a:lnSpc>
                  <a:spcPts val="4108"/>
                </a:lnSpc>
                <a:buFont typeface="Arial"/>
                <a:buChar char="•"/>
              </a:pPr>
              <a:r>
                <a:rPr lang="en-US" sz="2934">
                  <a:solidFill>
                    <a:srgbClr val="343432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Luxury vacations</a:t>
              </a:r>
            </a:p>
            <a:p>
              <a:pPr marL="633664" lvl="1" indent="-316832" algn="l">
                <a:lnSpc>
                  <a:spcPts val="4108"/>
                </a:lnSpc>
                <a:buFont typeface="Arial"/>
                <a:buChar char="•"/>
              </a:pPr>
              <a:r>
                <a:rPr lang="en-US" sz="2934" b="1">
                  <a:solidFill>
                    <a:srgbClr val="343432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Shares of Zinzino Stock</a:t>
              </a:r>
              <a:r>
                <a:rPr lang="en-US" sz="2934">
                  <a:solidFill>
                    <a:srgbClr val="343432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for achieving President and above</a:t>
              </a:r>
            </a:p>
            <a:p>
              <a:pPr algn="l">
                <a:lnSpc>
                  <a:spcPts val="4108"/>
                </a:lnSpc>
              </a:pPr>
              <a:endParaRPr lang="en-US" sz="2934">
                <a:solidFill>
                  <a:srgbClr val="343432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03630" y="-19050"/>
              <a:ext cx="8092290" cy="1126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95"/>
                </a:lnSpc>
                <a:spcBef>
                  <a:spcPct val="0"/>
                </a:spcBef>
              </a:pPr>
              <a:r>
                <a:rPr lang="en-US" sz="2653">
                  <a:solidFill>
                    <a:srgbClr val="343432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LUCRATIVE EXTRAS, EARNED WITH RANK: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92374" y="1884082"/>
            <a:ext cx="7986603" cy="708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28"/>
              </a:lnSpc>
              <a:spcBef>
                <a:spcPct val="0"/>
              </a:spcBef>
            </a:pPr>
            <a:r>
              <a:rPr lang="en-US" sz="8788" spc="-421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In the life of a customer, no company </a:t>
            </a:r>
            <a:r>
              <a:rPr lang="en-US" sz="8788" b="1" spc="-421">
                <a:solidFill>
                  <a:srgbClr val="3C6AA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even comes close</a:t>
            </a:r>
            <a:r>
              <a:rPr lang="en-US" sz="8788" spc="-421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 to what Zinzino is doing. </a:t>
            </a:r>
          </a:p>
        </p:txBody>
      </p:sp>
      <p:sp>
        <p:nvSpPr>
          <p:cNvPr id="3" name="Freeform 3"/>
          <p:cNvSpPr/>
          <p:nvPr/>
        </p:nvSpPr>
        <p:spPr>
          <a:xfrm>
            <a:off x="989072" y="3122370"/>
            <a:ext cx="338732" cy="338732"/>
          </a:xfrm>
          <a:custGeom>
            <a:avLst/>
            <a:gdLst/>
            <a:ahLst/>
            <a:cxnLst/>
            <a:rect l="l" t="t" r="r" b="b"/>
            <a:pathLst>
              <a:path w="338732" h="338732">
                <a:moveTo>
                  <a:pt x="0" y="0"/>
                </a:moveTo>
                <a:lnTo>
                  <a:pt x="338732" y="0"/>
                </a:lnTo>
                <a:lnTo>
                  <a:pt x="338732" y="338732"/>
                </a:lnTo>
                <a:lnTo>
                  <a:pt x="0" y="3387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088501" y="1310638"/>
            <a:ext cx="21391" cy="8556387"/>
          </a:xfrm>
          <a:custGeom>
            <a:avLst/>
            <a:gdLst/>
            <a:ahLst/>
            <a:cxnLst/>
            <a:rect l="l" t="t" r="r" b="b"/>
            <a:pathLst>
              <a:path w="21391" h="8556387">
                <a:moveTo>
                  <a:pt x="0" y="0"/>
                </a:moveTo>
                <a:lnTo>
                  <a:pt x="21391" y="0"/>
                </a:lnTo>
                <a:lnTo>
                  <a:pt x="21391" y="8556387"/>
                </a:lnTo>
                <a:lnTo>
                  <a:pt x="0" y="85563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056433" y="1884082"/>
            <a:ext cx="7348449" cy="708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28"/>
              </a:lnSpc>
              <a:spcBef>
                <a:spcPct val="0"/>
              </a:spcBef>
            </a:pPr>
            <a:r>
              <a:rPr lang="en-US" sz="8788" spc="-421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In the life of a partner, there is no one </a:t>
            </a:r>
            <a:r>
              <a:rPr lang="en-US" sz="8788" b="1" spc="-421">
                <a:solidFill>
                  <a:srgbClr val="456CA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who gets a home</a:t>
            </a:r>
            <a:r>
              <a:rPr lang="en-US" sz="8788" spc="-421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 like the one they get in Zinzino.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1139" b="-1052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333339" y="8481535"/>
            <a:ext cx="846683" cy="484918"/>
          </a:xfrm>
          <a:custGeom>
            <a:avLst/>
            <a:gdLst/>
            <a:ahLst/>
            <a:cxnLst/>
            <a:rect l="l" t="t" r="r" b="b"/>
            <a:pathLst>
              <a:path w="846683" h="484918">
                <a:moveTo>
                  <a:pt x="0" y="0"/>
                </a:moveTo>
                <a:lnTo>
                  <a:pt x="846683" y="0"/>
                </a:lnTo>
                <a:lnTo>
                  <a:pt x="846683" y="484919"/>
                </a:lnTo>
                <a:lnTo>
                  <a:pt x="0" y="484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474251" y="4701324"/>
            <a:ext cx="16443640" cy="217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675"/>
              </a:lnSpc>
            </a:pPr>
            <a:r>
              <a:rPr lang="en-US" sz="15731">
                <a:solidFill>
                  <a:srgbClr val="000000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Started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24772" y="3101622"/>
            <a:ext cx="7486656" cy="2172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675"/>
              </a:lnSpc>
            </a:pPr>
            <a:r>
              <a:rPr lang="en-US" sz="15731" b="1">
                <a:solidFill>
                  <a:srgbClr val="041E59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Getting</a:t>
            </a:r>
          </a:p>
        </p:txBody>
      </p:sp>
      <p:sp>
        <p:nvSpPr>
          <p:cNvPr id="6" name="Freeform 6"/>
          <p:cNvSpPr/>
          <p:nvPr/>
        </p:nvSpPr>
        <p:spPr>
          <a:xfrm>
            <a:off x="15327110" y="612451"/>
            <a:ext cx="2376928" cy="656940"/>
          </a:xfrm>
          <a:custGeom>
            <a:avLst/>
            <a:gdLst/>
            <a:ahLst/>
            <a:cxnLst/>
            <a:rect l="l" t="t" r="r" b="b"/>
            <a:pathLst>
              <a:path w="2376928" h="656940">
                <a:moveTo>
                  <a:pt x="0" y="0"/>
                </a:moveTo>
                <a:lnTo>
                  <a:pt x="2376928" y="0"/>
                </a:lnTo>
                <a:lnTo>
                  <a:pt x="2376928" y="656940"/>
                </a:lnTo>
                <a:lnTo>
                  <a:pt x="0" y="6569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3" r="-22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115981" y="2057400"/>
            <a:ext cx="4574008" cy="3855708"/>
            <a:chOff x="0" y="0"/>
            <a:chExt cx="1204677" cy="10154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04677" cy="1015495"/>
            </a:xfrm>
            <a:custGeom>
              <a:avLst/>
              <a:gdLst/>
              <a:ahLst/>
              <a:cxnLst/>
              <a:rect l="l" t="t" r="r" b="b"/>
              <a:pathLst>
                <a:path w="1204677" h="1015495">
                  <a:moveTo>
                    <a:pt x="0" y="0"/>
                  </a:moveTo>
                  <a:lnTo>
                    <a:pt x="1204677" y="0"/>
                  </a:lnTo>
                  <a:lnTo>
                    <a:pt x="1204677" y="1015495"/>
                  </a:lnTo>
                  <a:lnTo>
                    <a:pt x="0" y="1015495"/>
                  </a:lnTo>
                  <a:close/>
                </a:path>
              </a:pathLst>
            </a:custGeom>
            <a:solidFill>
              <a:srgbClr val="F0ED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204677" cy="10535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620886" y="1450702"/>
            <a:ext cx="5069103" cy="5069103"/>
          </a:xfrm>
          <a:custGeom>
            <a:avLst/>
            <a:gdLst/>
            <a:ahLst/>
            <a:cxnLst/>
            <a:rect l="l" t="t" r="r" b="b"/>
            <a:pathLst>
              <a:path w="5069103" h="5069103">
                <a:moveTo>
                  <a:pt x="0" y="0"/>
                </a:moveTo>
                <a:lnTo>
                  <a:pt x="5069103" y="0"/>
                </a:lnTo>
                <a:lnTo>
                  <a:pt x="5069103" y="5069103"/>
                </a:lnTo>
                <a:lnTo>
                  <a:pt x="0" y="50691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675462" y="-92348"/>
            <a:ext cx="11885280" cy="2444760"/>
            <a:chOff x="0" y="0"/>
            <a:chExt cx="3130279" cy="6438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30279" cy="643887"/>
            </a:xfrm>
            <a:custGeom>
              <a:avLst/>
              <a:gdLst/>
              <a:ahLst/>
              <a:cxnLst/>
              <a:rect l="l" t="t" r="r" b="b"/>
              <a:pathLst>
                <a:path w="3130279" h="643887">
                  <a:moveTo>
                    <a:pt x="0" y="0"/>
                  </a:moveTo>
                  <a:lnTo>
                    <a:pt x="3130279" y="0"/>
                  </a:lnTo>
                  <a:lnTo>
                    <a:pt x="3130279" y="643887"/>
                  </a:lnTo>
                  <a:lnTo>
                    <a:pt x="0" y="643887"/>
                  </a:lnTo>
                  <a:close/>
                </a:path>
              </a:pathLst>
            </a:custGeom>
            <a:solidFill>
              <a:srgbClr val="F0ED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130279" cy="6819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914987" y="5710443"/>
            <a:ext cx="1132966" cy="1079150"/>
          </a:xfrm>
          <a:custGeom>
            <a:avLst/>
            <a:gdLst/>
            <a:ahLst/>
            <a:cxnLst/>
            <a:rect l="l" t="t" r="r" b="b"/>
            <a:pathLst>
              <a:path w="1132966" h="1079150">
                <a:moveTo>
                  <a:pt x="0" y="0"/>
                </a:moveTo>
                <a:lnTo>
                  <a:pt x="1132966" y="0"/>
                </a:lnTo>
                <a:lnTo>
                  <a:pt x="1132966" y="1079150"/>
                </a:lnTo>
                <a:lnTo>
                  <a:pt x="0" y="10791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332025" y="6250018"/>
            <a:ext cx="1132966" cy="1079150"/>
          </a:xfrm>
          <a:custGeom>
            <a:avLst/>
            <a:gdLst/>
            <a:ahLst/>
            <a:cxnLst/>
            <a:rect l="l" t="t" r="r" b="b"/>
            <a:pathLst>
              <a:path w="1132966" h="1079150">
                <a:moveTo>
                  <a:pt x="0" y="0"/>
                </a:moveTo>
                <a:lnTo>
                  <a:pt x="1132966" y="0"/>
                </a:lnTo>
                <a:lnTo>
                  <a:pt x="1132966" y="1079150"/>
                </a:lnTo>
                <a:lnTo>
                  <a:pt x="0" y="10791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0" y="1007368"/>
            <a:ext cx="18288000" cy="972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62"/>
              </a:lnSpc>
            </a:pPr>
            <a:r>
              <a:rPr lang="en-US" sz="6974" spc="-362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Select a Partner Kit </a:t>
            </a:r>
          </a:p>
        </p:txBody>
      </p:sp>
      <p:sp>
        <p:nvSpPr>
          <p:cNvPr id="13" name="Freeform 13"/>
          <p:cNvSpPr/>
          <p:nvPr/>
        </p:nvSpPr>
        <p:spPr>
          <a:xfrm>
            <a:off x="15088064" y="700230"/>
            <a:ext cx="2376928" cy="656940"/>
          </a:xfrm>
          <a:custGeom>
            <a:avLst/>
            <a:gdLst/>
            <a:ahLst/>
            <a:cxnLst/>
            <a:rect l="l" t="t" r="r" b="b"/>
            <a:pathLst>
              <a:path w="2376928" h="656940">
                <a:moveTo>
                  <a:pt x="0" y="0"/>
                </a:moveTo>
                <a:lnTo>
                  <a:pt x="2376927" y="0"/>
                </a:lnTo>
                <a:lnTo>
                  <a:pt x="2376927" y="656940"/>
                </a:lnTo>
                <a:lnTo>
                  <a:pt x="0" y="6569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33525" y="465646"/>
            <a:ext cx="1304485" cy="19051"/>
            <a:chOff x="0" y="0"/>
            <a:chExt cx="1739314" cy="25401"/>
          </a:xfrm>
        </p:grpSpPr>
        <p:sp>
          <p:nvSpPr>
            <p:cNvPr id="3" name="Freeform 3"/>
            <p:cNvSpPr/>
            <p:nvPr/>
          </p:nvSpPr>
          <p:spPr>
            <a:xfrm>
              <a:off x="12700" y="0"/>
              <a:ext cx="1713865" cy="25400"/>
            </a:xfrm>
            <a:custGeom>
              <a:avLst/>
              <a:gdLst/>
              <a:ahLst/>
              <a:cxnLst/>
              <a:rect l="l" t="t" r="r" b="b"/>
              <a:pathLst>
                <a:path w="1713865" h="25400">
                  <a:moveTo>
                    <a:pt x="0" y="0"/>
                  </a:moveTo>
                  <a:lnTo>
                    <a:pt x="1713865" y="0"/>
                  </a:lnTo>
                  <a:lnTo>
                    <a:pt x="1713865" y="2540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23812" y="-36513"/>
            <a:ext cx="18321686" cy="10360025"/>
            <a:chOff x="0" y="0"/>
            <a:chExt cx="24428914" cy="13813367"/>
          </a:xfrm>
        </p:grpSpPr>
        <p:sp>
          <p:nvSpPr>
            <p:cNvPr id="5" name="Freeform 5"/>
            <p:cNvSpPr/>
            <p:nvPr/>
          </p:nvSpPr>
          <p:spPr>
            <a:xfrm>
              <a:off x="6350" y="6350"/>
              <a:ext cx="24416258" cy="13800710"/>
            </a:xfrm>
            <a:custGeom>
              <a:avLst/>
              <a:gdLst/>
              <a:ahLst/>
              <a:cxnLst/>
              <a:rect l="l" t="t" r="r" b="b"/>
              <a:pathLst>
                <a:path w="24416258" h="13800710">
                  <a:moveTo>
                    <a:pt x="0" y="0"/>
                  </a:moveTo>
                  <a:lnTo>
                    <a:pt x="24416258" y="0"/>
                  </a:lnTo>
                  <a:lnTo>
                    <a:pt x="24416258" y="13800710"/>
                  </a:lnTo>
                  <a:lnTo>
                    <a:pt x="0" y="13800710"/>
                  </a:lnTo>
                  <a:close/>
                </a:path>
              </a:pathLst>
            </a:custGeom>
            <a:solidFill>
              <a:srgbClr val="440099">
                <a:alpha val="39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0287" y="7410732"/>
            <a:ext cx="18335439" cy="2917742"/>
            <a:chOff x="0" y="0"/>
            <a:chExt cx="24447252" cy="3890322"/>
          </a:xfrm>
        </p:grpSpPr>
        <p:sp>
          <p:nvSpPr>
            <p:cNvPr id="7" name="Freeform 7"/>
            <p:cNvSpPr/>
            <p:nvPr/>
          </p:nvSpPr>
          <p:spPr>
            <a:xfrm>
              <a:off x="6350" y="6350"/>
              <a:ext cx="24434546" cy="3877564"/>
            </a:xfrm>
            <a:custGeom>
              <a:avLst/>
              <a:gdLst/>
              <a:ahLst/>
              <a:cxnLst/>
              <a:rect l="l" t="t" r="r" b="b"/>
              <a:pathLst>
                <a:path w="24434546" h="3877564">
                  <a:moveTo>
                    <a:pt x="0" y="0"/>
                  </a:moveTo>
                  <a:lnTo>
                    <a:pt x="24434546" y="0"/>
                  </a:lnTo>
                  <a:lnTo>
                    <a:pt x="24434546" y="3877564"/>
                  </a:lnTo>
                  <a:lnTo>
                    <a:pt x="0" y="3877564"/>
                  </a:lnTo>
                  <a:close/>
                </a:path>
              </a:pathLst>
            </a:custGeom>
            <a:solidFill>
              <a:srgbClr val="440099">
                <a:alpha val="78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 descr="image139.png"/>
          <p:cNvSpPr/>
          <p:nvPr/>
        </p:nvSpPr>
        <p:spPr>
          <a:xfrm>
            <a:off x="7600617" y="2396163"/>
            <a:ext cx="9782080" cy="7690882"/>
          </a:xfrm>
          <a:custGeom>
            <a:avLst/>
            <a:gdLst/>
            <a:ahLst/>
            <a:cxnLst/>
            <a:rect l="l" t="t" r="r" b="b"/>
            <a:pathLst>
              <a:path w="9782080" h="7690882">
                <a:moveTo>
                  <a:pt x="0" y="0"/>
                </a:moveTo>
                <a:lnTo>
                  <a:pt x="9782081" y="0"/>
                </a:lnTo>
                <a:lnTo>
                  <a:pt x="9782081" y="7690883"/>
                </a:lnTo>
                <a:lnTo>
                  <a:pt x="0" y="7690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611" r="-25" b="-136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714501" y="2866420"/>
            <a:ext cx="7109632" cy="3995461"/>
            <a:chOff x="0" y="0"/>
            <a:chExt cx="8149133" cy="45796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49133" cy="4579638"/>
            </a:xfrm>
            <a:custGeom>
              <a:avLst/>
              <a:gdLst/>
              <a:ahLst/>
              <a:cxnLst/>
              <a:rect l="l" t="t" r="r" b="b"/>
              <a:pathLst>
                <a:path w="8149133" h="4579638">
                  <a:moveTo>
                    <a:pt x="0" y="0"/>
                  </a:moveTo>
                  <a:lnTo>
                    <a:pt x="8149133" y="0"/>
                  </a:lnTo>
                  <a:lnTo>
                    <a:pt x="8149133" y="4579638"/>
                  </a:lnTo>
                  <a:lnTo>
                    <a:pt x="0" y="45796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49133" cy="46082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600"/>
                </a:lnSpc>
              </a:pPr>
              <a:r>
                <a:rPr lang="en-US" sz="3000" b="1">
                  <a:solidFill>
                    <a:srgbClr val="000000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US$1,150 </a:t>
              </a:r>
            </a:p>
            <a:p>
              <a:pPr algn="l">
                <a:lnSpc>
                  <a:spcPts val="3060"/>
                </a:lnSpc>
              </a:pPr>
              <a:r>
                <a:rPr lang="en-US" sz="255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Retail price US$3,165</a:t>
              </a:r>
            </a:p>
            <a:p>
              <a:pPr algn="l">
                <a:lnSpc>
                  <a:spcPts val="3060"/>
                </a:lnSpc>
              </a:pPr>
              <a:endParaRPr lang="en-US" sz="255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  <a:p>
              <a:pPr algn="l">
                <a:lnSpc>
                  <a:spcPts val="3060"/>
                </a:lnSpc>
              </a:pPr>
              <a:r>
                <a:rPr lang="en-US" sz="255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Get a full loyalty refund when acquiring 25 Premier Customers within a year of purchasing the Ultimate Partner Kit*</a:t>
              </a:r>
            </a:p>
          </p:txBody>
        </p:sp>
      </p:grpSp>
      <p:sp>
        <p:nvSpPr>
          <p:cNvPr id="12" name="Freeform 12" descr="image140.png"/>
          <p:cNvSpPr/>
          <p:nvPr/>
        </p:nvSpPr>
        <p:spPr>
          <a:xfrm>
            <a:off x="488599" y="8929288"/>
            <a:ext cx="818429" cy="818429"/>
          </a:xfrm>
          <a:custGeom>
            <a:avLst/>
            <a:gdLst/>
            <a:ahLst/>
            <a:cxnLst/>
            <a:rect l="l" t="t" r="r" b="b"/>
            <a:pathLst>
              <a:path w="818429" h="818429">
                <a:moveTo>
                  <a:pt x="0" y="0"/>
                </a:moveTo>
                <a:lnTo>
                  <a:pt x="818429" y="0"/>
                </a:lnTo>
                <a:lnTo>
                  <a:pt x="818429" y="818430"/>
                </a:lnTo>
                <a:lnTo>
                  <a:pt x="0" y="8184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502118" y="9076628"/>
            <a:ext cx="8716054" cy="771526"/>
            <a:chOff x="0" y="0"/>
            <a:chExt cx="11621406" cy="102870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621406" cy="1028701"/>
            </a:xfrm>
            <a:custGeom>
              <a:avLst/>
              <a:gdLst/>
              <a:ahLst/>
              <a:cxnLst/>
              <a:rect l="l" t="t" r="r" b="b"/>
              <a:pathLst>
                <a:path w="11621406" h="1028701">
                  <a:moveTo>
                    <a:pt x="0" y="0"/>
                  </a:moveTo>
                  <a:lnTo>
                    <a:pt x="11621406" y="0"/>
                  </a:lnTo>
                  <a:lnTo>
                    <a:pt x="11621406" y="1028701"/>
                  </a:lnTo>
                  <a:lnTo>
                    <a:pt x="0" y="10287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11621406" cy="104775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 b="1" spc="29">
                  <a:solidFill>
                    <a:srgbClr val="000000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Get your money back: </a:t>
              </a:r>
            </a:p>
            <a:p>
              <a:pPr algn="l">
                <a:lnSpc>
                  <a:spcPts val="1800"/>
                </a:lnSpc>
              </a:pPr>
              <a:r>
                <a:rPr lang="en-US" sz="1500" spc="29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Basic and Advanced Partner Kits can be upgraded during the first 6 months to get the refund. </a:t>
              </a:r>
            </a:p>
            <a:p>
              <a:pPr algn="l">
                <a:lnSpc>
                  <a:spcPts val="1800"/>
                </a:lnSpc>
              </a:pPr>
              <a:r>
                <a:rPr lang="en-US" sz="1500" spc="29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* Read all the details in our Ultimate Partner Kit Refund Campaign sheet.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168148" y="1481341"/>
            <a:ext cx="8584382" cy="1915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462"/>
              </a:lnSpc>
            </a:pPr>
            <a:r>
              <a:rPr lang="en-US" sz="6974" b="1" spc="-362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Ultimate Partner Kit</a:t>
            </a:r>
            <a:r>
              <a:rPr lang="en-US" sz="6974" spc="-362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  Refund Campaign </a:t>
            </a:r>
          </a:p>
        </p:txBody>
      </p:sp>
      <p:sp>
        <p:nvSpPr>
          <p:cNvPr id="17" name="AutoShape 17"/>
          <p:cNvSpPr/>
          <p:nvPr/>
        </p:nvSpPr>
        <p:spPr>
          <a:xfrm>
            <a:off x="-1071273" y="1990588"/>
            <a:ext cx="10232451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327110" y="612451"/>
            <a:ext cx="2376928" cy="656940"/>
          </a:xfrm>
          <a:custGeom>
            <a:avLst/>
            <a:gdLst/>
            <a:ahLst/>
            <a:cxnLst/>
            <a:rect l="l" t="t" r="r" b="b"/>
            <a:pathLst>
              <a:path w="2376928" h="656940">
                <a:moveTo>
                  <a:pt x="0" y="0"/>
                </a:moveTo>
                <a:lnTo>
                  <a:pt x="2376928" y="0"/>
                </a:lnTo>
                <a:lnTo>
                  <a:pt x="2376928" y="656940"/>
                </a:lnTo>
                <a:lnTo>
                  <a:pt x="0" y="6569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33525" y="465646"/>
            <a:ext cx="1304485" cy="19051"/>
            <a:chOff x="0" y="0"/>
            <a:chExt cx="1739314" cy="25401"/>
          </a:xfrm>
        </p:grpSpPr>
        <p:sp>
          <p:nvSpPr>
            <p:cNvPr id="3" name="Freeform 3"/>
            <p:cNvSpPr/>
            <p:nvPr/>
          </p:nvSpPr>
          <p:spPr>
            <a:xfrm>
              <a:off x="12700" y="0"/>
              <a:ext cx="1713865" cy="25400"/>
            </a:xfrm>
            <a:custGeom>
              <a:avLst/>
              <a:gdLst/>
              <a:ahLst/>
              <a:cxnLst/>
              <a:rect l="l" t="t" r="r" b="b"/>
              <a:pathLst>
                <a:path w="1713865" h="25400">
                  <a:moveTo>
                    <a:pt x="0" y="0"/>
                  </a:moveTo>
                  <a:lnTo>
                    <a:pt x="1713865" y="0"/>
                  </a:lnTo>
                  <a:lnTo>
                    <a:pt x="1713865" y="2540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23812" y="-36513"/>
            <a:ext cx="18321686" cy="10360025"/>
            <a:chOff x="0" y="0"/>
            <a:chExt cx="24428914" cy="13813367"/>
          </a:xfrm>
        </p:grpSpPr>
        <p:sp>
          <p:nvSpPr>
            <p:cNvPr id="5" name="Freeform 5"/>
            <p:cNvSpPr/>
            <p:nvPr/>
          </p:nvSpPr>
          <p:spPr>
            <a:xfrm>
              <a:off x="6350" y="6350"/>
              <a:ext cx="24416258" cy="13800710"/>
            </a:xfrm>
            <a:custGeom>
              <a:avLst/>
              <a:gdLst/>
              <a:ahLst/>
              <a:cxnLst/>
              <a:rect l="l" t="t" r="r" b="b"/>
              <a:pathLst>
                <a:path w="24416258" h="13800710">
                  <a:moveTo>
                    <a:pt x="0" y="0"/>
                  </a:moveTo>
                  <a:lnTo>
                    <a:pt x="24416258" y="0"/>
                  </a:lnTo>
                  <a:lnTo>
                    <a:pt x="24416258" y="13800710"/>
                  </a:lnTo>
                  <a:lnTo>
                    <a:pt x="0" y="13800710"/>
                  </a:lnTo>
                  <a:close/>
                </a:path>
              </a:pathLst>
            </a:custGeom>
            <a:solidFill>
              <a:srgbClr val="440099">
                <a:alpha val="39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95593" y="2866420"/>
            <a:ext cx="9093644" cy="3000376"/>
            <a:chOff x="0" y="0"/>
            <a:chExt cx="12124859" cy="40005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124859" cy="4000501"/>
            </a:xfrm>
            <a:custGeom>
              <a:avLst/>
              <a:gdLst/>
              <a:ahLst/>
              <a:cxnLst/>
              <a:rect l="l" t="t" r="r" b="b"/>
              <a:pathLst>
                <a:path w="12124859" h="4000501">
                  <a:moveTo>
                    <a:pt x="0" y="0"/>
                  </a:moveTo>
                  <a:lnTo>
                    <a:pt x="12124859" y="0"/>
                  </a:lnTo>
                  <a:lnTo>
                    <a:pt x="12124859" y="4000501"/>
                  </a:lnTo>
                  <a:lnTo>
                    <a:pt x="0" y="40005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2124859" cy="402907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600"/>
                </a:lnSpc>
              </a:pPr>
              <a:r>
                <a:rPr lang="en-US" sz="3000" b="1">
                  <a:solidFill>
                    <a:srgbClr val="000000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Includes</a:t>
              </a:r>
            </a:p>
            <a:p>
              <a:pPr marL="203597" lvl="3" indent="-50899" algn="l">
                <a:lnSpc>
                  <a:spcPts val="2700"/>
                </a:lnSpc>
                <a:buFont typeface="Arial"/>
                <a:buChar char="￭"/>
              </a:pPr>
              <a:r>
                <a:rPr lang="en-US" sz="225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One Balance product of your choice every month </a:t>
              </a:r>
            </a:p>
            <a:p>
              <a:pPr marL="203597" lvl="3" indent="-50899" algn="l">
                <a:lnSpc>
                  <a:spcPts val="2700"/>
                </a:lnSpc>
                <a:buFont typeface="Arial"/>
                <a:buChar char="￭"/>
              </a:pPr>
              <a:r>
                <a:rPr lang="en-US" sz="225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One Test every 4 months </a:t>
              </a:r>
              <a:r>
                <a:rPr lang="en-US" sz="2250" i="1">
                  <a:solidFill>
                    <a:srgbClr val="000000"/>
                  </a:solidFill>
                  <a:latin typeface="Helvetica Italics"/>
                  <a:ea typeface="Helvetica Italics"/>
                  <a:cs typeface="Helvetica Italics"/>
                  <a:sym typeface="Helvetica Italics"/>
                </a:rPr>
                <a:t>(one BalanceOil+ Premium in New York)</a:t>
              </a:r>
            </a:p>
            <a:p>
              <a:pPr marL="203597" lvl="3" indent="-50899" algn="l">
                <a:lnSpc>
                  <a:spcPts val="2700"/>
                </a:lnSpc>
                <a:buFont typeface="Arial"/>
                <a:buChar char="￭"/>
              </a:pPr>
              <a:r>
                <a:rPr lang="en-US" sz="225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Powerful Back Office, easy-to-share landing pages</a:t>
              </a:r>
            </a:p>
            <a:p>
              <a:pPr marL="203597" lvl="3" indent="-50899" algn="l">
                <a:lnSpc>
                  <a:spcPts val="2700"/>
                </a:lnSpc>
                <a:buFont typeface="Arial"/>
                <a:buChar char="￭"/>
              </a:pPr>
              <a:r>
                <a:rPr lang="en-US" sz="225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GoCore App, for personal and professional development</a:t>
              </a:r>
            </a:p>
            <a:p>
              <a:pPr marL="203597" lvl="3" indent="-50899" algn="l">
                <a:lnSpc>
                  <a:spcPts val="2700"/>
                </a:lnSpc>
              </a:pPr>
              <a:endParaRPr lang="en-US" sz="225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  <a:p>
              <a:pPr marL="271462" lvl="3" indent="-67866" algn="l">
                <a:lnSpc>
                  <a:spcPts val="3600"/>
                </a:lnSpc>
              </a:pPr>
              <a:r>
                <a:rPr lang="en-US" sz="3000" b="1">
                  <a:solidFill>
                    <a:srgbClr val="000000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US$79 I Save 36% I 10 Credits</a:t>
              </a:r>
            </a:p>
            <a:p>
              <a:pPr marL="203597" lvl="3" indent="-50899" algn="l">
                <a:lnSpc>
                  <a:spcPts val="2700"/>
                </a:lnSpc>
              </a:pPr>
              <a:r>
                <a:rPr lang="en-US" sz="225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Retail price US$123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8054716"/>
            <a:ext cx="18335439" cy="2917742"/>
            <a:chOff x="0" y="0"/>
            <a:chExt cx="24447252" cy="3890322"/>
          </a:xfrm>
        </p:grpSpPr>
        <p:sp>
          <p:nvSpPr>
            <p:cNvPr id="10" name="Freeform 10"/>
            <p:cNvSpPr/>
            <p:nvPr/>
          </p:nvSpPr>
          <p:spPr>
            <a:xfrm>
              <a:off x="6350" y="6350"/>
              <a:ext cx="24434546" cy="3877564"/>
            </a:xfrm>
            <a:custGeom>
              <a:avLst/>
              <a:gdLst/>
              <a:ahLst/>
              <a:cxnLst/>
              <a:rect l="l" t="t" r="r" b="b"/>
              <a:pathLst>
                <a:path w="24434546" h="3877564">
                  <a:moveTo>
                    <a:pt x="0" y="0"/>
                  </a:moveTo>
                  <a:lnTo>
                    <a:pt x="24434546" y="0"/>
                  </a:lnTo>
                  <a:lnTo>
                    <a:pt x="24434546" y="3877564"/>
                  </a:lnTo>
                  <a:lnTo>
                    <a:pt x="0" y="3877564"/>
                  </a:lnTo>
                  <a:close/>
                </a:path>
              </a:pathLst>
            </a:custGeom>
            <a:solidFill>
              <a:srgbClr val="440099">
                <a:alpha val="78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95435" y="9284717"/>
            <a:ext cx="12059035" cy="630926"/>
            <a:chOff x="0" y="0"/>
            <a:chExt cx="16078713" cy="84123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078713" cy="841235"/>
            </a:xfrm>
            <a:custGeom>
              <a:avLst/>
              <a:gdLst/>
              <a:ahLst/>
              <a:cxnLst/>
              <a:rect l="l" t="t" r="r" b="b"/>
              <a:pathLst>
                <a:path w="16078713" h="841235">
                  <a:moveTo>
                    <a:pt x="0" y="0"/>
                  </a:moveTo>
                  <a:lnTo>
                    <a:pt x="16078713" y="0"/>
                  </a:lnTo>
                  <a:lnTo>
                    <a:pt x="16078713" y="841235"/>
                  </a:lnTo>
                  <a:lnTo>
                    <a:pt x="0" y="84123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6078713" cy="86028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endParaRPr/>
            </a:p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Follow the program: In 120 days you will be in Balance and have proven before and after test results.</a:t>
              </a:r>
            </a:p>
          </p:txBody>
        </p:sp>
      </p:grpSp>
      <p:sp>
        <p:nvSpPr>
          <p:cNvPr id="14" name="Freeform 14" descr="AutoOrder-till pres.png"/>
          <p:cNvSpPr/>
          <p:nvPr/>
        </p:nvSpPr>
        <p:spPr>
          <a:xfrm>
            <a:off x="7375264" y="3707165"/>
            <a:ext cx="9463246" cy="5806422"/>
          </a:xfrm>
          <a:custGeom>
            <a:avLst/>
            <a:gdLst/>
            <a:ahLst/>
            <a:cxnLst/>
            <a:rect l="l" t="t" r="r" b="b"/>
            <a:pathLst>
              <a:path w="9463246" h="5806422">
                <a:moveTo>
                  <a:pt x="0" y="0"/>
                </a:moveTo>
                <a:lnTo>
                  <a:pt x="9463246" y="0"/>
                </a:lnTo>
                <a:lnTo>
                  <a:pt x="9463246" y="5806422"/>
                </a:lnTo>
                <a:lnTo>
                  <a:pt x="0" y="5806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" r="-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595435" y="1114425"/>
            <a:ext cx="17453221" cy="972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62"/>
              </a:lnSpc>
            </a:pPr>
            <a:r>
              <a:rPr lang="en-US" sz="6974" spc="-362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Select Your Monthly Auto-Order 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327110" y="612451"/>
            <a:ext cx="2376928" cy="656940"/>
          </a:xfrm>
          <a:custGeom>
            <a:avLst/>
            <a:gdLst/>
            <a:ahLst/>
            <a:cxnLst/>
            <a:rect l="l" t="t" r="r" b="b"/>
            <a:pathLst>
              <a:path w="2376928" h="656940">
                <a:moveTo>
                  <a:pt x="0" y="0"/>
                </a:moveTo>
                <a:lnTo>
                  <a:pt x="2376928" y="0"/>
                </a:lnTo>
                <a:lnTo>
                  <a:pt x="2376928" y="656940"/>
                </a:lnTo>
                <a:lnTo>
                  <a:pt x="0" y="656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61528" y="0"/>
            <a:ext cx="10338343" cy="10401077"/>
          </a:xfrm>
          <a:custGeom>
            <a:avLst/>
            <a:gdLst/>
            <a:ahLst/>
            <a:cxnLst/>
            <a:rect l="l" t="t" r="r" b="b"/>
            <a:pathLst>
              <a:path w="10338343" h="10401077">
                <a:moveTo>
                  <a:pt x="0" y="0"/>
                </a:moveTo>
                <a:lnTo>
                  <a:pt x="10338343" y="0"/>
                </a:lnTo>
                <a:lnTo>
                  <a:pt x="10338343" y="10401077"/>
                </a:lnTo>
                <a:lnTo>
                  <a:pt x="0" y="104010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</a:blip>
            <a:stretch>
              <a:fillRect l="-47169" r="-78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717764" y="2745479"/>
            <a:ext cx="4863819" cy="6512821"/>
            <a:chOff x="0" y="0"/>
            <a:chExt cx="6485092" cy="86837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581789" cy="1682511"/>
            </a:xfrm>
            <a:custGeom>
              <a:avLst/>
              <a:gdLst/>
              <a:ahLst/>
              <a:cxnLst/>
              <a:rect l="l" t="t" r="r" b="b"/>
              <a:pathLst>
                <a:path w="5581789" h="1682511">
                  <a:moveTo>
                    <a:pt x="0" y="0"/>
                  </a:moveTo>
                  <a:lnTo>
                    <a:pt x="5581789" y="0"/>
                  </a:lnTo>
                  <a:lnTo>
                    <a:pt x="5581789" y="1682511"/>
                  </a:lnTo>
                  <a:lnTo>
                    <a:pt x="0" y="1682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4300886"/>
              <a:ext cx="5754529" cy="3236922"/>
            </a:xfrm>
            <a:custGeom>
              <a:avLst/>
              <a:gdLst/>
              <a:ahLst/>
              <a:cxnLst/>
              <a:rect l="l" t="t" r="r" b="b"/>
              <a:pathLst>
                <a:path w="5754529" h="3236922">
                  <a:moveTo>
                    <a:pt x="0" y="0"/>
                  </a:moveTo>
                  <a:lnTo>
                    <a:pt x="5754529" y="0"/>
                  </a:lnTo>
                  <a:lnTo>
                    <a:pt x="5754529" y="3236922"/>
                  </a:lnTo>
                  <a:lnTo>
                    <a:pt x="0" y="3236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7657745"/>
              <a:ext cx="6485092" cy="1026016"/>
            </a:xfrm>
            <a:custGeom>
              <a:avLst/>
              <a:gdLst/>
              <a:ahLst/>
              <a:cxnLst/>
              <a:rect l="l" t="t" r="r" b="b"/>
              <a:pathLst>
                <a:path w="6485092" h="1026016">
                  <a:moveTo>
                    <a:pt x="0" y="0"/>
                  </a:moveTo>
                  <a:lnTo>
                    <a:pt x="6485092" y="0"/>
                  </a:lnTo>
                  <a:lnTo>
                    <a:pt x="6485092" y="1026016"/>
                  </a:lnTo>
                  <a:lnTo>
                    <a:pt x="0" y="1026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2133691"/>
              <a:ext cx="4124476" cy="2320018"/>
            </a:xfrm>
            <a:custGeom>
              <a:avLst/>
              <a:gdLst/>
              <a:ahLst/>
              <a:cxnLst/>
              <a:rect l="l" t="t" r="r" b="b"/>
              <a:pathLst>
                <a:path w="4124476" h="2320018">
                  <a:moveTo>
                    <a:pt x="0" y="0"/>
                  </a:moveTo>
                  <a:lnTo>
                    <a:pt x="4124476" y="0"/>
                  </a:lnTo>
                  <a:lnTo>
                    <a:pt x="4124476" y="2320018"/>
                  </a:lnTo>
                  <a:lnTo>
                    <a:pt x="0" y="2320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8777424" y="-458220"/>
            <a:ext cx="5919717" cy="3944011"/>
          </a:xfrm>
          <a:custGeom>
            <a:avLst/>
            <a:gdLst/>
            <a:ahLst/>
            <a:cxnLst/>
            <a:rect l="l" t="t" r="r" b="b"/>
            <a:pathLst>
              <a:path w="5919717" h="3944011">
                <a:moveTo>
                  <a:pt x="0" y="0"/>
                </a:moveTo>
                <a:lnTo>
                  <a:pt x="5919717" y="0"/>
                </a:lnTo>
                <a:lnTo>
                  <a:pt x="5919717" y="3944011"/>
                </a:lnTo>
                <a:lnTo>
                  <a:pt x="0" y="394401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1" b="-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2264002"/>
            <a:ext cx="6487571" cy="6511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19"/>
              </a:lnSpc>
            </a:pPr>
            <a:r>
              <a:rPr lang="en-US" sz="7472" spc="-358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The biggest business opportunities solve problems no one else is solving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875034" y="9020175"/>
            <a:ext cx="1384266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19"/>
              </a:lnSpc>
            </a:pPr>
            <a:r>
              <a:rPr lang="en-US" sz="1599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next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327110" y="612451"/>
            <a:ext cx="2376928" cy="656940"/>
          </a:xfrm>
          <a:custGeom>
            <a:avLst/>
            <a:gdLst/>
            <a:ahLst/>
            <a:cxnLst/>
            <a:rect l="l" t="t" r="r" b="b"/>
            <a:pathLst>
              <a:path w="2376928" h="656940">
                <a:moveTo>
                  <a:pt x="0" y="0"/>
                </a:moveTo>
                <a:lnTo>
                  <a:pt x="2376928" y="0"/>
                </a:lnTo>
                <a:lnTo>
                  <a:pt x="2376928" y="656940"/>
                </a:lnTo>
                <a:lnTo>
                  <a:pt x="0" y="6569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860033" y="1020390"/>
            <a:ext cx="2950679" cy="493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99"/>
              </a:lnSpc>
              <a:spcBef>
                <a:spcPct val="0"/>
              </a:spcBef>
            </a:pPr>
            <a:r>
              <a:rPr lang="en-US" sz="2799" b="1" spc="221">
                <a:solidFill>
                  <a:srgbClr val="73898E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THE PROBLEM</a:t>
            </a:r>
          </a:p>
        </p:txBody>
      </p:sp>
      <p:sp>
        <p:nvSpPr>
          <p:cNvPr id="13" name="AutoShape 13"/>
          <p:cNvSpPr/>
          <p:nvPr/>
        </p:nvSpPr>
        <p:spPr>
          <a:xfrm>
            <a:off x="-1748378" y="1269391"/>
            <a:ext cx="2608411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33525" y="465646"/>
            <a:ext cx="1304485" cy="19051"/>
            <a:chOff x="0" y="0"/>
            <a:chExt cx="1739314" cy="25401"/>
          </a:xfrm>
        </p:grpSpPr>
        <p:sp>
          <p:nvSpPr>
            <p:cNvPr id="3" name="Freeform 3"/>
            <p:cNvSpPr/>
            <p:nvPr/>
          </p:nvSpPr>
          <p:spPr>
            <a:xfrm>
              <a:off x="12700" y="0"/>
              <a:ext cx="1713865" cy="25400"/>
            </a:xfrm>
            <a:custGeom>
              <a:avLst/>
              <a:gdLst/>
              <a:ahLst/>
              <a:cxnLst/>
              <a:rect l="l" t="t" r="r" b="b"/>
              <a:pathLst>
                <a:path w="1713865" h="25400">
                  <a:moveTo>
                    <a:pt x="0" y="0"/>
                  </a:moveTo>
                  <a:lnTo>
                    <a:pt x="1713865" y="0"/>
                  </a:lnTo>
                  <a:lnTo>
                    <a:pt x="1713865" y="2540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23812" y="-36513"/>
            <a:ext cx="18321686" cy="10360025"/>
            <a:chOff x="0" y="0"/>
            <a:chExt cx="24428914" cy="13813367"/>
          </a:xfrm>
        </p:grpSpPr>
        <p:sp>
          <p:nvSpPr>
            <p:cNvPr id="5" name="Freeform 5"/>
            <p:cNvSpPr/>
            <p:nvPr/>
          </p:nvSpPr>
          <p:spPr>
            <a:xfrm>
              <a:off x="6350" y="6350"/>
              <a:ext cx="24416258" cy="13800710"/>
            </a:xfrm>
            <a:custGeom>
              <a:avLst/>
              <a:gdLst/>
              <a:ahLst/>
              <a:cxnLst/>
              <a:rect l="l" t="t" r="r" b="b"/>
              <a:pathLst>
                <a:path w="24416258" h="13800710">
                  <a:moveTo>
                    <a:pt x="0" y="0"/>
                  </a:moveTo>
                  <a:lnTo>
                    <a:pt x="24416258" y="0"/>
                  </a:lnTo>
                  <a:lnTo>
                    <a:pt x="24416258" y="13800710"/>
                  </a:lnTo>
                  <a:lnTo>
                    <a:pt x="0" y="13800710"/>
                  </a:lnTo>
                  <a:close/>
                </a:path>
              </a:pathLst>
            </a:custGeom>
            <a:solidFill>
              <a:srgbClr val="440099">
                <a:alpha val="39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825883" y="5600408"/>
            <a:ext cx="823027" cy="823027"/>
            <a:chOff x="0" y="0"/>
            <a:chExt cx="1097369" cy="1097369"/>
          </a:xfrm>
        </p:grpSpPr>
        <p:sp>
          <p:nvSpPr>
            <p:cNvPr id="7" name="Freeform 7"/>
            <p:cNvSpPr/>
            <p:nvPr/>
          </p:nvSpPr>
          <p:spPr>
            <a:xfrm>
              <a:off x="25400" y="25400"/>
              <a:ext cx="1046480" cy="1046480"/>
            </a:xfrm>
            <a:custGeom>
              <a:avLst/>
              <a:gdLst/>
              <a:ahLst/>
              <a:cxnLst/>
              <a:rect l="l" t="t" r="r" b="b"/>
              <a:pathLst>
                <a:path w="1046480" h="1046480">
                  <a:moveTo>
                    <a:pt x="0" y="523240"/>
                  </a:moveTo>
                  <a:cubicBezTo>
                    <a:pt x="0" y="234315"/>
                    <a:pt x="234315" y="0"/>
                    <a:pt x="523240" y="0"/>
                  </a:cubicBezTo>
                  <a:cubicBezTo>
                    <a:pt x="812165" y="0"/>
                    <a:pt x="1046480" y="234315"/>
                    <a:pt x="1046480" y="523240"/>
                  </a:cubicBezTo>
                  <a:cubicBezTo>
                    <a:pt x="1046480" y="812165"/>
                    <a:pt x="812165" y="1046480"/>
                    <a:pt x="523240" y="1046480"/>
                  </a:cubicBezTo>
                  <a:cubicBezTo>
                    <a:pt x="234315" y="1046480"/>
                    <a:pt x="0" y="812292"/>
                    <a:pt x="0" y="523240"/>
                  </a:cubicBezTo>
                  <a:close/>
                </a:path>
              </a:pathLst>
            </a:custGeom>
            <a:solidFill>
              <a:srgbClr val="7A68A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097280" cy="1097407"/>
            </a:xfrm>
            <a:custGeom>
              <a:avLst/>
              <a:gdLst/>
              <a:ahLst/>
              <a:cxnLst/>
              <a:rect l="l" t="t" r="r" b="b"/>
              <a:pathLst>
                <a:path w="1097280" h="1097407">
                  <a:moveTo>
                    <a:pt x="0" y="548640"/>
                  </a:moveTo>
                  <a:cubicBezTo>
                    <a:pt x="0" y="245618"/>
                    <a:pt x="245618" y="0"/>
                    <a:pt x="548640" y="0"/>
                  </a:cubicBezTo>
                  <a:lnTo>
                    <a:pt x="548640" y="25400"/>
                  </a:lnTo>
                  <a:lnTo>
                    <a:pt x="548640" y="0"/>
                  </a:lnTo>
                  <a:cubicBezTo>
                    <a:pt x="851662" y="0"/>
                    <a:pt x="1097280" y="245618"/>
                    <a:pt x="1097280" y="548640"/>
                  </a:cubicBezTo>
                  <a:lnTo>
                    <a:pt x="1071880" y="548640"/>
                  </a:lnTo>
                  <a:lnTo>
                    <a:pt x="1097280" y="548640"/>
                  </a:lnTo>
                  <a:cubicBezTo>
                    <a:pt x="1097280" y="851662"/>
                    <a:pt x="851662" y="1097280"/>
                    <a:pt x="548640" y="1097280"/>
                  </a:cubicBezTo>
                  <a:lnTo>
                    <a:pt x="548640" y="1071880"/>
                  </a:lnTo>
                  <a:lnTo>
                    <a:pt x="548640" y="1097280"/>
                  </a:lnTo>
                  <a:cubicBezTo>
                    <a:pt x="245618" y="1097407"/>
                    <a:pt x="0" y="851662"/>
                    <a:pt x="0" y="548640"/>
                  </a:cubicBezTo>
                  <a:lnTo>
                    <a:pt x="25400" y="548640"/>
                  </a:lnTo>
                  <a:lnTo>
                    <a:pt x="50800" y="548640"/>
                  </a:lnTo>
                  <a:lnTo>
                    <a:pt x="25400" y="548640"/>
                  </a:lnTo>
                  <a:lnTo>
                    <a:pt x="0" y="548640"/>
                  </a:lnTo>
                  <a:moveTo>
                    <a:pt x="50800" y="548640"/>
                  </a:moveTo>
                  <a:cubicBezTo>
                    <a:pt x="50800" y="562610"/>
                    <a:pt x="39370" y="574040"/>
                    <a:pt x="25400" y="574040"/>
                  </a:cubicBezTo>
                  <a:cubicBezTo>
                    <a:pt x="11430" y="574040"/>
                    <a:pt x="0" y="562610"/>
                    <a:pt x="0" y="548640"/>
                  </a:cubicBezTo>
                  <a:cubicBezTo>
                    <a:pt x="0" y="534670"/>
                    <a:pt x="11430" y="523240"/>
                    <a:pt x="25400" y="523240"/>
                  </a:cubicBezTo>
                  <a:cubicBezTo>
                    <a:pt x="39370" y="523240"/>
                    <a:pt x="50800" y="534670"/>
                    <a:pt x="50800" y="548640"/>
                  </a:cubicBezTo>
                  <a:cubicBezTo>
                    <a:pt x="50800" y="823595"/>
                    <a:pt x="273685" y="1046480"/>
                    <a:pt x="548640" y="1046480"/>
                  </a:cubicBezTo>
                  <a:cubicBezTo>
                    <a:pt x="823595" y="1046480"/>
                    <a:pt x="1046480" y="823595"/>
                    <a:pt x="1046480" y="548640"/>
                  </a:cubicBezTo>
                  <a:cubicBezTo>
                    <a:pt x="1046480" y="273685"/>
                    <a:pt x="823722" y="50800"/>
                    <a:pt x="548640" y="50800"/>
                  </a:cubicBezTo>
                  <a:lnTo>
                    <a:pt x="548640" y="25400"/>
                  </a:lnTo>
                  <a:lnTo>
                    <a:pt x="548640" y="50800"/>
                  </a:lnTo>
                  <a:cubicBezTo>
                    <a:pt x="273685" y="50800"/>
                    <a:pt x="50800" y="273685"/>
                    <a:pt x="50800" y="548640"/>
                  </a:cubicBezTo>
                  <a:close/>
                </a:path>
              </a:pathLst>
            </a:custGeom>
            <a:solidFill>
              <a:srgbClr val="7E67B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702629" y="5813923"/>
            <a:ext cx="1069537" cy="416415"/>
            <a:chOff x="0" y="0"/>
            <a:chExt cx="1426049" cy="55522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26049" cy="555220"/>
            </a:xfrm>
            <a:custGeom>
              <a:avLst/>
              <a:gdLst/>
              <a:ahLst/>
              <a:cxnLst/>
              <a:rect l="l" t="t" r="r" b="b"/>
              <a:pathLst>
                <a:path w="1426049" h="555220">
                  <a:moveTo>
                    <a:pt x="0" y="0"/>
                  </a:moveTo>
                  <a:lnTo>
                    <a:pt x="1426049" y="0"/>
                  </a:lnTo>
                  <a:lnTo>
                    <a:pt x="1426049" y="555220"/>
                  </a:lnTo>
                  <a:lnTo>
                    <a:pt x="0" y="5552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426049" cy="57427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250"/>
                </a:lnSpc>
              </a:pPr>
              <a:r>
                <a:rPr lang="en-US" sz="1875" b="1">
                  <a:solidFill>
                    <a:srgbClr val="FFFFFF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YOU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875673" y="5737229"/>
            <a:ext cx="501079" cy="377932"/>
            <a:chOff x="0" y="0"/>
            <a:chExt cx="668105" cy="50391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68105" cy="503910"/>
            </a:xfrm>
            <a:custGeom>
              <a:avLst/>
              <a:gdLst/>
              <a:ahLst/>
              <a:cxnLst/>
              <a:rect l="l" t="t" r="r" b="b"/>
              <a:pathLst>
                <a:path w="668105" h="503910">
                  <a:moveTo>
                    <a:pt x="0" y="0"/>
                  </a:moveTo>
                  <a:lnTo>
                    <a:pt x="668105" y="0"/>
                  </a:lnTo>
                  <a:lnTo>
                    <a:pt x="668105" y="503910"/>
                  </a:lnTo>
                  <a:lnTo>
                    <a:pt x="0" y="50391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668105" cy="57058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700"/>
                </a:lnSpc>
              </a:pPr>
              <a:r>
                <a:rPr lang="en-US" sz="1875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Z4F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134324" y="5826182"/>
            <a:ext cx="1465760" cy="371476"/>
            <a:chOff x="0" y="0"/>
            <a:chExt cx="1954346" cy="49530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54346" cy="495301"/>
            </a:xfrm>
            <a:custGeom>
              <a:avLst/>
              <a:gdLst/>
              <a:ahLst/>
              <a:cxnLst/>
              <a:rect l="l" t="t" r="r" b="b"/>
              <a:pathLst>
                <a:path w="1954346" h="495301">
                  <a:moveTo>
                    <a:pt x="0" y="0"/>
                  </a:moveTo>
                  <a:lnTo>
                    <a:pt x="1954346" y="0"/>
                  </a:lnTo>
                  <a:lnTo>
                    <a:pt x="1954346" y="495301"/>
                  </a:lnTo>
                  <a:lnTo>
                    <a:pt x="0" y="4953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1954346" cy="51435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250"/>
                </a:lnSpc>
              </a:pPr>
              <a:r>
                <a:rPr lang="en-US" sz="1875" b="1">
                  <a:solidFill>
                    <a:srgbClr val="000000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Customer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134324" y="7852421"/>
            <a:ext cx="1465760" cy="371476"/>
            <a:chOff x="0" y="0"/>
            <a:chExt cx="1954346" cy="49530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54346" cy="495301"/>
            </a:xfrm>
            <a:custGeom>
              <a:avLst/>
              <a:gdLst/>
              <a:ahLst/>
              <a:cxnLst/>
              <a:rect l="l" t="t" r="r" b="b"/>
              <a:pathLst>
                <a:path w="1954346" h="495301">
                  <a:moveTo>
                    <a:pt x="0" y="0"/>
                  </a:moveTo>
                  <a:lnTo>
                    <a:pt x="1954346" y="0"/>
                  </a:lnTo>
                  <a:lnTo>
                    <a:pt x="1954346" y="495301"/>
                  </a:lnTo>
                  <a:lnTo>
                    <a:pt x="0" y="4953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1954346" cy="51435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250"/>
                </a:lnSpc>
              </a:pPr>
              <a:r>
                <a:rPr lang="en-US" sz="1875" b="1">
                  <a:solidFill>
                    <a:srgbClr val="000000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Partner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510606" y="6477826"/>
            <a:ext cx="2883866" cy="371476"/>
            <a:chOff x="0" y="0"/>
            <a:chExt cx="3845155" cy="49530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845155" cy="495301"/>
            </a:xfrm>
            <a:custGeom>
              <a:avLst/>
              <a:gdLst/>
              <a:ahLst/>
              <a:cxnLst/>
              <a:rect l="l" t="t" r="r" b="b"/>
              <a:pathLst>
                <a:path w="3845155" h="495301">
                  <a:moveTo>
                    <a:pt x="0" y="0"/>
                  </a:moveTo>
                  <a:lnTo>
                    <a:pt x="3845155" y="0"/>
                  </a:lnTo>
                  <a:lnTo>
                    <a:pt x="3845155" y="495301"/>
                  </a:lnTo>
                  <a:lnTo>
                    <a:pt x="0" y="4953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19050"/>
              <a:ext cx="3845155" cy="51435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250"/>
                </a:lnSpc>
              </a:pPr>
              <a:r>
                <a:rPr lang="en-US" sz="1875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4 Premier Customers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875673" y="7852421"/>
            <a:ext cx="2014538" cy="371476"/>
            <a:chOff x="0" y="0"/>
            <a:chExt cx="2686051" cy="49530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686051" cy="495301"/>
            </a:xfrm>
            <a:custGeom>
              <a:avLst/>
              <a:gdLst/>
              <a:ahLst/>
              <a:cxnLst/>
              <a:rect l="l" t="t" r="r" b="b"/>
              <a:pathLst>
                <a:path w="2686051" h="495301">
                  <a:moveTo>
                    <a:pt x="0" y="0"/>
                  </a:moveTo>
                  <a:lnTo>
                    <a:pt x="2686051" y="0"/>
                  </a:lnTo>
                  <a:lnTo>
                    <a:pt x="2686051" y="495301"/>
                  </a:lnTo>
                  <a:lnTo>
                    <a:pt x="0" y="4953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19050"/>
              <a:ext cx="2686051" cy="51435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250"/>
                </a:lnSpc>
              </a:pPr>
              <a:r>
                <a:rPr lang="en-US" sz="1875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Z4F and get paid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4874709" y="6110131"/>
            <a:ext cx="503005" cy="9526"/>
            <a:chOff x="0" y="0"/>
            <a:chExt cx="670674" cy="12701"/>
          </a:xfrm>
        </p:grpSpPr>
        <p:sp>
          <p:nvSpPr>
            <p:cNvPr id="28" name="Freeform 28"/>
            <p:cNvSpPr/>
            <p:nvPr/>
          </p:nvSpPr>
          <p:spPr>
            <a:xfrm>
              <a:off x="6350" y="0"/>
              <a:ext cx="657987" cy="12700"/>
            </a:xfrm>
            <a:custGeom>
              <a:avLst/>
              <a:gdLst/>
              <a:ahLst/>
              <a:cxnLst/>
              <a:rect l="l" t="t" r="r" b="b"/>
              <a:pathLst>
                <a:path w="657987" h="12700">
                  <a:moveTo>
                    <a:pt x="0" y="0"/>
                  </a:moveTo>
                  <a:lnTo>
                    <a:pt x="657987" y="0"/>
                  </a:lnTo>
                  <a:lnTo>
                    <a:pt x="657987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825883" y="7616434"/>
            <a:ext cx="823027" cy="823027"/>
            <a:chOff x="0" y="0"/>
            <a:chExt cx="1097369" cy="1097369"/>
          </a:xfrm>
        </p:grpSpPr>
        <p:sp>
          <p:nvSpPr>
            <p:cNvPr id="30" name="Freeform 30"/>
            <p:cNvSpPr/>
            <p:nvPr/>
          </p:nvSpPr>
          <p:spPr>
            <a:xfrm>
              <a:off x="25400" y="25400"/>
              <a:ext cx="1046480" cy="1046480"/>
            </a:xfrm>
            <a:custGeom>
              <a:avLst/>
              <a:gdLst/>
              <a:ahLst/>
              <a:cxnLst/>
              <a:rect l="l" t="t" r="r" b="b"/>
              <a:pathLst>
                <a:path w="1046480" h="1046480">
                  <a:moveTo>
                    <a:pt x="0" y="523240"/>
                  </a:moveTo>
                  <a:cubicBezTo>
                    <a:pt x="0" y="234315"/>
                    <a:pt x="234315" y="0"/>
                    <a:pt x="523240" y="0"/>
                  </a:cubicBezTo>
                  <a:cubicBezTo>
                    <a:pt x="812165" y="0"/>
                    <a:pt x="1046480" y="234315"/>
                    <a:pt x="1046480" y="523240"/>
                  </a:cubicBezTo>
                  <a:cubicBezTo>
                    <a:pt x="1046480" y="812165"/>
                    <a:pt x="812165" y="1046480"/>
                    <a:pt x="523240" y="1046480"/>
                  </a:cubicBezTo>
                  <a:cubicBezTo>
                    <a:pt x="234315" y="1046480"/>
                    <a:pt x="0" y="812292"/>
                    <a:pt x="0" y="523240"/>
                  </a:cubicBezTo>
                  <a:close/>
                </a:path>
              </a:pathLst>
            </a:custGeom>
            <a:solidFill>
              <a:srgbClr val="7A68A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1097280" cy="1097407"/>
            </a:xfrm>
            <a:custGeom>
              <a:avLst/>
              <a:gdLst/>
              <a:ahLst/>
              <a:cxnLst/>
              <a:rect l="l" t="t" r="r" b="b"/>
              <a:pathLst>
                <a:path w="1097280" h="1097407">
                  <a:moveTo>
                    <a:pt x="0" y="548640"/>
                  </a:moveTo>
                  <a:cubicBezTo>
                    <a:pt x="0" y="245618"/>
                    <a:pt x="245618" y="0"/>
                    <a:pt x="548640" y="0"/>
                  </a:cubicBezTo>
                  <a:lnTo>
                    <a:pt x="548640" y="25400"/>
                  </a:lnTo>
                  <a:lnTo>
                    <a:pt x="548640" y="0"/>
                  </a:lnTo>
                  <a:cubicBezTo>
                    <a:pt x="851662" y="0"/>
                    <a:pt x="1097280" y="245618"/>
                    <a:pt x="1097280" y="548640"/>
                  </a:cubicBezTo>
                  <a:lnTo>
                    <a:pt x="1071880" y="548640"/>
                  </a:lnTo>
                  <a:lnTo>
                    <a:pt x="1097280" y="548640"/>
                  </a:lnTo>
                  <a:cubicBezTo>
                    <a:pt x="1097280" y="851662"/>
                    <a:pt x="851662" y="1097280"/>
                    <a:pt x="548640" y="1097280"/>
                  </a:cubicBezTo>
                  <a:lnTo>
                    <a:pt x="548640" y="1071880"/>
                  </a:lnTo>
                  <a:lnTo>
                    <a:pt x="548640" y="1097280"/>
                  </a:lnTo>
                  <a:cubicBezTo>
                    <a:pt x="245618" y="1097407"/>
                    <a:pt x="0" y="851662"/>
                    <a:pt x="0" y="548640"/>
                  </a:cubicBezTo>
                  <a:lnTo>
                    <a:pt x="25400" y="548640"/>
                  </a:lnTo>
                  <a:lnTo>
                    <a:pt x="50800" y="548640"/>
                  </a:lnTo>
                  <a:lnTo>
                    <a:pt x="25400" y="548640"/>
                  </a:lnTo>
                  <a:lnTo>
                    <a:pt x="0" y="548640"/>
                  </a:lnTo>
                  <a:moveTo>
                    <a:pt x="50800" y="548640"/>
                  </a:moveTo>
                  <a:cubicBezTo>
                    <a:pt x="50800" y="562610"/>
                    <a:pt x="39370" y="574040"/>
                    <a:pt x="25400" y="574040"/>
                  </a:cubicBezTo>
                  <a:cubicBezTo>
                    <a:pt x="11430" y="574040"/>
                    <a:pt x="0" y="562610"/>
                    <a:pt x="0" y="548640"/>
                  </a:cubicBezTo>
                  <a:cubicBezTo>
                    <a:pt x="0" y="534670"/>
                    <a:pt x="11430" y="523240"/>
                    <a:pt x="25400" y="523240"/>
                  </a:cubicBezTo>
                  <a:cubicBezTo>
                    <a:pt x="39370" y="523240"/>
                    <a:pt x="50800" y="534670"/>
                    <a:pt x="50800" y="548640"/>
                  </a:cubicBezTo>
                  <a:cubicBezTo>
                    <a:pt x="50800" y="823595"/>
                    <a:pt x="273685" y="1046480"/>
                    <a:pt x="548640" y="1046480"/>
                  </a:cubicBezTo>
                  <a:cubicBezTo>
                    <a:pt x="823595" y="1046480"/>
                    <a:pt x="1046480" y="823595"/>
                    <a:pt x="1046480" y="548640"/>
                  </a:cubicBezTo>
                  <a:cubicBezTo>
                    <a:pt x="1046480" y="273685"/>
                    <a:pt x="823722" y="50800"/>
                    <a:pt x="548640" y="50800"/>
                  </a:cubicBezTo>
                  <a:lnTo>
                    <a:pt x="548640" y="25400"/>
                  </a:lnTo>
                  <a:lnTo>
                    <a:pt x="548640" y="50800"/>
                  </a:lnTo>
                  <a:cubicBezTo>
                    <a:pt x="273685" y="50800"/>
                    <a:pt x="50800" y="273685"/>
                    <a:pt x="50800" y="548640"/>
                  </a:cubicBezTo>
                  <a:close/>
                </a:path>
              </a:pathLst>
            </a:custGeom>
            <a:solidFill>
              <a:srgbClr val="7E67B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702629" y="7829952"/>
            <a:ext cx="1069537" cy="416415"/>
            <a:chOff x="0" y="0"/>
            <a:chExt cx="1426049" cy="55522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426049" cy="555220"/>
            </a:xfrm>
            <a:custGeom>
              <a:avLst/>
              <a:gdLst/>
              <a:ahLst/>
              <a:cxnLst/>
              <a:rect l="l" t="t" r="r" b="b"/>
              <a:pathLst>
                <a:path w="1426049" h="555220">
                  <a:moveTo>
                    <a:pt x="0" y="0"/>
                  </a:moveTo>
                  <a:lnTo>
                    <a:pt x="1426049" y="0"/>
                  </a:lnTo>
                  <a:lnTo>
                    <a:pt x="1426049" y="555220"/>
                  </a:lnTo>
                  <a:lnTo>
                    <a:pt x="0" y="5552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19050"/>
              <a:ext cx="1426049" cy="57427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250"/>
                </a:lnSpc>
              </a:pPr>
              <a:r>
                <a:rPr lang="en-US" sz="1875" b="1">
                  <a:solidFill>
                    <a:srgbClr val="FFFFFF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YOU</a:t>
              </a:r>
            </a:p>
          </p:txBody>
        </p:sp>
      </p:grpSp>
      <p:sp>
        <p:nvSpPr>
          <p:cNvPr id="35" name="Freeform 35"/>
          <p:cNvSpPr/>
          <p:nvPr/>
        </p:nvSpPr>
        <p:spPr>
          <a:xfrm>
            <a:off x="3667379" y="6532462"/>
            <a:ext cx="1141602" cy="974946"/>
          </a:xfrm>
          <a:custGeom>
            <a:avLst/>
            <a:gdLst/>
            <a:ahLst/>
            <a:cxnLst/>
            <a:rect l="l" t="t" r="r" b="b"/>
            <a:pathLst>
              <a:path w="1141602" h="974946">
                <a:moveTo>
                  <a:pt x="0" y="0"/>
                </a:moveTo>
                <a:lnTo>
                  <a:pt x="1141602" y="0"/>
                </a:lnTo>
                <a:lnTo>
                  <a:pt x="1141602" y="974946"/>
                </a:lnTo>
                <a:lnTo>
                  <a:pt x="0" y="9749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6" name="Group 36"/>
          <p:cNvGrpSpPr/>
          <p:nvPr/>
        </p:nvGrpSpPr>
        <p:grpSpPr>
          <a:xfrm>
            <a:off x="3230127" y="6807130"/>
            <a:ext cx="2014538" cy="371476"/>
            <a:chOff x="0" y="0"/>
            <a:chExt cx="2686051" cy="49530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686051" cy="495301"/>
            </a:xfrm>
            <a:custGeom>
              <a:avLst/>
              <a:gdLst/>
              <a:ahLst/>
              <a:cxnLst/>
              <a:rect l="l" t="t" r="r" b="b"/>
              <a:pathLst>
                <a:path w="2686051" h="495301">
                  <a:moveTo>
                    <a:pt x="0" y="0"/>
                  </a:moveTo>
                  <a:lnTo>
                    <a:pt x="2686051" y="0"/>
                  </a:lnTo>
                  <a:lnTo>
                    <a:pt x="2686051" y="495301"/>
                  </a:lnTo>
                  <a:lnTo>
                    <a:pt x="0" y="4953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19050"/>
              <a:ext cx="2686051" cy="51435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250"/>
                </a:lnSpc>
              </a:pPr>
              <a:r>
                <a:rPr lang="en-US" sz="1875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Get paid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2304811" y="2856895"/>
            <a:ext cx="8112751" cy="1975486"/>
            <a:chOff x="0" y="0"/>
            <a:chExt cx="10817001" cy="2633981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0817001" cy="2633981"/>
            </a:xfrm>
            <a:custGeom>
              <a:avLst/>
              <a:gdLst/>
              <a:ahLst/>
              <a:cxnLst/>
              <a:rect l="l" t="t" r="r" b="b"/>
              <a:pathLst>
                <a:path w="10817001" h="2633981">
                  <a:moveTo>
                    <a:pt x="0" y="0"/>
                  </a:moveTo>
                  <a:lnTo>
                    <a:pt x="10817001" y="0"/>
                  </a:lnTo>
                  <a:lnTo>
                    <a:pt x="10817001" y="2633981"/>
                  </a:lnTo>
                  <a:lnTo>
                    <a:pt x="0" y="263398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47625"/>
              <a:ext cx="10817001" cy="258635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879"/>
                </a:lnSpc>
              </a:pPr>
              <a:r>
                <a:rPr lang="en-US" sz="3000" b="1">
                  <a:solidFill>
                    <a:srgbClr val="000000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Love it. Share it. Get free products</a:t>
              </a:r>
            </a:p>
            <a:p>
              <a:pPr marL="203597" lvl="1" indent="-101798" algn="l">
                <a:lnSpc>
                  <a:spcPts val="2700"/>
                </a:lnSpc>
                <a:buAutoNum type="arabicPeriod"/>
              </a:pPr>
              <a:r>
                <a:rPr lang="en-US" sz="225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Subscribe to a Z4F Kit and share your product experience</a:t>
              </a:r>
            </a:p>
            <a:p>
              <a:pPr marL="203597" lvl="1" indent="-101798" algn="l">
                <a:lnSpc>
                  <a:spcPts val="2700"/>
                </a:lnSpc>
                <a:buAutoNum type="arabicPeriod"/>
              </a:pPr>
              <a:r>
                <a:rPr lang="en-US" sz="225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Enroll 4 or more subscribing Customers with a Premier Kit*</a:t>
              </a:r>
            </a:p>
            <a:p>
              <a:pPr marL="203597" lvl="1" indent="-101798" algn="l">
                <a:lnSpc>
                  <a:spcPts val="2700"/>
                </a:lnSpc>
                <a:buAutoNum type="arabicPeriod"/>
              </a:pPr>
              <a:r>
                <a:rPr lang="en-US" sz="225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Get your own monthly subscription (Auto Order) for free. </a:t>
              </a:r>
            </a:p>
            <a:p>
              <a:pPr marL="203597" lvl="1" indent="-101798" algn="l">
                <a:lnSpc>
                  <a:spcPts val="2700"/>
                </a:lnSpc>
              </a:pPr>
              <a:r>
                <a:rPr lang="en-US" sz="225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All you pay is shipping.</a:t>
              </a:r>
            </a:p>
          </p:txBody>
        </p:sp>
      </p:grpSp>
      <p:sp>
        <p:nvSpPr>
          <p:cNvPr id="42" name="Freeform 42" descr="xtendplusbanner2-ny.jpg"/>
          <p:cNvSpPr/>
          <p:nvPr/>
        </p:nvSpPr>
        <p:spPr>
          <a:xfrm>
            <a:off x="10652847" y="2863870"/>
            <a:ext cx="5269292" cy="5686887"/>
          </a:xfrm>
          <a:custGeom>
            <a:avLst/>
            <a:gdLst/>
            <a:ahLst/>
            <a:cxnLst/>
            <a:rect l="l" t="t" r="r" b="b"/>
            <a:pathLst>
              <a:path w="5269292" h="5686887">
                <a:moveTo>
                  <a:pt x="0" y="0"/>
                </a:moveTo>
                <a:lnTo>
                  <a:pt x="5269292" y="0"/>
                </a:lnTo>
                <a:lnTo>
                  <a:pt x="5269292" y="5686887"/>
                </a:lnTo>
                <a:lnTo>
                  <a:pt x="0" y="56868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1504" r="-31237" b="-9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3" name="Group 43"/>
          <p:cNvGrpSpPr/>
          <p:nvPr/>
        </p:nvGrpSpPr>
        <p:grpSpPr>
          <a:xfrm>
            <a:off x="-14288" y="888825"/>
            <a:ext cx="18297526" cy="1457232"/>
            <a:chOff x="0" y="0"/>
            <a:chExt cx="24396701" cy="1942976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24396702" cy="1942976"/>
            </a:xfrm>
            <a:custGeom>
              <a:avLst/>
              <a:gdLst/>
              <a:ahLst/>
              <a:cxnLst/>
              <a:rect l="l" t="t" r="r" b="b"/>
              <a:pathLst>
                <a:path w="24396702" h="1942976">
                  <a:moveTo>
                    <a:pt x="0" y="0"/>
                  </a:moveTo>
                  <a:lnTo>
                    <a:pt x="24396702" y="0"/>
                  </a:lnTo>
                  <a:lnTo>
                    <a:pt x="24396702" y="1942976"/>
                  </a:lnTo>
                  <a:lnTo>
                    <a:pt x="0" y="19429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24396701" cy="198107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750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595435" y="9284717"/>
            <a:ext cx="12059035" cy="630926"/>
            <a:chOff x="0" y="0"/>
            <a:chExt cx="16078713" cy="841235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16078713" cy="841235"/>
            </a:xfrm>
            <a:custGeom>
              <a:avLst/>
              <a:gdLst/>
              <a:ahLst/>
              <a:cxnLst/>
              <a:rect l="l" t="t" r="r" b="b"/>
              <a:pathLst>
                <a:path w="16078713" h="841235">
                  <a:moveTo>
                    <a:pt x="0" y="0"/>
                  </a:moveTo>
                  <a:lnTo>
                    <a:pt x="16078713" y="0"/>
                  </a:lnTo>
                  <a:lnTo>
                    <a:pt x="16078713" y="841235"/>
                  </a:lnTo>
                  <a:lnTo>
                    <a:pt x="0" y="84123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19050"/>
              <a:ext cx="16078713" cy="86028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endParaRPr/>
            </a:p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*The credit value of your first generation Customers’ combined purchases must be at least 40 Credits.</a:t>
              </a: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5560258" y="5674971"/>
            <a:ext cx="673899" cy="673901"/>
            <a:chOff x="0" y="0"/>
            <a:chExt cx="898532" cy="898534"/>
          </a:xfrm>
        </p:grpSpPr>
        <p:sp>
          <p:nvSpPr>
            <p:cNvPr id="50" name="Freeform 50"/>
            <p:cNvSpPr/>
            <p:nvPr/>
          </p:nvSpPr>
          <p:spPr>
            <a:xfrm>
              <a:off x="25400" y="25400"/>
              <a:ext cx="847725" cy="847725"/>
            </a:xfrm>
            <a:custGeom>
              <a:avLst/>
              <a:gdLst/>
              <a:ahLst/>
              <a:cxnLst/>
              <a:rect l="l" t="t" r="r" b="b"/>
              <a:pathLst>
                <a:path w="847725" h="847725">
                  <a:moveTo>
                    <a:pt x="0" y="423926"/>
                  </a:moveTo>
                  <a:cubicBezTo>
                    <a:pt x="0" y="189738"/>
                    <a:pt x="189738" y="0"/>
                    <a:pt x="423926" y="0"/>
                  </a:cubicBezTo>
                  <a:cubicBezTo>
                    <a:pt x="658114" y="0"/>
                    <a:pt x="847725" y="189738"/>
                    <a:pt x="847725" y="423926"/>
                  </a:cubicBezTo>
                  <a:cubicBezTo>
                    <a:pt x="847725" y="658114"/>
                    <a:pt x="657987" y="847725"/>
                    <a:pt x="423926" y="847725"/>
                  </a:cubicBezTo>
                  <a:cubicBezTo>
                    <a:pt x="189865" y="847725"/>
                    <a:pt x="0" y="657987"/>
                    <a:pt x="0" y="42392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51"/>
            <p:cNvSpPr/>
            <p:nvPr/>
          </p:nvSpPr>
          <p:spPr>
            <a:xfrm>
              <a:off x="0" y="0"/>
              <a:ext cx="898525" cy="898652"/>
            </a:xfrm>
            <a:custGeom>
              <a:avLst/>
              <a:gdLst/>
              <a:ahLst/>
              <a:cxnLst/>
              <a:rect l="l" t="t" r="r" b="b"/>
              <a:pathLst>
                <a:path w="898525" h="898652">
                  <a:moveTo>
                    <a:pt x="0" y="449326"/>
                  </a:moveTo>
                  <a:cubicBezTo>
                    <a:pt x="0" y="201168"/>
                    <a:pt x="201168" y="0"/>
                    <a:pt x="449326" y="0"/>
                  </a:cubicBezTo>
                  <a:lnTo>
                    <a:pt x="449326" y="25400"/>
                  </a:lnTo>
                  <a:lnTo>
                    <a:pt x="449326" y="0"/>
                  </a:lnTo>
                  <a:cubicBezTo>
                    <a:pt x="697357" y="0"/>
                    <a:pt x="898525" y="201168"/>
                    <a:pt x="898525" y="449326"/>
                  </a:cubicBezTo>
                  <a:lnTo>
                    <a:pt x="873125" y="449326"/>
                  </a:lnTo>
                  <a:lnTo>
                    <a:pt x="898525" y="449326"/>
                  </a:lnTo>
                  <a:cubicBezTo>
                    <a:pt x="898525" y="697484"/>
                    <a:pt x="697357" y="898652"/>
                    <a:pt x="449199" y="898652"/>
                  </a:cubicBezTo>
                  <a:lnTo>
                    <a:pt x="449199" y="873252"/>
                  </a:lnTo>
                  <a:lnTo>
                    <a:pt x="449199" y="898652"/>
                  </a:lnTo>
                  <a:cubicBezTo>
                    <a:pt x="201168" y="898525"/>
                    <a:pt x="0" y="697357"/>
                    <a:pt x="0" y="449326"/>
                  </a:cubicBezTo>
                  <a:lnTo>
                    <a:pt x="25400" y="449326"/>
                  </a:lnTo>
                  <a:lnTo>
                    <a:pt x="47244" y="462280"/>
                  </a:lnTo>
                  <a:cubicBezTo>
                    <a:pt x="41402" y="472059"/>
                    <a:pt x="29718" y="476885"/>
                    <a:pt x="18669" y="473837"/>
                  </a:cubicBezTo>
                  <a:cubicBezTo>
                    <a:pt x="7620" y="470789"/>
                    <a:pt x="0" y="460756"/>
                    <a:pt x="0" y="449326"/>
                  </a:cubicBezTo>
                  <a:moveTo>
                    <a:pt x="50800" y="449326"/>
                  </a:moveTo>
                  <a:lnTo>
                    <a:pt x="25400" y="449326"/>
                  </a:lnTo>
                  <a:lnTo>
                    <a:pt x="3556" y="436245"/>
                  </a:lnTo>
                  <a:cubicBezTo>
                    <a:pt x="9398" y="426466"/>
                    <a:pt x="21082" y="421640"/>
                    <a:pt x="32131" y="424688"/>
                  </a:cubicBezTo>
                  <a:cubicBezTo>
                    <a:pt x="43180" y="427736"/>
                    <a:pt x="50800" y="437769"/>
                    <a:pt x="50800" y="449326"/>
                  </a:cubicBezTo>
                  <a:cubicBezTo>
                    <a:pt x="50800" y="669290"/>
                    <a:pt x="229235" y="847725"/>
                    <a:pt x="449326" y="847725"/>
                  </a:cubicBezTo>
                  <a:cubicBezTo>
                    <a:pt x="669417" y="847725"/>
                    <a:pt x="847725" y="669290"/>
                    <a:pt x="847725" y="449326"/>
                  </a:cubicBezTo>
                  <a:cubicBezTo>
                    <a:pt x="847725" y="229362"/>
                    <a:pt x="669290" y="50800"/>
                    <a:pt x="449326" y="50800"/>
                  </a:cubicBezTo>
                  <a:lnTo>
                    <a:pt x="449326" y="25400"/>
                  </a:lnTo>
                  <a:lnTo>
                    <a:pt x="449326" y="50800"/>
                  </a:lnTo>
                  <a:cubicBezTo>
                    <a:pt x="229235" y="50800"/>
                    <a:pt x="50800" y="229235"/>
                    <a:pt x="50800" y="449326"/>
                  </a:cubicBezTo>
                  <a:close/>
                </a:path>
              </a:pathLst>
            </a:custGeom>
            <a:solidFill>
              <a:srgbClr val="C4B1CF">
                <a:alpha val="1568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7013499" y="5674971"/>
            <a:ext cx="673900" cy="673901"/>
            <a:chOff x="0" y="0"/>
            <a:chExt cx="898533" cy="898534"/>
          </a:xfrm>
        </p:grpSpPr>
        <p:sp>
          <p:nvSpPr>
            <p:cNvPr id="53" name="Freeform 53"/>
            <p:cNvSpPr/>
            <p:nvPr/>
          </p:nvSpPr>
          <p:spPr>
            <a:xfrm>
              <a:off x="25400" y="25400"/>
              <a:ext cx="847725" cy="847725"/>
            </a:xfrm>
            <a:custGeom>
              <a:avLst/>
              <a:gdLst/>
              <a:ahLst/>
              <a:cxnLst/>
              <a:rect l="l" t="t" r="r" b="b"/>
              <a:pathLst>
                <a:path w="847725" h="847725">
                  <a:moveTo>
                    <a:pt x="0" y="423926"/>
                  </a:moveTo>
                  <a:cubicBezTo>
                    <a:pt x="0" y="189738"/>
                    <a:pt x="189738" y="0"/>
                    <a:pt x="423926" y="0"/>
                  </a:cubicBezTo>
                  <a:cubicBezTo>
                    <a:pt x="658114" y="0"/>
                    <a:pt x="847725" y="189738"/>
                    <a:pt x="847725" y="423926"/>
                  </a:cubicBezTo>
                  <a:cubicBezTo>
                    <a:pt x="847725" y="658114"/>
                    <a:pt x="657987" y="847725"/>
                    <a:pt x="423926" y="847725"/>
                  </a:cubicBezTo>
                  <a:cubicBezTo>
                    <a:pt x="189865" y="847725"/>
                    <a:pt x="0" y="657987"/>
                    <a:pt x="0" y="42392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54"/>
            <p:cNvSpPr/>
            <p:nvPr/>
          </p:nvSpPr>
          <p:spPr>
            <a:xfrm>
              <a:off x="0" y="0"/>
              <a:ext cx="898525" cy="898525"/>
            </a:xfrm>
            <a:custGeom>
              <a:avLst/>
              <a:gdLst/>
              <a:ahLst/>
              <a:cxnLst/>
              <a:rect l="l" t="t" r="r" b="b"/>
              <a:pathLst>
                <a:path w="898525" h="898525">
                  <a:moveTo>
                    <a:pt x="0" y="449326"/>
                  </a:moveTo>
                  <a:cubicBezTo>
                    <a:pt x="0" y="201168"/>
                    <a:pt x="201168" y="0"/>
                    <a:pt x="449326" y="0"/>
                  </a:cubicBezTo>
                  <a:lnTo>
                    <a:pt x="449326" y="25400"/>
                  </a:lnTo>
                  <a:lnTo>
                    <a:pt x="449326" y="0"/>
                  </a:lnTo>
                  <a:cubicBezTo>
                    <a:pt x="697357" y="0"/>
                    <a:pt x="898525" y="201168"/>
                    <a:pt x="898525" y="449326"/>
                  </a:cubicBezTo>
                  <a:cubicBezTo>
                    <a:pt x="898525" y="697484"/>
                    <a:pt x="697357" y="898525"/>
                    <a:pt x="449326" y="898525"/>
                  </a:cubicBezTo>
                  <a:lnTo>
                    <a:pt x="449326" y="873125"/>
                  </a:lnTo>
                  <a:lnTo>
                    <a:pt x="449326" y="898525"/>
                  </a:lnTo>
                  <a:cubicBezTo>
                    <a:pt x="201168" y="898525"/>
                    <a:pt x="0" y="697357"/>
                    <a:pt x="0" y="449326"/>
                  </a:cubicBezTo>
                  <a:lnTo>
                    <a:pt x="25400" y="449326"/>
                  </a:lnTo>
                  <a:lnTo>
                    <a:pt x="47244" y="462280"/>
                  </a:lnTo>
                  <a:cubicBezTo>
                    <a:pt x="41402" y="472059"/>
                    <a:pt x="29718" y="476885"/>
                    <a:pt x="18669" y="473837"/>
                  </a:cubicBezTo>
                  <a:cubicBezTo>
                    <a:pt x="7620" y="470789"/>
                    <a:pt x="0" y="460756"/>
                    <a:pt x="0" y="449326"/>
                  </a:cubicBezTo>
                  <a:moveTo>
                    <a:pt x="50800" y="449326"/>
                  </a:moveTo>
                  <a:lnTo>
                    <a:pt x="25400" y="449326"/>
                  </a:lnTo>
                  <a:lnTo>
                    <a:pt x="3556" y="436245"/>
                  </a:lnTo>
                  <a:cubicBezTo>
                    <a:pt x="9398" y="426466"/>
                    <a:pt x="21082" y="421640"/>
                    <a:pt x="32131" y="424688"/>
                  </a:cubicBezTo>
                  <a:cubicBezTo>
                    <a:pt x="43180" y="427736"/>
                    <a:pt x="50800" y="437769"/>
                    <a:pt x="50800" y="449326"/>
                  </a:cubicBezTo>
                  <a:cubicBezTo>
                    <a:pt x="50800" y="669290"/>
                    <a:pt x="229235" y="847725"/>
                    <a:pt x="449326" y="847725"/>
                  </a:cubicBezTo>
                  <a:cubicBezTo>
                    <a:pt x="669417" y="847725"/>
                    <a:pt x="847725" y="669290"/>
                    <a:pt x="847725" y="449326"/>
                  </a:cubicBezTo>
                  <a:lnTo>
                    <a:pt x="873125" y="449326"/>
                  </a:lnTo>
                  <a:lnTo>
                    <a:pt x="847725" y="449326"/>
                  </a:lnTo>
                  <a:cubicBezTo>
                    <a:pt x="847725" y="229235"/>
                    <a:pt x="669290" y="50800"/>
                    <a:pt x="449326" y="50800"/>
                  </a:cubicBezTo>
                  <a:lnTo>
                    <a:pt x="449326" y="25400"/>
                  </a:lnTo>
                  <a:lnTo>
                    <a:pt x="449326" y="50800"/>
                  </a:lnTo>
                  <a:cubicBezTo>
                    <a:pt x="229235" y="50800"/>
                    <a:pt x="50800" y="229235"/>
                    <a:pt x="50800" y="449326"/>
                  </a:cubicBezTo>
                  <a:close/>
                </a:path>
              </a:pathLst>
            </a:custGeom>
            <a:solidFill>
              <a:srgbClr val="C4B1CF">
                <a:alpha val="1568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7728073" y="5674971"/>
            <a:ext cx="673900" cy="673901"/>
            <a:chOff x="0" y="0"/>
            <a:chExt cx="898533" cy="898534"/>
          </a:xfrm>
        </p:grpSpPr>
        <p:sp>
          <p:nvSpPr>
            <p:cNvPr id="56" name="Freeform 56"/>
            <p:cNvSpPr/>
            <p:nvPr/>
          </p:nvSpPr>
          <p:spPr>
            <a:xfrm>
              <a:off x="25400" y="25400"/>
              <a:ext cx="847725" cy="847725"/>
            </a:xfrm>
            <a:custGeom>
              <a:avLst/>
              <a:gdLst/>
              <a:ahLst/>
              <a:cxnLst/>
              <a:rect l="l" t="t" r="r" b="b"/>
              <a:pathLst>
                <a:path w="847725" h="847725">
                  <a:moveTo>
                    <a:pt x="0" y="423926"/>
                  </a:moveTo>
                  <a:cubicBezTo>
                    <a:pt x="0" y="189738"/>
                    <a:pt x="189738" y="0"/>
                    <a:pt x="423926" y="0"/>
                  </a:cubicBezTo>
                  <a:cubicBezTo>
                    <a:pt x="658114" y="0"/>
                    <a:pt x="847725" y="189738"/>
                    <a:pt x="847725" y="423926"/>
                  </a:cubicBezTo>
                  <a:cubicBezTo>
                    <a:pt x="847725" y="658114"/>
                    <a:pt x="657987" y="847725"/>
                    <a:pt x="423926" y="847725"/>
                  </a:cubicBezTo>
                  <a:cubicBezTo>
                    <a:pt x="189865" y="847725"/>
                    <a:pt x="0" y="657987"/>
                    <a:pt x="0" y="42392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7"/>
            <p:cNvSpPr/>
            <p:nvPr/>
          </p:nvSpPr>
          <p:spPr>
            <a:xfrm>
              <a:off x="0" y="0"/>
              <a:ext cx="898525" cy="898525"/>
            </a:xfrm>
            <a:custGeom>
              <a:avLst/>
              <a:gdLst/>
              <a:ahLst/>
              <a:cxnLst/>
              <a:rect l="l" t="t" r="r" b="b"/>
              <a:pathLst>
                <a:path w="898525" h="898525">
                  <a:moveTo>
                    <a:pt x="0" y="449326"/>
                  </a:moveTo>
                  <a:cubicBezTo>
                    <a:pt x="0" y="201168"/>
                    <a:pt x="201168" y="0"/>
                    <a:pt x="449326" y="0"/>
                  </a:cubicBezTo>
                  <a:lnTo>
                    <a:pt x="449326" y="25400"/>
                  </a:lnTo>
                  <a:lnTo>
                    <a:pt x="449326" y="0"/>
                  </a:lnTo>
                  <a:cubicBezTo>
                    <a:pt x="697357" y="0"/>
                    <a:pt x="898525" y="201168"/>
                    <a:pt x="898525" y="449326"/>
                  </a:cubicBezTo>
                  <a:cubicBezTo>
                    <a:pt x="898525" y="697484"/>
                    <a:pt x="697357" y="898525"/>
                    <a:pt x="449326" y="898525"/>
                  </a:cubicBezTo>
                  <a:lnTo>
                    <a:pt x="449326" y="873125"/>
                  </a:lnTo>
                  <a:lnTo>
                    <a:pt x="449326" y="898525"/>
                  </a:lnTo>
                  <a:cubicBezTo>
                    <a:pt x="201168" y="898525"/>
                    <a:pt x="0" y="697357"/>
                    <a:pt x="0" y="449326"/>
                  </a:cubicBezTo>
                  <a:lnTo>
                    <a:pt x="25400" y="449326"/>
                  </a:lnTo>
                  <a:lnTo>
                    <a:pt x="47244" y="462280"/>
                  </a:lnTo>
                  <a:cubicBezTo>
                    <a:pt x="41402" y="472059"/>
                    <a:pt x="29718" y="476885"/>
                    <a:pt x="18669" y="473837"/>
                  </a:cubicBezTo>
                  <a:cubicBezTo>
                    <a:pt x="7620" y="470789"/>
                    <a:pt x="0" y="460756"/>
                    <a:pt x="0" y="449326"/>
                  </a:cubicBezTo>
                  <a:moveTo>
                    <a:pt x="50800" y="449326"/>
                  </a:moveTo>
                  <a:lnTo>
                    <a:pt x="25400" y="449326"/>
                  </a:lnTo>
                  <a:lnTo>
                    <a:pt x="3556" y="436245"/>
                  </a:lnTo>
                  <a:cubicBezTo>
                    <a:pt x="9398" y="426466"/>
                    <a:pt x="21082" y="421640"/>
                    <a:pt x="32131" y="424688"/>
                  </a:cubicBezTo>
                  <a:cubicBezTo>
                    <a:pt x="43180" y="427736"/>
                    <a:pt x="50800" y="437769"/>
                    <a:pt x="50800" y="449326"/>
                  </a:cubicBezTo>
                  <a:cubicBezTo>
                    <a:pt x="50800" y="669290"/>
                    <a:pt x="229235" y="847725"/>
                    <a:pt x="449326" y="847725"/>
                  </a:cubicBezTo>
                  <a:cubicBezTo>
                    <a:pt x="669417" y="847725"/>
                    <a:pt x="847725" y="669290"/>
                    <a:pt x="847725" y="449326"/>
                  </a:cubicBezTo>
                  <a:lnTo>
                    <a:pt x="873125" y="449326"/>
                  </a:lnTo>
                  <a:lnTo>
                    <a:pt x="847725" y="449326"/>
                  </a:lnTo>
                  <a:cubicBezTo>
                    <a:pt x="847725" y="229235"/>
                    <a:pt x="669290" y="50800"/>
                    <a:pt x="449326" y="50800"/>
                  </a:cubicBezTo>
                  <a:lnTo>
                    <a:pt x="449326" y="25400"/>
                  </a:lnTo>
                  <a:lnTo>
                    <a:pt x="449326" y="50800"/>
                  </a:lnTo>
                  <a:cubicBezTo>
                    <a:pt x="229235" y="50800"/>
                    <a:pt x="50800" y="229235"/>
                    <a:pt x="50800" y="449326"/>
                  </a:cubicBezTo>
                  <a:close/>
                </a:path>
              </a:pathLst>
            </a:custGeom>
            <a:solidFill>
              <a:srgbClr val="C4B1CF">
                <a:alpha val="1568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8" name="Freeform 58" descr="image145.png"/>
          <p:cNvSpPr/>
          <p:nvPr/>
        </p:nvSpPr>
        <p:spPr>
          <a:xfrm>
            <a:off x="5612145" y="5705401"/>
            <a:ext cx="573533" cy="608359"/>
          </a:xfrm>
          <a:custGeom>
            <a:avLst/>
            <a:gdLst/>
            <a:ahLst/>
            <a:cxnLst/>
            <a:rect l="l" t="t" r="r" b="b"/>
            <a:pathLst>
              <a:path w="573533" h="608359">
                <a:moveTo>
                  <a:pt x="0" y="0"/>
                </a:moveTo>
                <a:lnTo>
                  <a:pt x="573533" y="0"/>
                </a:lnTo>
                <a:lnTo>
                  <a:pt x="573533" y="608358"/>
                </a:lnTo>
                <a:lnTo>
                  <a:pt x="0" y="6083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35" r="-30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9" name="Freeform 59" descr="zinzino-products-isolated-xtend-ZAF-1250x1029px-110dpi.png"/>
          <p:cNvSpPr/>
          <p:nvPr/>
        </p:nvSpPr>
        <p:spPr>
          <a:xfrm>
            <a:off x="7775416" y="5734242"/>
            <a:ext cx="555319" cy="555321"/>
          </a:xfrm>
          <a:custGeom>
            <a:avLst/>
            <a:gdLst/>
            <a:ahLst/>
            <a:cxnLst/>
            <a:rect l="l" t="t" r="r" b="b"/>
            <a:pathLst>
              <a:path w="555319" h="555321">
                <a:moveTo>
                  <a:pt x="0" y="0"/>
                </a:moveTo>
                <a:lnTo>
                  <a:pt x="555319" y="0"/>
                </a:lnTo>
                <a:lnTo>
                  <a:pt x="555319" y="555321"/>
                </a:lnTo>
                <a:lnTo>
                  <a:pt x="0" y="5553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738" r="-1073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0" name="Group 60"/>
          <p:cNvGrpSpPr/>
          <p:nvPr/>
        </p:nvGrpSpPr>
        <p:grpSpPr>
          <a:xfrm>
            <a:off x="6283159" y="5674971"/>
            <a:ext cx="673899" cy="673901"/>
            <a:chOff x="0" y="0"/>
            <a:chExt cx="898532" cy="898534"/>
          </a:xfrm>
        </p:grpSpPr>
        <p:sp>
          <p:nvSpPr>
            <p:cNvPr id="61" name="Freeform 61"/>
            <p:cNvSpPr/>
            <p:nvPr/>
          </p:nvSpPr>
          <p:spPr>
            <a:xfrm>
              <a:off x="25400" y="25400"/>
              <a:ext cx="847725" cy="847725"/>
            </a:xfrm>
            <a:custGeom>
              <a:avLst/>
              <a:gdLst/>
              <a:ahLst/>
              <a:cxnLst/>
              <a:rect l="l" t="t" r="r" b="b"/>
              <a:pathLst>
                <a:path w="847725" h="847725">
                  <a:moveTo>
                    <a:pt x="0" y="423926"/>
                  </a:moveTo>
                  <a:cubicBezTo>
                    <a:pt x="0" y="189738"/>
                    <a:pt x="189738" y="0"/>
                    <a:pt x="423926" y="0"/>
                  </a:cubicBezTo>
                  <a:cubicBezTo>
                    <a:pt x="658114" y="0"/>
                    <a:pt x="847725" y="189738"/>
                    <a:pt x="847725" y="423926"/>
                  </a:cubicBezTo>
                  <a:cubicBezTo>
                    <a:pt x="847725" y="658114"/>
                    <a:pt x="657987" y="847725"/>
                    <a:pt x="423926" y="847725"/>
                  </a:cubicBezTo>
                  <a:cubicBezTo>
                    <a:pt x="189865" y="847725"/>
                    <a:pt x="0" y="657987"/>
                    <a:pt x="0" y="42392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62"/>
            <p:cNvSpPr/>
            <p:nvPr/>
          </p:nvSpPr>
          <p:spPr>
            <a:xfrm>
              <a:off x="0" y="0"/>
              <a:ext cx="898525" cy="898652"/>
            </a:xfrm>
            <a:custGeom>
              <a:avLst/>
              <a:gdLst/>
              <a:ahLst/>
              <a:cxnLst/>
              <a:rect l="l" t="t" r="r" b="b"/>
              <a:pathLst>
                <a:path w="898525" h="898652">
                  <a:moveTo>
                    <a:pt x="0" y="449326"/>
                  </a:moveTo>
                  <a:cubicBezTo>
                    <a:pt x="0" y="201168"/>
                    <a:pt x="201168" y="0"/>
                    <a:pt x="449326" y="0"/>
                  </a:cubicBezTo>
                  <a:lnTo>
                    <a:pt x="449326" y="25400"/>
                  </a:lnTo>
                  <a:lnTo>
                    <a:pt x="449326" y="0"/>
                  </a:lnTo>
                  <a:cubicBezTo>
                    <a:pt x="697357" y="0"/>
                    <a:pt x="898525" y="201168"/>
                    <a:pt x="898525" y="449326"/>
                  </a:cubicBezTo>
                  <a:lnTo>
                    <a:pt x="873125" y="449326"/>
                  </a:lnTo>
                  <a:lnTo>
                    <a:pt x="898525" y="449326"/>
                  </a:lnTo>
                  <a:cubicBezTo>
                    <a:pt x="898525" y="697484"/>
                    <a:pt x="697357" y="898652"/>
                    <a:pt x="449199" y="898652"/>
                  </a:cubicBezTo>
                  <a:lnTo>
                    <a:pt x="449199" y="873252"/>
                  </a:lnTo>
                  <a:lnTo>
                    <a:pt x="449199" y="898652"/>
                  </a:lnTo>
                  <a:cubicBezTo>
                    <a:pt x="201168" y="898525"/>
                    <a:pt x="0" y="697357"/>
                    <a:pt x="0" y="449326"/>
                  </a:cubicBezTo>
                  <a:lnTo>
                    <a:pt x="25400" y="449326"/>
                  </a:lnTo>
                  <a:lnTo>
                    <a:pt x="47244" y="462280"/>
                  </a:lnTo>
                  <a:cubicBezTo>
                    <a:pt x="41402" y="472059"/>
                    <a:pt x="29718" y="476885"/>
                    <a:pt x="18669" y="473837"/>
                  </a:cubicBezTo>
                  <a:cubicBezTo>
                    <a:pt x="7620" y="470789"/>
                    <a:pt x="0" y="460756"/>
                    <a:pt x="0" y="449326"/>
                  </a:cubicBezTo>
                  <a:moveTo>
                    <a:pt x="50800" y="449326"/>
                  </a:moveTo>
                  <a:lnTo>
                    <a:pt x="25400" y="449326"/>
                  </a:lnTo>
                  <a:lnTo>
                    <a:pt x="3556" y="436245"/>
                  </a:lnTo>
                  <a:cubicBezTo>
                    <a:pt x="9398" y="426466"/>
                    <a:pt x="21082" y="421640"/>
                    <a:pt x="32131" y="424688"/>
                  </a:cubicBezTo>
                  <a:cubicBezTo>
                    <a:pt x="43180" y="427736"/>
                    <a:pt x="50800" y="437769"/>
                    <a:pt x="50800" y="449326"/>
                  </a:cubicBezTo>
                  <a:cubicBezTo>
                    <a:pt x="50800" y="669290"/>
                    <a:pt x="229235" y="847725"/>
                    <a:pt x="449326" y="847725"/>
                  </a:cubicBezTo>
                  <a:cubicBezTo>
                    <a:pt x="669417" y="847725"/>
                    <a:pt x="847725" y="669290"/>
                    <a:pt x="847725" y="449326"/>
                  </a:cubicBezTo>
                  <a:cubicBezTo>
                    <a:pt x="847725" y="229362"/>
                    <a:pt x="669290" y="50800"/>
                    <a:pt x="449326" y="50800"/>
                  </a:cubicBezTo>
                  <a:lnTo>
                    <a:pt x="449326" y="25400"/>
                  </a:lnTo>
                  <a:lnTo>
                    <a:pt x="449326" y="50800"/>
                  </a:lnTo>
                  <a:cubicBezTo>
                    <a:pt x="229235" y="50800"/>
                    <a:pt x="50800" y="229235"/>
                    <a:pt x="50800" y="449326"/>
                  </a:cubicBezTo>
                  <a:close/>
                </a:path>
              </a:pathLst>
            </a:custGeom>
            <a:solidFill>
              <a:srgbClr val="C4B1CF">
                <a:alpha val="16078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" name="Freeform 63" descr="image145.png"/>
          <p:cNvSpPr/>
          <p:nvPr/>
        </p:nvSpPr>
        <p:spPr>
          <a:xfrm>
            <a:off x="6335047" y="5705401"/>
            <a:ext cx="573533" cy="608359"/>
          </a:xfrm>
          <a:custGeom>
            <a:avLst/>
            <a:gdLst/>
            <a:ahLst/>
            <a:cxnLst/>
            <a:rect l="l" t="t" r="r" b="b"/>
            <a:pathLst>
              <a:path w="573533" h="608359">
                <a:moveTo>
                  <a:pt x="0" y="0"/>
                </a:moveTo>
                <a:lnTo>
                  <a:pt x="573533" y="0"/>
                </a:lnTo>
                <a:lnTo>
                  <a:pt x="573533" y="608358"/>
                </a:lnTo>
                <a:lnTo>
                  <a:pt x="0" y="6083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35" r="-30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Freeform 64" descr="skin-serum-50ml-bottle-and-box-right-425x425px-72dpi.png"/>
          <p:cNvSpPr/>
          <p:nvPr/>
        </p:nvSpPr>
        <p:spPr>
          <a:xfrm>
            <a:off x="7107681" y="5759433"/>
            <a:ext cx="504973" cy="504975"/>
          </a:xfrm>
          <a:custGeom>
            <a:avLst/>
            <a:gdLst/>
            <a:ahLst/>
            <a:cxnLst/>
            <a:rect l="l" t="t" r="r" b="b"/>
            <a:pathLst>
              <a:path w="504973" h="504975">
                <a:moveTo>
                  <a:pt x="0" y="0"/>
                </a:moveTo>
                <a:lnTo>
                  <a:pt x="504973" y="0"/>
                </a:lnTo>
                <a:lnTo>
                  <a:pt x="504973" y="504975"/>
                </a:lnTo>
                <a:lnTo>
                  <a:pt x="0" y="5049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5" name="TextBox 65"/>
          <p:cNvSpPr txBox="1"/>
          <p:nvPr/>
        </p:nvSpPr>
        <p:spPr>
          <a:xfrm>
            <a:off x="407865" y="1303477"/>
            <a:ext cx="17453221" cy="972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62"/>
              </a:lnSpc>
            </a:pPr>
            <a:r>
              <a:rPr lang="en-US" sz="6974" spc="-362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Get Your Products for Free</a:t>
            </a:r>
          </a:p>
        </p:txBody>
      </p:sp>
      <p:sp>
        <p:nvSpPr>
          <p:cNvPr id="66" name="Freeform 66"/>
          <p:cNvSpPr/>
          <p:nvPr/>
        </p:nvSpPr>
        <p:spPr>
          <a:xfrm>
            <a:off x="15327110" y="612451"/>
            <a:ext cx="2376928" cy="656940"/>
          </a:xfrm>
          <a:custGeom>
            <a:avLst/>
            <a:gdLst/>
            <a:ahLst/>
            <a:cxnLst/>
            <a:rect l="l" t="t" r="r" b="b"/>
            <a:pathLst>
              <a:path w="2376928" h="656940">
                <a:moveTo>
                  <a:pt x="0" y="0"/>
                </a:moveTo>
                <a:lnTo>
                  <a:pt x="2376928" y="0"/>
                </a:lnTo>
                <a:lnTo>
                  <a:pt x="2376928" y="656940"/>
                </a:lnTo>
                <a:lnTo>
                  <a:pt x="0" y="6569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9019405" y="2752805"/>
            <a:ext cx="0" cy="6695233"/>
          </a:xfrm>
          <a:prstGeom prst="line">
            <a:avLst/>
          </a:prstGeom>
          <a:ln w="9525" cap="rnd">
            <a:solidFill>
              <a:srgbClr val="000000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2675169" y="6100422"/>
            <a:ext cx="11875327" cy="0"/>
          </a:xfrm>
          <a:prstGeom prst="line">
            <a:avLst/>
          </a:prstGeom>
          <a:ln w="9525" cap="rnd">
            <a:solidFill>
              <a:srgbClr val="000000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404177" y="2786422"/>
            <a:ext cx="6425782" cy="2211648"/>
            <a:chOff x="0" y="0"/>
            <a:chExt cx="8567709" cy="2948863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1651979" y="1869903"/>
              <a:ext cx="1064960" cy="1064960"/>
              <a:chOff x="0" y="0"/>
              <a:chExt cx="14840029" cy="1484002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366471" y="-11891"/>
                <a:ext cx="15572971" cy="14863810"/>
              </a:xfrm>
              <a:custGeom>
                <a:avLst/>
                <a:gdLst/>
                <a:ahLst/>
                <a:cxnLst/>
                <a:rect l="l" t="t" r="r" b="b"/>
                <a:pathLst>
                  <a:path w="15572971" h="14863810">
                    <a:moveTo>
                      <a:pt x="7786486" y="11891"/>
                    </a:moveTo>
                    <a:cubicBezTo>
                      <a:pt x="5127664" y="0"/>
                      <a:pt x="2665709" y="1411641"/>
                      <a:pt x="1332855" y="3712286"/>
                    </a:cubicBezTo>
                    <a:cubicBezTo>
                      <a:pt x="0" y="6012931"/>
                      <a:pt x="0" y="8850880"/>
                      <a:pt x="1332855" y="11151525"/>
                    </a:cubicBezTo>
                    <a:cubicBezTo>
                      <a:pt x="2665709" y="13452170"/>
                      <a:pt x="5127664" y="14863811"/>
                      <a:pt x="7786486" y="14851920"/>
                    </a:cubicBezTo>
                    <a:cubicBezTo>
                      <a:pt x="10445306" y="14863811"/>
                      <a:pt x="12907262" y="13452170"/>
                      <a:pt x="14240117" y="11151525"/>
                    </a:cubicBezTo>
                    <a:cubicBezTo>
                      <a:pt x="15572971" y="8850880"/>
                      <a:pt x="15572971" y="6012931"/>
                      <a:pt x="14240117" y="3712286"/>
                    </a:cubicBezTo>
                    <a:cubicBezTo>
                      <a:pt x="12907262" y="1411641"/>
                      <a:pt x="10445306" y="0"/>
                      <a:pt x="7786486" y="11891"/>
                    </a:cubicBezTo>
                    <a:close/>
                  </a:path>
                </a:pathLst>
              </a:custGeom>
              <a:solidFill>
                <a:srgbClr val="0D1A2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-156193" y="188812"/>
                <a:ext cx="15152415" cy="14462405"/>
              </a:xfrm>
              <a:custGeom>
                <a:avLst/>
                <a:gdLst/>
                <a:ahLst/>
                <a:cxnLst/>
                <a:rect l="l" t="t" r="r" b="b"/>
                <a:pathLst>
                  <a:path w="15152415" h="14462405">
                    <a:moveTo>
                      <a:pt x="7576208" y="11570"/>
                    </a:moveTo>
                    <a:cubicBezTo>
                      <a:pt x="4989189" y="0"/>
                      <a:pt x="2593721" y="1373519"/>
                      <a:pt x="1296860" y="3612034"/>
                    </a:cubicBezTo>
                    <a:cubicBezTo>
                      <a:pt x="0" y="5850548"/>
                      <a:pt x="0" y="8611857"/>
                      <a:pt x="1296860" y="10850372"/>
                    </a:cubicBezTo>
                    <a:cubicBezTo>
                      <a:pt x="2593721" y="13088886"/>
                      <a:pt x="4989189" y="14462405"/>
                      <a:pt x="7576208" y="14450835"/>
                    </a:cubicBezTo>
                    <a:cubicBezTo>
                      <a:pt x="10163226" y="14462405"/>
                      <a:pt x="12558694" y="13088886"/>
                      <a:pt x="13855555" y="10850372"/>
                    </a:cubicBezTo>
                    <a:cubicBezTo>
                      <a:pt x="15152416" y="8611857"/>
                      <a:pt x="15152416" y="5850548"/>
                      <a:pt x="13855555" y="3612034"/>
                    </a:cubicBezTo>
                    <a:cubicBezTo>
                      <a:pt x="12558694" y="1373519"/>
                      <a:pt x="10163226" y="0"/>
                      <a:pt x="7576208" y="115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223301" y="551024"/>
                <a:ext cx="14393427" cy="13737979"/>
              </a:xfrm>
              <a:custGeom>
                <a:avLst/>
                <a:gdLst/>
                <a:ahLst/>
                <a:cxnLst/>
                <a:rect l="l" t="t" r="r" b="b"/>
                <a:pathLst>
                  <a:path w="14393427" h="13737979">
                    <a:moveTo>
                      <a:pt x="7196714" y="10990"/>
                    </a:moveTo>
                    <a:cubicBezTo>
                      <a:pt x="4739280" y="0"/>
                      <a:pt x="2463801" y="1304719"/>
                      <a:pt x="1231900" y="3431106"/>
                    </a:cubicBezTo>
                    <a:cubicBezTo>
                      <a:pt x="0" y="5557493"/>
                      <a:pt x="0" y="8180487"/>
                      <a:pt x="1231900" y="10306874"/>
                    </a:cubicBezTo>
                    <a:cubicBezTo>
                      <a:pt x="2463801" y="12433261"/>
                      <a:pt x="4739280" y="13737980"/>
                      <a:pt x="7196714" y="13726990"/>
                    </a:cubicBezTo>
                    <a:cubicBezTo>
                      <a:pt x="9654147" y="13737980"/>
                      <a:pt x="11929626" y="12433261"/>
                      <a:pt x="13161527" y="10306874"/>
                    </a:cubicBezTo>
                    <a:cubicBezTo>
                      <a:pt x="14393427" y="8180487"/>
                      <a:pt x="14393427" y="5557493"/>
                      <a:pt x="13161527" y="3431106"/>
                    </a:cubicBezTo>
                    <a:cubicBezTo>
                      <a:pt x="11929626" y="1304719"/>
                      <a:pt x="9654147" y="0"/>
                      <a:pt x="7196714" y="1099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223" t="-59137" r="223" b="-1885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2522243" y="1869903"/>
              <a:ext cx="1064960" cy="1064960"/>
              <a:chOff x="0" y="0"/>
              <a:chExt cx="14840029" cy="1484002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366471" y="-11891"/>
                <a:ext cx="15572971" cy="14863810"/>
              </a:xfrm>
              <a:custGeom>
                <a:avLst/>
                <a:gdLst/>
                <a:ahLst/>
                <a:cxnLst/>
                <a:rect l="l" t="t" r="r" b="b"/>
                <a:pathLst>
                  <a:path w="15572971" h="14863810">
                    <a:moveTo>
                      <a:pt x="7786486" y="11891"/>
                    </a:moveTo>
                    <a:cubicBezTo>
                      <a:pt x="5127664" y="0"/>
                      <a:pt x="2665709" y="1411641"/>
                      <a:pt x="1332855" y="3712286"/>
                    </a:cubicBezTo>
                    <a:cubicBezTo>
                      <a:pt x="0" y="6012931"/>
                      <a:pt x="0" y="8850880"/>
                      <a:pt x="1332855" y="11151525"/>
                    </a:cubicBezTo>
                    <a:cubicBezTo>
                      <a:pt x="2665709" y="13452170"/>
                      <a:pt x="5127664" y="14863811"/>
                      <a:pt x="7786486" y="14851920"/>
                    </a:cubicBezTo>
                    <a:cubicBezTo>
                      <a:pt x="10445306" y="14863811"/>
                      <a:pt x="12907262" y="13452170"/>
                      <a:pt x="14240117" y="11151525"/>
                    </a:cubicBezTo>
                    <a:cubicBezTo>
                      <a:pt x="15572971" y="8850880"/>
                      <a:pt x="15572971" y="6012931"/>
                      <a:pt x="14240117" y="3712286"/>
                    </a:cubicBezTo>
                    <a:cubicBezTo>
                      <a:pt x="12907262" y="1411641"/>
                      <a:pt x="10445306" y="0"/>
                      <a:pt x="7786486" y="11891"/>
                    </a:cubicBezTo>
                    <a:close/>
                  </a:path>
                </a:pathLst>
              </a:custGeom>
              <a:solidFill>
                <a:srgbClr val="0D1A2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-156193" y="188812"/>
                <a:ext cx="15152415" cy="14462405"/>
              </a:xfrm>
              <a:custGeom>
                <a:avLst/>
                <a:gdLst/>
                <a:ahLst/>
                <a:cxnLst/>
                <a:rect l="l" t="t" r="r" b="b"/>
                <a:pathLst>
                  <a:path w="15152415" h="14462405">
                    <a:moveTo>
                      <a:pt x="7576208" y="11570"/>
                    </a:moveTo>
                    <a:cubicBezTo>
                      <a:pt x="4989189" y="0"/>
                      <a:pt x="2593721" y="1373519"/>
                      <a:pt x="1296860" y="3612034"/>
                    </a:cubicBezTo>
                    <a:cubicBezTo>
                      <a:pt x="0" y="5850548"/>
                      <a:pt x="0" y="8611857"/>
                      <a:pt x="1296860" y="10850372"/>
                    </a:cubicBezTo>
                    <a:cubicBezTo>
                      <a:pt x="2593721" y="13088886"/>
                      <a:pt x="4989189" y="14462405"/>
                      <a:pt x="7576208" y="14450835"/>
                    </a:cubicBezTo>
                    <a:cubicBezTo>
                      <a:pt x="10163226" y="14462405"/>
                      <a:pt x="12558694" y="13088886"/>
                      <a:pt x="13855555" y="10850372"/>
                    </a:cubicBezTo>
                    <a:cubicBezTo>
                      <a:pt x="15152416" y="8611857"/>
                      <a:pt x="15152416" y="5850548"/>
                      <a:pt x="13855555" y="3612034"/>
                    </a:cubicBezTo>
                    <a:cubicBezTo>
                      <a:pt x="12558694" y="1373519"/>
                      <a:pt x="10163226" y="0"/>
                      <a:pt x="7576208" y="115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223301" y="551024"/>
                <a:ext cx="14393427" cy="13737979"/>
              </a:xfrm>
              <a:custGeom>
                <a:avLst/>
                <a:gdLst/>
                <a:ahLst/>
                <a:cxnLst/>
                <a:rect l="l" t="t" r="r" b="b"/>
                <a:pathLst>
                  <a:path w="14393427" h="13737979">
                    <a:moveTo>
                      <a:pt x="7196714" y="10990"/>
                    </a:moveTo>
                    <a:cubicBezTo>
                      <a:pt x="4739280" y="0"/>
                      <a:pt x="2463801" y="1304719"/>
                      <a:pt x="1231900" y="3431106"/>
                    </a:cubicBezTo>
                    <a:cubicBezTo>
                      <a:pt x="0" y="5557493"/>
                      <a:pt x="0" y="8180487"/>
                      <a:pt x="1231900" y="10306874"/>
                    </a:cubicBezTo>
                    <a:cubicBezTo>
                      <a:pt x="2463801" y="12433261"/>
                      <a:pt x="4739280" y="13737980"/>
                      <a:pt x="7196714" y="13726990"/>
                    </a:cubicBezTo>
                    <a:cubicBezTo>
                      <a:pt x="9654147" y="13737980"/>
                      <a:pt x="11929626" y="12433261"/>
                      <a:pt x="13161527" y="10306874"/>
                    </a:cubicBezTo>
                    <a:cubicBezTo>
                      <a:pt x="14393427" y="8180487"/>
                      <a:pt x="14393427" y="5557493"/>
                      <a:pt x="13161527" y="3431106"/>
                    </a:cubicBezTo>
                    <a:cubicBezTo>
                      <a:pt x="11929626" y="1304719"/>
                      <a:pt x="9654147" y="0"/>
                      <a:pt x="7196714" y="1099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223" t="-54990" r="223" b="-2300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3392506" y="1869903"/>
              <a:ext cx="1064960" cy="1064960"/>
              <a:chOff x="0" y="0"/>
              <a:chExt cx="14840029" cy="1484002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-366471" y="-11891"/>
                <a:ext cx="15572971" cy="14863810"/>
              </a:xfrm>
              <a:custGeom>
                <a:avLst/>
                <a:gdLst/>
                <a:ahLst/>
                <a:cxnLst/>
                <a:rect l="l" t="t" r="r" b="b"/>
                <a:pathLst>
                  <a:path w="15572971" h="14863810">
                    <a:moveTo>
                      <a:pt x="7786486" y="11891"/>
                    </a:moveTo>
                    <a:cubicBezTo>
                      <a:pt x="5127664" y="0"/>
                      <a:pt x="2665709" y="1411641"/>
                      <a:pt x="1332855" y="3712286"/>
                    </a:cubicBezTo>
                    <a:cubicBezTo>
                      <a:pt x="0" y="6012931"/>
                      <a:pt x="0" y="8850880"/>
                      <a:pt x="1332855" y="11151525"/>
                    </a:cubicBezTo>
                    <a:cubicBezTo>
                      <a:pt x="2665709" y="13452170"/>
                      <a:pt x="5127664" y="14863811"/>
                      <a:pt x="7786486" y="14851920"/>
                    </a:cubicBezTo>
                    <a:cubicBezTo>
                      <a:pt x="10445306" y="14863811"/>
                      <a:pt x="12907262" y="13452170"/>
                      <a:pt x="14240117" y="11151525"/>
                    </a:cubicBezTo>
                    <a:cubicBezTo>
                      <a:pt x="15572971" y="8850880"/>
                      <a:pt x="15572971" y="6012931"/>
                      <a:pt x="14240117" y="3712286"/>
                    </a:cubicBezTo>
                    <a:cubicBezTo>
                      <a:pt x="12907262" y="1411641"/>
                      <a:pt x="10445306" y="0"/>
                      <a:pt x="7786486" y="11891"/>
                    </a:cubicBezTo>
                    <a:close/>
                  </a:path>
                </a:pathLst>
              </a:custGeom>
              <a:solidFill>
                <a:srgbClr val="0D1A2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-156193" y="188812"/>
                <a:ext cx="15152415" cy="14462405"/>
              </a:xfrm>
              <a:custGeom>
                <a:avLst/>
                <a:gdLst/>
                <a:ahLst/>
                <a:cxnLst/>
                <a:rect l="l" t="t" r="r" b="b"/>
                <a:pathLst>
                  <a:path w="15152415" h="14462405">
                    <a:moveTo>
                      <a:pt x="7576208" y="11570"/>
                    </a:moveTo>
                    <a:cubicBezTo>
                      <a:pt x="4989189" y="0"/>
                      <a:pt x="2593721" y="1373519"/>
                      <a:pt x="1296860" y="3612034"/>
                    </a:cubicBezTo>
                    <a:cubicBezTo>
                      <a:pt x="0" y="5850548"/>
                      <a:pt x="0" y="8611857"/>
                      <a:pt x="1296860" y="10850372"/>
                    </a:cubicBezTo>
                    <a:cubicBezTo>
                      <a:pt x="2593721" y="13088886"/>
                      <a:pt x="4989189" y="14462405"/>
                      <a:pt x="7576208" y="14450835"/>
                    </a:cubicBezTo>
                    <a:cubicBezTo>
                      <a:pt x="10163226" y="14462405"/>
                      <a:pt x="12558694" y="13088886"/>
                      <a:pt x="13855555" y="10850372"/>
                    </a:cubicBezTo>
                    <a:cubicBezTo>
                      <a:pt x="15152416" y="8611857"/>
                      <a:pt x="15152416" y="5850548"/>
                      <a:pt x="13855555" y="3612034"/>
                    </a:cubicBezTo>
                    <a:cubicBezTo>
                      <a:pt x="12558694" y="1373519"/>
                      <a:pt x="10163226" y="0"/>
                      <a:pt x="7576208" y="115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223301" y="551024"/>
                <a:ext cx="14393427" cy="13737979"/>
              </a:xfrm>
              <a:custGeom>
                <a:avLst/>
                <a:gdLst/>
                <a:ahLst/>
                <a:cxnLst/>
                <a:rect l="l" t="t" r="r" b="b"/>
                <a:pathLst>
                  <a:path w="14393427" h="13737979">
                    <a:moveTo>
                      <a:pt x="7196714" y="10990"/>
                    </a:moveTo>
                    <a:cubicBezTo>
                      <a:pt x="4739280" y="0"/>
                      <a:pt x="2463801" y="1304719"/>
                      <a:pt x="1231900" y="3431106"/>
                    </a:cubicBezTo>
                    <a:cubicBezTo>
                      <a:pt x="0" y="5557493"/>
                      <a:pt x="0" y="8180487"/>
                      <a:pt x="1231900" y="10306874"/>
                    </a:cubicBezTo>
                    <a:cubicBezTo>
                      <a:pt x="2463801" y="12433261"/>
                      <a:pt x="4739280" y="13737980"/>
                      <a:pt x="7196714" y="13726990"/>
                    </a:cubicBezTo>
                    <a:cubicBezTo>
                      <a:pt x="9654147" y="13737980"/>
                      <a:pt x="11929626" y="12433261"/>
                      <a:pt x="13161527" y="10306874"/>
                    </a:cubicBezTo>
                    <a:cubicBezTo>
                      <a:pt x="14393427" y="8180487"/>
                      <a:pt x="14393427" y="5557493"/>
                      <a:pt x="13161527" y="3431106"/>
                    </a:cubicBezTo>
                    <a:cubicBezTo>
                      <a:pt x="11929626" y="1304719"/>
                      <a:pt x="9654147" y="0"/>
                      <a:pt x="7196714" y="1099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223" t="-52028" r="223" b="-2596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790468" y="1869903"/>
              <a:ext cx="1064960" cy="1064960"/>
              <a:chOff x="0" y="0"/>
              <a:chExt cx="14840029" cy="1484002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-366471" y="-11891"/>
                <a:ext cx="15572971" cy="14863810"/>
              </a:xfrm>
              <a:custGeom>
                <a:avLst/>
                <a:gdLst/>
                <a:ahLst/>
                <a:cxnLst/>
                <a:rect l="l" t="t" r="r" b="b"/>
                <a:pathLst>
                  <a:path w="15572971" h="14863810">
                    <a:moveTo>
                      <a:pt x="7786486" y="11891"/>
                    </a:moveTo>
                    <a:cubicBezTo>
                      <a:pt x="5127664" y="0"/>
                      <a:pt x="2665709" y="1411641"/>
                      <a:pt x="1332855" y="3712286"/>
                    </a:cubicBezTo>
                    <a:cubicBezTo>
                      <a:pt x="0" y="6012931"/>
                      <a:pt x="0" y="8850880"/>
                      <a:pt x="1332855" y="11151525"/>
                    </a:cubicBezTo>
                    <a:cubicBezTo>
                      <a:pt x="2665709" y="13452170"/>
                      <a:pt x="5127664" y="14863811"/>
                      <a:pt x="7786486" y="14851920"/>
                    </a:cubicBezTo>
                    <a:cubicBezTo>
                      <a:pt x="10445306" y="14863811"/>
                      <a:pt x="12907262" y="13452170"/>
                      <a:pt x="14240117" y="11151525"/>
                    </a:cubicBezTo>
                    <a:cubicBezTo>
                      <a:pt x="15572971" y="8850880"/>
                      <a:pt x="15572971" y="6012931"/>
                      <a:pt x="14240117" y="3712286"/>
                    </a:cubicBezTo>
                    <a:cubicBezTo>
                      <a:pt x="12907262" y="1411641"/>
                      <a:pt x="10445306" y="0"/>
                      <a:pt x="7786486" y="11891"/>
                    </a:cubicBezTo>
                    <a:close/>
                  </a:path>
                </a:pathLst>
              </a:custGeom>
              <a:solidFill>
                <a:srgbClr val="0D1A2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-156193" y="188812"/>
                <a:ext cx="15152415" cy="14462405"/>
              </a:xfrm>
              <a:custGeom>
                <a:avLst/>
                <a:gdLst/>
                <a:ahLst/>
                <a:cxnLst/>
                <a:rect l="l" t="t" r="r" b="b"/>
                <a:pathLst>
                  <a:path w="15152415" h="14462405">
                    <a:moveTo>
                      <a:pt x="7576208" y="11570"/>
                    </a:moveTo>
                    <a:cubicBezTo>
                      <a:pt x="4989189" y="0"/>
                      <a:pt x="2593721" y="1373519"/>
                      <a:pt x="1296860" y="3612034"/>
                    </a:cubicBezTo>
                    <a:cubicBezTo>
                      <a:pt x="0" y="5850548"/>
                      <a:pt x="0" y="8611857"/>
                      <a:pt x="1296860" y="10850372"/>
                    </a:cubicBezTo>
                    <a:cubicBezTo>
                      <a:pt x="2593721" y="13088886"/>
                      <a:pt x="4989189" y="14462405"/>
                      <a:pt x="7576208" y="14450835"/>
                    </a:cubicBezTo>
                    <a:cubicBezTo>
                      <a:pt x="10163226" y="14462405"/>
                      <a:pt x="12558694" y="13088886"/>
                      <a:pt x="13855555" y="10850372"/>
                    </a:cubicBezTo>
                    <a:cubicBezTo>
                      <a:pt x="15152416" y="8611857"/>
                      <a:pt x="15152416" y="5850548"/>
                      <a:pt x="13855555" y="3612034"/>
                    </a:cubicBezTo>
                    <a:cubicBezTo>
                      <a:pt x="12558694" y="1373519"/>
                      <a:pt x="10163226" y="0"/>
                      <a:pt x="7576208" y="115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223301" y="551024"/>
                <a:ext cx="14393427" cy="13737979"/>
              </a:xfrm>
              <a:custGeom>
                <a:avLst/>
                <a:gdLst/>
                <a:ahLst/>
                <a:cxnLst/>
                <a:rect l="l" t="t" r="r" b="b"/>
                <a:pathLst>
                  <a:path w="14393427" h="13737979">
                    <a:moveTo>
                      <a:pt x="7196714" y="10990"/>
                    </a:moveTo>
                    <a:cubicBezTo>
                      <a:pt x="4739280" y="0"/>
                      <a:pt x="2463801" y="1304719"/>
                      <a:pt x="1231900" y="3431106"/>
                    </a:cubicBezTo>
                    <a:cubicBezTo>
                      <a:pt x="0" y="5557493"/>
                      <a:pt x="0" y="8180487"/>
                      <a:pt x="1231900" y="10306874"/>
                    </a:cubicBezTo>
                    <a:cubicBezTo>
                      <a:pt x="2463801" y="12433261"/>
                      <a:pt x="4739280" y="13737980"/>
                      <a:pt x="7196714" y="13726990"/>
                    </a:cubicBezTo>
                    <a:cubicBezTo>
                      <a:pt x="9654147" y="13737980"/>
                      <a:pt x="11929626" y="12433261"/>
                      <a:pt x="13161527" y="10306874"/>
                    </a:cubicBezTo>
                    <a:cubicBezTo>
                      <a:pt x="14393427" y="8180487"/>
                      <a:pt x="14393427" y="5557493"/>
                      <a:pt x="13161527" y="3431106"/>
                    </a:cubicBezTo>
                    <a:cubicBezTo>
                      <a:pt x="11929626" y="1304719"/>
                      <a:pt x="9654147" y="0"/>
                      <a:pt x="7196714" y="1099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223" t="-59137" r="223" b="-1885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767096" y="2372918"/>
              <a:ext cx="2479939" cy="2803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1666"/>
                </a:lnSpc>
              </a:pPr>
              <a:endParaRPr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0"/>
              <a:ext cx="1580937" cy="1580937"/>
            </a:xfrm>
            <a:custGeom>
              <a:avLst/>
              <a:gdLst/>
              <a:ahLst/>
              <a:cxnLst/>
              <a:rect l="l" t="t" r="r" b="b"/>
              <a:pathLst>
                <a:path w="1580937" h="1580937">
                  <a:moveTo>
                    <a:pt x="0" y="0"/>
                  </a:moveTo>
                  <a:lnTo>
                    <a:pt x="1580937" y="0"/>
                  </a:lnTo>
                  <a:lnTo>
                    <a:pt x="1580937" y="1580937"/>
                  </a:lnTo>
                  <a:lnTo>
                    <a:pt x="0" y="1580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922051" y="271617"/>
              <a:ext cx="5040490" cy="1028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72"/>
                </a:lnSpc>
              </a:pPr>
              <a:r>
                <a:rPr lang="en-US" sz="2440">
                  <a:solidFill>
                    <a:srgbClr val="000000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SELL FOUR PRODUCTS ON SUBSCRIPTION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4704174" y="1798754"/>
              <a:ext cx="3863536" cy="1150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5"/>
                </a:lnSpc>
                <a:spcBef>
                  <a:spcPct val="0"/>
                </a:spcBef>
              </a:pPr>
              <a:r>
                <a:rPr lang="en-US" sz="2503" b="1">
                  <a:solidFill>
                    <a:srgbClr val="4C08A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€ 100 BONUS</a:t>
              </a:r>
            </a:p>
            <a:p>
              <a:pPr algn="ctr">
                <a:lnSpc>
                  <a:spcPts val="3505"/>
                </a:lnSpc>
                <a:spcBef>
                  <a:spcPct val="0"/>
                </a:spcBef>
              </a:pPr>
              <a:r>
                <a:rPr lang="en-US" sz="2503" b="1">
                  <a:solidFill>
                    <a:srgbClr val="4C08A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($115 USD)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209319" y="2666373"/>
            <a:ext cx="7123294" cy="2623689"/>
            <a:chOff x="0" y="0"/>
            <a:chExt cx="9497725" cy="3498251"/>
          </a:xfrm>
        </p:grpSpPr>
        <p:sp>
          <p:nvSpPr>
            <p:cNvPr id="26" name="Freeform 26"/>
            <p:cNvSpPr/>
            <p:nvPr/>
          </p:nvSpPr>
          <p:spPr>
            <a:xfrm>
              <a:off x="2274336" y="2294400"/>
              <a:ext cx="1203852" cy="1203852"/>
            </a:xfrm>
            <a:custGeom>
              <a:avLst/>
              <a:gdLst/>
              <a:ahLst/>
              <a:cxnLst/>
              <a:rect l="l" t="t" r="r" b="b"/>
              <a:pathLst>
                <a:path w="1203852" h="1203852">
                  <a:moveTo>
                    <a:pt x="0" y="0"/>
                  </a:moveTo>
                  <a:lnTo>
                    <a:pt x="1203852" y="0"/>
                  </a:lnTo>
                  <a:lnTo>
                    <a:pt x="1203852" y="1203851"/>
                  </a:lnTo>
                  <a:lnTo>
                    <a:pt x="0" y="1203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721192" y="2245556"/>
              <a:ext cx="931722" cy="931722"/>
            </a:xfrm>
            <a:custGeom>
              <a:avLst/>
              <a:gdLst/>
              <a:ahLst/>
              <a:cxnLst/>
              <a:rect l="l" t="t" r="r" b="b"/>
              <a:pathLst>
                <a:path w="931722" h="931722">
                  <a:moveTo>
                    <a:pt x="0" y="0"/>
                  </a:moveTo>
                  <a:lnTo>
                    <a:pt x="931722" y="0"/>
                  </a:lnTo>
                  <a:lnTo>
                    <a:pt x="931722" y="931722"/>
                  </a:lnTo>
                  <a:lnTo>
                    <a:pt x="0" y="931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4016467" y="2294400"/>
              <a:ext cx="1203852" cy="1203852"/>
            </a:xfrm>
            <a:custGeom>
              <a:avLst/>
              <a:gdLst/>
              <a:ahLst/>
              <a:cxnLst/>
              <a:rect l="l" t="t" r="r" b="b"/>
              <a:pathLst>
                <a:path w="1203852" h="1203852">
                  <a:moveTo>
                    <a:pt x="0" y="0"/>
                  </a:moveTo>
                  <a:lnTo>
                    <a:pt x="1203852" y="0"/>
                  </a:lnTo>
                  <a:lnTo>
                    <a:pt x="1203852" y="1203851"/>
                  </a:lnTo>
                  <a:lnTo>
                    <a:pt x="0" y="1203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3463323" y="2245556"/>
              <a:ext cx="931722" cy="931722"/>
            </a:xfrm>
            <a:custGeom>
              <a:avLst/>
              <a:gdLst/>
              <a:ahLst/>
              <a:cxnLst/>
              <a:rect l="l" t="t" r="r" b="b"/>
              <a:pathLst>
                <a:path w="931722" h="931722">
                  <a:moveTo>
                    <a:pt x="0" y="0"/>
                  </a:moveTo>
                  <a:lnTo>
                    <a:pt x="931722" y="0"/>
                  </a:lnTo>
                  <a:lnTo>
                    <a:pt x="931722" y="931722"/>
                  </a:lnTo>
                  <a:lnTo>
                    <a:pt x="0" y="931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0" y="0"/>
              <a:ext cx="1974020" cy="1974020"/>
            </a:xfrm>
            <a:custGeom>
              <a:avLst/>
              <a:gdLst/>
              <a:ahLst/>
              <a:cxnLst/>
              <a:rect l="l" t="t" r="r" b="b"/>
              <a:pathLst>
                <a:path w="1974020" h="1974020">
                  <a:moveTo>
                    <a:pt x="0" y="0"/>
                  </a:moveTo>
                  <a:lnTo>
                    <a:pt x="1974020" y="0"/>
                  </a:lnTo>
                  <a:lnTo>
                    <a:pt x="1974020" y="1974020"/>
                  </a:lnTo>
                  <a:lnTo>
                    <a:pt x="0" y="1974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2361491" y="528456"/>
              <a:ext cx="7136234" cy="1028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72"/>
                </a:lnSpc>
              </a:pPr>
              <a:r>
                <a:rPr lang="en-US" sz="2440">
                  <a:solidFill>
                    <a:srgbClr val="000000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ENROLL 2 PARTNERS WITH AN ULTIMATE KIT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5316227" y="2268274"/>
              <a:ext cx="3597690" cy="1150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5"/>
                </a:lnSpc>
                <a:spcBef>
                  <a:spcPct val="0"/>
                </a:spcBef>
              </a:pPr>
              <a:r>
                <a:rPr lang="en-US" sz="2503" b="1">
                  <a:solidFill>
                    <a:srgbClr val="4C08A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€ 400 BONUS</a:t>
              </a:r>
            </a:p>
            <a:p>
              <a:pPr algn="ctr">
                <a:lnSpc>
                  <a:spcPts val="3505"/>
                </a:lnSpc>
                <a:spcBef>
                  <a:spcPct val="0"/>
                </a:spcBef>
              </a:pPr>
              <a:r>
                <a:rPr lang="en-US" sz="2503" b="1">
                  <a:solidFill>
                    <a:srgbClr val="4C08A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($460 USD)</a:t>
              </a:r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3845715" y="5384626"/>
            <a:ext cx="4688538" cy="875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33"/>
              </a:lnSpc>
            </a:pPr>
            <a:endParaRPr/>
          </a:p>
        </p:txBody>
      </p:sp>
      <p:grpSp>
        <p:nvGrpSpPr>
          <p:cNvPr id="34" name="Group 34"/>
          <p:cNvGrpSpPr/>
          <p:nvPr/>
        </p:nvGrpSpPr>
        <p:grpSpPr>
          <a:xfrm>
            <a:off x="2263448" y="6233457"/>
            <a:ext cx="6456832" cy="3214581"/>
            <a:chOff x="0" y="0"/>
            <a:chExt cx="8609109" cy="4286108"/>
          </a:xfrm>
        </p:grpSpPr>
        <p:sp>
          <p:nvSpPr>
            <p:cNvPr id="35" name="Freeform 35"/>
            <p:cNvSpPr/>
            <p:nvPr/>
          </p:nvSpPr>
          <p:spPr>
            <a:xfrm>
              <a:off x="2356028" y="1993340"/>
              <a:ext cx="865799" cy="865799"/>
            </a:xfrm>
            <a:custGeom>
              <a:avLst/>
              <a:gdLst/>
              <a:ahLst/>
              <a:cxnLst/>
              <a:rect l="l" t="t" r="r" b="b"/>
              <a:pathLst>
                <a:path w="865799" h="865799">
                  <a:moveTo>
                    <a:pt x="0" y="0"/>
                  </a:moveTo>
                  <a:lnTo>
                    <a:pt x="865798" y="0"/>
                  </a:lnTo>
                  <a:lnTo>
                    <a:pt x="865798" y="865799"/>
                  </a:lnTo>
                  <a:lnTo>
                    <a:pt x="0" y="865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958212" y="1958212"/>
              <a:ext cx="670086" cy="670086"/>
            </a:xfrm>
            <a:custGeom>
              <a:avLst/>
              <a:gdLst/>
              <a:ahLst/>
              <a:cxnLst/>
              <a:rect l="l" t="t" r="r" b="b"/>
              <a:pathLst>
                <a:path w="670086" h="670086">
                  <a:moveTo>
                    <a:pt x="0" y="0"/>
                  </a:moveTo>
                  <a:lnTo>
                    <a:pt x="670085" y="0"/>
                  </a:lnTo>
                  <a:lnTo>
                    <a:pt x="670085" y="670085"/>
                  </a:lnTo>
                  <a:lnTo>
                    <a:pt x="0" y="670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3910069" y="1993340"/>
              <a:ext cx="865799" cy="865799"/>
            </a:xfrm>
            <a:custGeom>
              <a:avLst/>
              <a:gdLst/>
              <a:ahLst/>
              <a:cxnLst/>
              <a:rect l="l" t="t" r="r" b="b"/>
              <a:pathLst>
                <a:path w="865799" h="865799">
                  <a:moveTo>
                    <a:pt x="0" y="0"/>
                  </a:moveTo>
                  <a:lnTo>
                    <a:pt x="865799" y="0"/>
                  </a:lnTo>
                  <a:lnTo>
                    <a:pt x="865799" y="865799"/>
                  </a:lnTo>
                  <a:lnTo>
                    <a:pt x="0" y="865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3512253" y="1958212"/>
              <a:ext cx="670086" cy="670086"/>
            </a:xfrm>
            <a:custGeom>
              <a:avLst/>
              <a:gdLst/>
              <a:ahLst/>
              <a:cxnLst/>
              <a:rect l="l" t="t" r="r" b="b"/>
              <a:pathLst>
                <a:path w="670086" h="670086">
                  <a:moveTo>
                    <a:pt x="0" y="0"/>
                  </a:moveTo>
                  <a:lnTo>
                    <a:pt x="670086" y="0"/>
                  </a:lnTo>
                  <a:lnTo>
                    <a:pt x="670086" y="670085"/>
                  </a:lnTo>
                  <a:lnTo>
                    <a:pt x="0" y="670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2174182" y="3385181"/>
              <a:ext cx="865799" cy="865799"/>
            </a:xfrm>
            <a:custGeom>
              <a:avLst/>
              <a:gdLst/>
              <a:ahLst/>
              <a:cxnLst/>
              <a:rect l="l" t="t" r="r" b="b"/>
              <a:pathLst>
                <a:path w="865799" h="865799">
                  <a:moveTo>
                    <a:pt x="0" y="0"/>
                  </a:moveTo>
                  <a:lnTo>
                    <a:pt x="865799" y="0"/>
                  </a:lnTo>
                  <a:lnTo>
                    <a:pt x="865799" y="865799"/>
                  </a:lnTo>
                  <a:lnTo>
                    <a:pt x="0" y="865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1776367" y="3350053"/>
              <a:ext cx="670086" cy="670086"/>
            </a:xfrm>
            <a:custGeom>
              <a:avLst/>
              <a:gdLst/>
              <a:ahLst/>
              <a:cxnLst/>
              <a:rect l="l" t="t" r="r" b="b"/>
              <a:pathLst>
                <a:path w="670086" h="670086">
                  <a:moveTo>
                    <a:pt x="0" y="0"/>
                  </a:moveTo>
                  <a:lnTo>
                    <a:pt x="670085" y="0"/>
                  </a:lnTo>
                  <a:lnTo>
                    <a:pt x="670085" y="670086"/>
                  </a:lnTo>
                  <a:lnTo>
                    <a:pt x="0" y="670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3910069" y="3420309"/>
              <a:ext cx="865799" cy="865799"/>
            </a:xfrm>
            <a:custGeom>
              <a:avLst/>
              <a:gdLst/>
              <a:ahLst/>
              <a:cxnLst/>
              <a:rect l="l" t="t" r="r" b="b"/>
              <a:pathLst>
                <a:path w="865799" h="865799">
                  <a:moveTo>
                    <a:pt x="0" y="0"/>
                  </a:moveTo>
                  <a:lnTo>
                    <a:pt x="865799" y="0"/>
                  </a:lnTo>
                  <a:lnTo>
                    <a:pt x="865799" y="865799"/>
                  </a:lnTo>
                  <a:lnTo>
                    <a:pt x="0" y="865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3512253" y="3385181"/>
              <a:ext cx="670086" cy="670086"/>
            </a:xfrm>
            <a:custGeom>
              <a:avLst/>
              <a:gdLst/>
              <a:ahLst/>
              <a:cxnLst/>
              <a:rect l="l" t="t" r="r" b="b"/>
              <a:pathLst>
                <a:path w="670086" h="670086">
                  <a:moveTo>
                    <a:pt x="0" y="0"/>
                  </a:moveTo>
                  <a:lnTo>
                    <a:pt x="670086" y="0"/>
                  </a:lnTo>
                  <a:lnTo>
                    <a:pt x="670086" y="670086"/>
                  </a:lnTo>
                  <a:lnTo>
                    <a:pt x="0" y="670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0" y="0"/>
              <a:ext cx="1958212" cy="1958212"/>
            </a:xfrm>
            <a:custGeom>
              <a:avLst/>
              <a:gdLst/>
              <a:ahLst/>
              <a:cxnLst/>
              <a:rect l="l" t="t" r="r" b="b"/>
              <a:pathLst>
                <a:path w="1958212" h="1958212">
                  <a:moveTo>
                    <a:pt x="0" y="0"/>
                  </a:moveTo>
                  <a:lnTo>
                    <a:pt x="1958212" y="0"/>
                  </a:lnTo>
                  <a:lnTo>
                    <a:pt x="1958212" y="1958212"/>
                  </a:lnTo>
                  <a:lnTo>
                    <a:pt x="0" y="19582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2109689" y="400042"/>
              <a:ext cx="6251384" cy="1028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72"/>
                </a:lnSpc>
              </a:pPr>
              <a:r>
                <a:rPr lang="en-US" sz="2440">
                  <a:solidFill>
                    <a:srgbClr val="000000"/>
                  </a:solidFill>
                  <a:latin typeface="Open Sans 2"/>
                  <a:ea typeface="Open Sans 2"/>
                  <a:cs typeface="Open Sans 2"/>
                  <a:sym typeface="Open Sans 2"/>
                  <a:hlinkClick r:id="rId17" tooltip="https://docs.google.com/spreadsheets/d/1DUF2isFWsqVSYhbaACYtbgcLi_YjDqpE3GLQIVgkKQg/edit#gid=69851113"/>
                </a:rPr>
                <a:t>HELP THOSE TWO PEOPLE EACH ENROLL TWO PARTNERS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5011419" y="2200645"/>
              <a:ext cx="3597690" cy="1150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5"/>
                </a:lnSpc>
                <a:spcBef>
                  <a:spcPct val="0"/>
                </a:spcBef>
              </a:pPr>
              <a:r>
                <a:rPr lang="en-US" sz="2503" b="1">
                  <a:solidFill>
                    <a:srgbClr val="4C08A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€1200 BONUS</a:t>
              </a:r>
            </a:p>
            <a:p>
              <a:pPr algn="ctr">
                <a:lnSpc>
                  <a:spcPts val="3505"/>
                </a:lnSpc>
                <a:spcBef>
                  <a:spcPct val="0"/>
                </a:spcBef>
              </a:pPr>
              <a:r>
                <a:rPr lang="en-US" sz="2503" b="1">
                  <a:solidFill>
                    <a:srgbClr val="4C08A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($1380 USD)</a:t>
              </a:r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6465919" y="693747"/>
            <a:ext cx="6938387" cy="138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5320" spc="-266" dirty="0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Fast Start Program Total Bonus $2875 </a:t>
            </a:r>
          </a:p>
        </p:txBody>
      </p:sp>
      <p:sp>
        <p:nvSpPr>
          <p:cNvPr id="47" name="AutoShape 47"/>
          <p:cNvSpPr/>
          <p:nvPr/>
        </p:nvSpPr>
        <p:spPr>
          <a:xfrm flipV="1">
            <a:off x="-1559235" y="1718949"/>
            <a:ext cx="7509376" cy="9525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8" name="Group 48"/>
          <p:cNvGrpSpPr/>
          <p:nvPr/>
        </p:nvGrpSpPr>
        <p:grpSpPr>
          <a:xfrm>
            <a:off x="9304387" y="5493225"/>
            <a:ext cx="7232189" cy="4137317"/>
            <a:chOff x="0" y="0"/>
            <a:chExt cx="9642918" cy="5516423"/>
          </a:xfrm>
        </p:grpSpPr>
        <p:grpSp>
          <p:nvGrpSpPr>
            <p:cNvPr id="49" name="Group 49"/>
            <p:cNvGrpSpPr>
              <a:grpSpLocks noChangeAspect="1"/>
            </p:cNvGrpSpPr>
            <p:nvPr/>
          </p:nvGrpSpPr>
          <p:grpSpPr>
            <a:xfrm>
              <a:off x="2506684" y="4451463"/>
              <a:ext cx="1064960" cy="1064960"/>
              <a:chOff x="0" y="0"/>
              <a:chExt cx="14840029" cy="14840029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-366471" y="-11891"/>
                <a:ext cx="15572971" cy="14863810"/>
              </a:xfrm>
              <a:custGeom>
                <a:avLst/>
                <a:gdLst/>
                <a:ahLst/>
                <a:cxnLst/>
                <a:rect l="l" t="t" r="r" b="b"/>
                <a:pathLst>
                  <a:path w="15572971" h="14863810">
                    <a:moveTo>
                      <a:pt x="7786486" y="11891"/>
                    </a:moveTo>
                    <a:cubicBezTo>
                      <a:pt x="5127664" y="0"/>
                      <a:pt x="2665709" y="1411641"/>
                      <a:pt x="1332855" y="3712286"/>
                    </a:cubicBezTo>
                    <a:cubicBezTo>
                      <a:pt x="0" y="6012931"/>
                      <a:pt x="0" y="8850880"/>
                      <a:pt x="1332855" y="11151525"/>
                    </a:cubicBezTo>
                    <a:cubicBezTo>
                      <a:pt x="2665709" y="13452170"/>
                      <a:pt x="5127664" y="14863811"/>
                      <a:pt x="7786486" y="14851920"/>
                    </a:cubicBezTo>
                    <a:cubicBezTo>
                      <a:pt x="10445306" y="14863811"/>
                      <a:pt x="12907262" y="13452170"/>
                      <a:pt x="14240117" y="11151525"/>
                    </a:cubicBezTo>
                    <a:cubicBezTo>
                      <a:pt x="15572971" y="8850880"/>
                      <a:pt x="15572971" y="6012931"/>
                      <a:pt x="14240117" y="3712286"/>
                    </a:cubicBezTo>
                    <a:cubicBezTo>
                      <a:pt x="12907262" y="1411641"/>
                      <a:pt x="10445306" y="0"/>
                      <a:pt x="7786486" y="11891"/>
                    </a:cubicBezTo>
                    <a:close/>
                  </a:path>
                </a:pathLst>
              </a:custGeom>
              <a:solidFill>
                <a:srgbClr val="0D1A2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51"/>
              <p:cNvSpPr/>
              <p:nvPr/>
            </p:nvSpPr>
            <p:spPr>
              <a:xfrm>
                <a:off x="-156193" y="188812"/>
                <a:ext cx="15152415" cy="14462405"/>
              </a:xfrm>
              <a:custGeom>
                <a:avLst/>
                <a:gdLst/>
                <a:ahLst/>
                <a:cxnLst/>
                <a:rect l="l" t="t" r="r" b="b"/>
                <a:pathLst>
                  <a:path w="15152415" h="14462405">
                    <a:moveTo>
                      <a:pt x="7576208" y="11570"/>
                    </a:moveTo>
                    <a:cubicBezTo>
                      <a:pt x="4989189" y="0"/>
                      <a:pt x="2593721" y="1373519"/>
                      <a:pt x="1296860" y="3612034"/>
                    </a:cubicBezTo>
                    <a:cubicBezTo>
                      <a:pt x="0" y="5850548"/>
                      <a:pt x="0" y="8611857"/>
                      <a:pt x="1296860" y="10850372"/>
                    </a:cubicBezTo>
                    <a:cubicBezTo>
                      <a:pt x="2593721" y="13088886"/>
                      <a:pt x="4989189" y="14462405"/>
                      <a:pt x="7576208" y="14450835"/>
                    </a:cubicBezTo>
                    <a:cubicBezTo>
                      <a:pt x="10163226" y="14462405"/>
                      <a:pt x="12558694" y="13088886"/>
                      <a:pt x="13855555" y="10850372"/>
                    </a:cubicBezTo>
                    <a:cubicBezTo>
                      <a:pt x="15152416" y="8611857"/>
                      <a:pt x="15152416" y="5850548"/>
                      <a:pt x="13855555" y="3612034"/>
                    </a:cubicBezTo>
                    <a:cubicBezTo>
                      <a:pt x="12558694" y="1373519"/>
                      <a:pt x="10163226" y="0"/>
                      <a:pt x="7576208" y="115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52"/>
              <p:cNvSpPr/>
              <p:nvPr/>
            </p:nvSpPr>
            <p:spPr>
              <a:xfrm>
                <a:off x="223301" y="551024"/>
                <a:ext cx="14393427" cy="13737979"/>
              </a:xfrm>
              <a:custGeom>
                <a:avLst/>
                <a:gdLst/>
                <a:ahLst/>
                <a:cxnLst/>
                <a:rect l="l" t="t" r="r" b="b"/>
                <a:pathLst>
                  <a:path w="14393427" h="13737979">
                    <a:moveTo>
                      <a:pt x="7196714" y="10990"/>
                    </a:moveTo>
                    <a:cubicBezTo>
                      <a:pt x="4739280" y="0"/>
                      <a:pt x="2463801" y="1304719"/>
                      <a:pt x="1231900" y="3431106"/>
                    </a:cubicBezTo>
                    <a:cubicBezTo>
                      <a:pt x="0" y="5557493"/>
                      <a:pt x="0" y="8180487"/>
                      <a:pt x="1231900" y="10306874"/>
                    </a:cubicBezTo>
                    <a:cubicBezTo>
                      <a:pt x="2463801" y="12433261"/>
                      <a:pt x="4739280" y="13737980"/>
                      <a:pt x="7196714" y="13726990"/>
                    </a:cubicBezTo>
                    <a:cubicBezTo>
                      <a:pt x="9654147" y="13737980"/>
                      <a:pt x="11929626" y="12433261"/>
                      <a:pt x="13161527" y="10306874"/>
                    </a:cubicBezTo>
                    <a:cubicBezTo>
                      <a:pt x="14393427" y="8180487"/>
                      <a:pt x="14393427" y="5557493"/>
                      <a:pt x="13161527" y="3431106"/>
                    </a:cubicBezTo>
                    <a:cubicBezTo>
                      <a:pt x="11929626" y="1304719"/>
                      <a:pt x="9654147" y="0"/>
                      <a:pt x="7196714" y="1099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223" t="-59137" r="223" b="-1885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3" name="Group 53"/>
            <p:cNvGrpSpPr>
              <a:grpSpLocks noChangeAspect="1"/>
            </p:cNvGrpSpPr>
            <p:nvPr/>
          </p:nvGrpSpPr>
          <p:grpSpPr>
            <a:xfrm>
              <a:off x="3376948" y="4451463"/>
              <a:ext cx="1064960" cy="1064960"/>
              <a:chOff x="0" y="0"/>
              <a:chExt cx="14840029" cy="14840029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-366471" y="-11891"/>
                <a:ext cx="15572971" cy="14863810"/>
              </a:xfrm>
              <a:custGeom>
                <a:avLst/>
                <a:gdLst/>
                <a:ahLst/>
                <a:cxnLst/>
                <a:rect l="l" t="t" r="r" b="b"/>
                <a:pathLst>
                  <a:path w="15572971" h="14863810">
                    <a:moveTo>
                      <a:pt x="7786486" y="11891"/>
                    </a:moveTo>
                    <a:cubicBezTo>
                      <a:pt x="5127664" y="0"/>
                      <a:pt x="2665709" y="1411641"/>
                      <a:pt x="1332855" y="3712286"/>
                    </a:cubicBezTo>
                    <a:cubicBezTo>
                      <a:pt x="0" y="6012931"/>
                      <a:pt x="0" y="8850880"/>
                      <a:pt x="1332855" y="11151525"/>
                    </a:cubicBezTo>
                    <a:cubicBezTo>
                      <a:pt x="2665709" y="13452170"/>
                      <a:pt x="5127664" y="14863811"/>
                      <a:pt x="7786486" y="14851920"/>
                    </a:cubicBezTo>
                    <a:cubicBezTo>
                      <a:pt x="10445306" y="14863811"/>
                      <a:pt x="12907262" y="13452170"/>
                      <a:pt x="14240117" y="11151525"/>
                    </a:cubicBezTo>
                    <a:cubicBezTo>
                      <a:pt x="15572971" y="8850880"/>
                      <a:pt x="15572971" y="6012931"/>
                      <a:pt x="14240117" y="3712286"/>
                    </a:cubicBezTo>
                    <a:cubicBezTo>
                      <a:pt x="12907262" y="1411641"/>
                      <a:pt x="10445306" y="0"/>
                      <a:pt x="7786486" y="11891"/>
                    </a:cubicBezTo>
                    <a:close/>
                  </a:path>
                </a:pathLst>
              </a:custGeom>
              <a:solidFill>
                <a:srgbClr val="0D1A2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55"/>
              <p:cNvSpPr/>
              <p:nvPr/>
            </p:nvSpPr>
            <p:spPr>
              <a:xfrm>
                <a:off x="-156193" y="188812"/>
                <a:ext cx="15152415" cy="14462405"/>
              </a:xfrm>
              <a:custGeom>
                <a:avLst/>
                <a:gdLst/>
                <a:ahLst/>
                <a:cxnLst/>
                <a:rect l="l" t="t" r="r" b="b"/>
                <a:pathLst>
                  <a:path w="15152415" h="14462405">
                    <a:moveTo>
                      <a:pt x="7576208" y="11570"/>
                    </a:moveTo>
                    <a:cubicBezTo>
                      <a:pt x="4989189" y="0"/>
                      <a:pt x="2593721" y="1373519"/>
                      <a:pt x="1296860" y="3612034"/>
                    </a:cubicBezTo>
                    <a:cubicBezTo>
                      <a:pt x="0" y="5850548"/>
                      <a:pt x="0" y="8611857"/>
                      <a:pt x="1296860" y="10850372"/>
                    </a:cubicBezTo>
                    <a:cubicBezTo>
                      <a:pt x="2593721" y="13088886"/>
                      <a:pt x="4989189" y="14462405"/>
                      <a:pt x="7576208" y="14450835"/>
                    </a:cubicBezTo>
                    <a:cubicBezTo>
                      <a:pt x="10163226" y="14462405"/>
                      <a:pt x="12558694" y="13088886"/>
                      <a:pt x="13855555" y="10850372"/>
                    </a:cubicBezTo>
                    <a:cubicBezTo>
                      <a:pt x="15152416" y="8611857"/>
                      <a:pt x="15152416" y="5850548"/>
                      <a:pt x="13855555" y="3612034"/>
                    </a:cubicBezTo>
                    <a:cubicBezTo>
                      <a:pt x="12558694" y="1373519"/>
                      <a:pt x="10163226" y="0"/>
                      <a:pt x="7576208" y="115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56"/>
              <p:cNvSpPr/>
              <p:nvPr/>
            </p:nvSpPr>
            <p:spPr>
              <a:xfrm>
                <a:off x="223301" y="551024"/>
                <a:ext cx="14393427" cy="13737979"/>
              </a:xfrm>
              <a:custGeom>
                <a:avLst/>
                <a:gdLst/>
                <a:ahLst/>
                <a:cxnLst/>
                <a:rect l="l" t="t" r="r" b="b"/>
                <a:pathLst>
                  <a:path w="14393427" h="13737979">
                    <a:moveTo>
                      <a:pt x="7196714" y="10990"/>
                    </a:moveTo>
                    <a:cubicBezTo>
                      <a:pt x="4739280" y="0"/>
                      <a:pt x="2463801" y="1304719"/>
                      <a:pt x="1231900" y="3431106"/>
                    </a:cubicBezTo>
                    <a:cubicBezTo>
                      <a:pt x="0" y="5557493"/>
                      <a:pt x="0" y="8180487"/>
                      <a:pt x="1231900" y="10306874"/>
                    </a:cubicBezTo>
                    <a:cubicBezTo>
                      <a:pt x="2463801" y="12433261"/>
                      <a:pt x="4739280" y="13737980"/>
                      <a:pt x="7196714" y="13726990"/>
                    </a:cubicBezTo>
                    <a:cubicBezTo>
                      <a:pt x="9654147" y="13737980"/>
                      <a:pt x="11929626" y="12433261"/>
                      <a:pt x="13161527" y="10306874"/>
                    </a:cubicBezTo>
                    <a:cubicBezTo>
                      <a:pt x="14393427" y="8180487"/>
                      <a:pt x="14393427" y="5557493"/>
                      <a:pt x="13161527" y="3431106"/>
                    </a:cubicBezTo>
                    <a:cubicBezTo>
                      <a:pt x="11929626" y="1304719"/>
                      <a:pt x="9654147" y="0"/>
                      <a:pt x="7196714" y="1099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223" t="-54990" r="223" b="-2300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7" name="Group 57"/>
            <p:cNvGrpSpPr>
              <a:grpSpLocks noChangeAspect="1"/>
            </p:cNvGrpSpPr>
            <p:nvPr/>
          </p:nvGrpSpPr>
          <p:grpSpPr>
            <a:xfrm>
              <a:off x="4247211" y="4451463"/>
              <a:ext cx="1064960" cy="1064960"/>
              <a:chOff x="0" y="0"/>
              <a:chExt cx="14840029" cy="14840029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-366471" y="-11891"/>
                <a:ext cx="15572971" cy="14863810"/>
              </a:xfrm>
              <a:custGeom>
                <a:avLst/>
                <a:gdLst/>
                <a:ahLst/>
                <a:cxnLst/>
                <a:rect l="l" t="t" r="r" b="b"/>
                <a:pathLst>
                  <a:path w="15572971" h="14863810">
                    <a:moveTo>
                      <a:pt x="7786486" y="11891"/>
                    </a:moveTo>
                    <a:cubicBezTo>
                      <a:pt x="5127664" y="0"/>
                      <a:pt x="2665709" y="1411641"/>
                      <a:pt x="1332855" y="3712286"/>
                    </a:cubicBezTo>
                    <a:cubicBezTo>
                      <a:pt x="0" y="6012931"/>
                      <a:pt x="0" y="8850880"/>
                      <a:pt x="1332855" y="11151525"/>
                    </a:cubicBezTo>
                    <a:cubicBezTo>
                      <a:pt x="2665709" y="13452170"/>
                      <a:pt x="5127664" y="14863811"/>
                      <a:pt x="7786486" y="14851920"/>
                    </a:cubicBezTo>
                    <a:cubicBezTo>
                      <a:pt x="10445306" y="14863811"/>
                      <a:pt x="12907262" y="13452170"/>
                      <a:pt x="14240117" y="11151525"/>
                    </a:cubicBezTo>
                    <a:cubicBezTo>
                      <a:pt x="15572971" y="8850880"/>
                      <a:pt x="15572971" y="6012931"/>
                      <a:pt x="14240117" y="3712286"/>
                    </a:cubicBezTo>
                    <a:cubicBezTo>
                      <a:pt x="12907262" y="1411641"/>
                      <a:pt x="10445306" y="0"/>
                      <a:pt x="7786486" y="11891"/>
                    </a:cubicBezTo>
                    <a:close/>
                  </a:path>
                </a:pathLst>
              </a:custGeom>
              <a:solidFill>
                <a:srgbClr val="0D1A2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59"/>
              <p:cNvSpPr/>
              <p:nvPr/>
            </p:nvSpPr>
            <p:spPr>
              <a:xfrm>
                <a:off x="-156193" y="188812"/>
                <a:ext cx="15152415" cy="14462405"/>
              </a:xfrm>
              <a:custGeom>
                <a:avLst/>
                <a:gdLst/>
                <a:ahLst/>
                <a:cxnLst/>
                <a:rect l="l" t="t" r="r" b="b"/>
                <a:pathLst>
                  <a:path w="15152415" h="14462405">
                    <a:moveTo>
                      <a:pt x="7576208" y="11570"/>
                    </a:moveTo>
                    <a:cubicBezTo>
                      <a:pt x="4989189" y="0"/>
                      <a:pt x="2593721" y="1373519"/>
                      <a:pt x="1296860" y="3612034"/>
                    </a:cubicBezTo>
                    <a:cubicBezTo>
                      <a:pt x="0" y="5850548"/>
                      <a:pt x="0" y="8611857"/>
                      <a:pt x="1296860" y="10850372"/>
                    </a:cubicBezTo>
                    <a:cubicBezTo>
                      <a:pt x="2593721" y="13088886"/>
                      <a:pt x="4989189" y="14462405"/>
                      <a:pt x="7576208" y="14450835"/>
                    </a:cubicBezTo>
                    <a:cubicBezTo>
                      <a:pt x="10163226" y="14462405"/>
                      <a:pt x="12558694" y="13088886"/>
                      <a:pt x="13855555" y="10850372"/>
                    </a:cubicBezTo>
                    <a:cubicBezTo>
                      <a:pt x="15152416" y="8611857"/>
                      <a:pt x="15152416" y="5850548"/>
                      <a:pt x="13855555" y="3612034"/>
                    </a:cubicBezTo>
                    <a:cubicBezTo>
                      <a:pt x="12558694" y="1373519"/>
                      <a:pt x="10163226" y="0"/>
                      <a:pt x="7576208" y="115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60"/>
              <p:cNvSpPr/>
              <p:nvPr/>
            </p:nvSpPr>
            <p:spPr>
              <a:xfrm>
                <a:off x="223301" y="551024"/>
                <a:ext cx="14393427" cy="13737979"/>
              </a:xfrm>
              <a:custGeom>
                <a:avLst/>
                <a:gdLst/>
                <a:ahLst/>
                <a:cxnLst/>
                <a:rect l="l" t="t" r="r" b="b"/>
                <a:pathLst>
                  <a:path w="14393427" h="13737979">
                    <a:moveTo>
                      <a:pt x="7196714" y="10990"/>
                    </a:moveTo>
                    <a:cubicBezTo>
                      <a:pt x="4739280" y="0"/>
                      <a:pt x="2463801" y="1304719"/>
                      <a:pt x="1231900" y="3431106"/>
                    </a:cubicBezTo>
                    <a:cubicBezTo>
                      <a:pt x="0" y="5557493"/>
                      <a:pt x="0" y="8180487"/>
                      <a:pt x="1231900" y="10306874"/>
                    </a:cubicBezTo>
                    <a:cubicBezTo>
                      <a:pt x="2463801" y="12433261"/>
                      <a:pt x="4739280" y="13737980"/>
                      <a:pt x="7196714" y="13726990"/>
                    </a:cubicBezTo>
                    <a:cubicBezTo>
                      <a:pt x="9654147" y="13737980"/>
                      <a:pt x="11929626" y="12433261"/>
                      <a:pt x="13161527" y="10306874"/>
                    </a:cubicBezTo>
                    <a:cubicBezTo>
                      <a:pt x="14393427" y="8180487"/>
                      <a:pt x="14393427" y="5557493"/>
                      <a:pt x="13161527" y="3431106"/>
                    </a:cubicBezTo>
                    <a:cubicBezTo>
                      <a:pt x="11929626" y="1304719"/>
                      <a:pt x="9654147" y="0"/>
                      <a:pt x="7196714" y="1099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223" t="-52028" r="223" b="-2596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" name="Group 61"/>
            <p:cNvGrpSpPr>
              <a:grpSpLocks noChangeAspect="1"/>
            </p:cNvGrpSpPr>
            <p:nvPr/>
          </p:nvGrpSpPr>
          <p:grpSpPr>
            <a:xfrm>
              <a:off x="2506684" y="3115618"/>
              <a:ext cx="1064960" cy="1064960"/>
              <a:chOff x="0" y="0"/>
              <a:chExt cx="14840029" cy="14840029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-366471" y="-11891"/>
                <a:ext cx="15572971" cy="14863810"/>
              </a:xfrm>
              <a:custGeom>
                <a:avLst/>
                <a:gdLst/>
                <a:ahLst/>
                <a:cxnLst/>
                <a:rect l="l" t="t" r="r" b="b"/>
                <a:pathLst>
                  <a:path w="15572971" h="14863810">
                    <a:moveTo>
                      <a:pt x="7786486" y="11891"/>
                    </a:moveTo>
                    <a:cubicBezTo>
                      <a:pt x="5127664" y="0"/>
                      <a:pt x="2665709" y="1411641"/>
                      <a:pt x="1332855" y="3712286"/>
                    </a:cubicBezTo>
                    <a:cubicBezTo>
                      <a:pt x="0" y="6012931"/>
                      <a:pt x="0" y="8850880"/>
                      <a:pt x="1332855" y="11151525"/>
                    </a:cubicBezTo>
                    <a:cubicBezTo>
                      <a:pt x="2665709" y="13452170"/>
                      <a:pt x="5127664" y="14863811"/>
                      <a:pt x="7786486" y="14851920"/>
                    </a:cubicBezTo>
                    <a:cubicBezTo>
                      <a:pt x="10445306" y="14863811"/>
                      <a:pt x="12907262" y="13452170"/>
                      <a:pt x="14240117" y="11151525"/>
                    </a:cubicBezTo>
                    <a:cubicBezTo>
                      <a:pt x="15572971" y="8850880"/>
                      <a:pt x="15572971" y="6012931"/>
                      <a:pt x="14240117" y="3712286"/>
                    </a:cubicBezTo>
                    <a:cubicBezTo>
                      <a:pt x="12907262" y="1411641"/>
                      <a:pt x="10445306" y="0"/>
                      <a:pt x="7786486" y="11891"/>
                    </a:cubicBezTo>
                    <a:close/>
                  </a:path>
                </a:pathLst>
              </a:custGeom>
              <a:solidFill>
                <a:srgbClr val="0D1A2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63"/>
              <p:cNvSpPr/>
              <p:nvPr/>
            </p:nvSpPr>
            <p:spPr>
              <a:xfrm>
                <a:off x="-156193" y="188812"/>
                <a:ext cx="15152415" cy="14462405"/>
              </a:xfrm>
              <a:custGeom>
                <a:avLst/>
                <a:gdLst/>
                <a:ahLst/>
                <a:cxnLst/>
                <a:rect l="l" t="t" r="r" b="b"/>
                <a:pathLst>
                  <a:path w="15152415" h="14462405">
                    <a:moveTo>
                      <a:pt x="7576208" y="11570"/>
                    </a:moveTo>
                    <a:cubicBezTo>
                      <a:pt x="4989189" y="0"/>
                      <a:pt x="2593721" y="1373519"/>
                      <a:pt x="1296860" y="3612034"/>
                    </a:cubicBezTo>
                    <a:cubicBezTo>
                      <a:pt x="0" y="5850548"/>
                      <a:pt x="0" y="8611857"/>
                      <a:pt x="1296860" y="10850372"/>
                    </a:cubicBezTo>
                    <a:cubicBezTo>
                      <a:pt x="2593721" y="13088886"/>
                      <a:pt x="4989189" y="14462405"/>
                      <a:pt x="7576208" y="14450835"/>
                    </a:cubicBezTo>
                    <a:cubicBezTo>
                      <a:pt x="10163226" y="14462405"/>
                      <a:pt x="12558694" y="13088886"/>
                      <a:pt x="13855555" y="10850372"/>
                    </a:cubicBezTo>
                    <a:cubicBezTo>
                      <a:pt x="15152416" y="8611857"/>
                      <a:pt x="15152416" y="5850548"/>
                      <a:pt x="13855555" y="3612034"/>
                    </a:cubicBezTo>
                    <a:cubicBezTo>
                      <a:pt x="12558694" y="1373519"/>
                      <a:pt x="10163226" y="0"/>
                      <a:pt x="7576208" y="115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64"/>
              <p:cNvSpPr/>
              <p:nvPr/>
            </p:nvSpPr>
            <p:spPr>
              <a:xfrm>
                <a:off x="223301" y="551024"/>
                <a:ext cx="14393427" cy="13737979"/>
              </a:xfrm>
              <a:custGeom>
                <a:avLst/>
                <a:gdLst/>
                <a:ahLst/>
                <a:cxnLst/>
                <a:rect l="l" t="t" r="r" b="b"/>
                <a:pathLst>
                  <a:path w="14393427" h="13737979">
                    <a:moveTo>
                      <a:pt x="7196714" y="10990"/>
                    </a:moveTo>
                    <a:cubicBezTo>
                      <a:pt x="4739280" y="0"/>
                      <a:pt x="2463801" y="1304719"/>
                      <a:pt x="1231900" y="3431106"/>
                    </a:cubicBezTo>
                    <a:cubicBezTo>
                      <a:pt x="0" y="5557493"/>
                      <a:pt x="0" y="8180487"/>
                      <a:pt x="1231900" y="10306874"/>
                    </a:cubicBezTo>
                    <a:cubicBezTo>
                      <a:pt x="2463801" y="12433261"/>
                      <a:pt x="4739280" y="13737980"/>
                      <a:pt x="7196714" y="13726990"/>
                    </a:cubicBezTo>
                    <a:cubicBezTo>
                      <a:pt x="9654147" y="13737980"/>
                      <a:pt x="11929626" y="12433261"/>
                      <a:pt x="13161527" y="10306874"/>
                    </a:cubicBezTo>
                    <a:cubicBezTo>
                      <a:pt x="14393427" y="8180487"/>
                      <a:pt x="14393427" y="5557493"/>
                      <a:pt x="13161527" y="3431106"/>
                    </a:cubicBezTo>
                    <a:cubicBezTo>
                      <a:pt x="11929626" y="1304719"/>
                      <a:pt x="9654147" y="0"/>
                      <a:pt x="7196714" y="1099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223" t="-59137" r="223" b="-1885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5" name="Group 65"/>
            <p:cNvGrpSpPr>
              <a:grpSpLocks noChangeAspect="1"/>
            </p:cNvGrpSpPr>
            <p:nvPr/>
          </p:nvGrpSpPr>
          <p:grpSpPr>
            <a:xfrm>
              <a:off x="3376948" y="3115618"/>
              <a:ext cx="1064960" cy="1064960"/>
              <a:chOff x="0" y="0"/>
              <a:chExt cx="14840029" cy="14840029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-366471" y="-11891"/>
                <a:ext cx="15572971" cy="14863810"/>
              </a:xfrm>
              <a:custGeom>
                <a:avLst/>
                <a:gdLst/>
                <a:ahLst/>
                <a:cxnLst/>
                <a:rect l="l" t="t" r="r" b="b"/>
                <a:pathLst>
                  <a:path w="15572971" h="14863810">
                    <a:moveTo>
                      <a:pt x="7786486" y="11891"/>
                    </a:moveTo>
                    <a:cubicBezTo>
                      <a:pt x="5127664" y="0"/>
                      <a:pt x="2665709" y="1411641"/>
                      <a:pt x="1332855" y="3712286"/>
                    </a:cubicBezTo>
                    <a:cubicBezTo>
                      <a:pt x="0" y="6012931"/>
                      <a:pt x="0" y="8850880"/>
                      <a:pt x="1332855" y="11151525"/>
                    </a:cubicBezTo>
                    <a:cubicBezTo>
                      <a:pt x="2665709" y="13452170"/>
                      <a:pt x="5127664" y="14863811"/>
                      <a:pt x="7786486" y="14851920"/>
                    </a:cubicBezTo>
                    <a:cubicBezTo>
                      <a:pt x="10445306" y="14863811"/>
                      <a:pt x="12907262" y="13452170"/>
                      <a:pt x="14240117" y="11151525"/>
                    </a:cubicBezTo>
                    <a:cubicBezTo>
                      <a:pt x="15572971" y="8850880"/>
                      <a:pt x="15572971" y="6012931"/>
                      <a:pt x="14240117" y="3712286"/>
                    </a:cubicBezTo>
                    <a:cubicBezTo>
                      <a:pt x="12907262" y="1411641"/>
                      <a:pt x="10445306" y="0"/>
                      <a:pt x="7786486" y="11891"/>
                    </a:cubicBezTo>
                    <a:close/>
                  </a:path>
                </a:pathLst>
              </a:custGeom>
              <a:solidFill>
                <a:srgbClr val="0D1A2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67"/>
              <p:cNvSpPr/>
              <p:nvPr/>
            </p:nvSpPr>
            <p:spPr>
              <a:xfrm>
                <a:off x="-156193" y="188812"/>
                <a:ext cx="15152415" cy="14462405"/>
              </a:xfrm>
              <a:custGeom>
                <a:avLst/>
                <a:gdLst/>
                <a:ahLst/>
                <a:cxnLst/>
                <a:rect l="l" t="t" r="r" b="b"/>
                <a:pathLst>
                  <a:path w="15152415" h="14462405">
                    <a:moveTo>
                      <a:pt x="7576208" y="11570"/>
                    </a:moveTo>
                    <a:cubicBezTo>
                      <a:pt x="4989189" y="0"/>
                      <a:pt x="2593721" y="1373519"/>
                      <a:pt x="1296860" y="3612034"/>
                    </a:cubicBezTo>
                    <a:cubicBezTo>
                      <a:pt x="0" y="5850548"/>
                      <a:pt x="0" y="8611857"/>
                      <a:pt x="1296860" y="10850372"/>
                    </a:cubicBezTo>
                    <a:cubicBezTo>
                      <a:pt x="2593721" y="13088886"/>
                      <a:pt x="4989189" y="14462405"/>
                      <a:pt x="7576208" y="14450835"/>
                    </a:cubicBezTo>
                    <a:cubicBezTo>
                      <a:pt x="10163226" y="14462405"/>
                      <a:pt x="12558694" y="13088886"/>
                      <a:pt x="13855555" y="10850372"/>
                    </a:cubicBezTo>
                    <a:cubicBezTo>
                      <a:pt x="15152416" y="8611857"/>
                      <a:pt x="15152416" y="5850548"/>
                      <a:pt x="13855555" y="3612034"/>
                    </a:cubicBezTo>
                    <a:cubicBezTo>
                      <a:pt x="12558694" y="1373519"/>
                      <a:pt x="10163226" y="0"/>
                      <a:pt x="7576208" y="115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68"/>
              <p:cNvSpPr/>
              <p:nvPr/>
            </p:nvSpPr>
            <p:spPr>
              <a:xfrm>
                <a:off x="223301" y="551024"/>
                <a:ext cx="14393427" cy="13737979"/>
              </a:xfrm>
              <a:custGeom>
                <a:avLst/>
                <a:gdLst/>
                <a:ahLst/>
                <a:cxnLst/>
                <a:rect l="l" t="t" r="r" b="b"/>
                <a:pathLst>
                  <a:path w="14393427" h="13737979">
                    <a:moveTo>
                      <a:pt x="7196714" y="10990"/>
                    </a:moveTo>
                    <a:cubicBezTo>
                      <a:pt x="4739280" y="0"/>
                      <a:pt x="2463801" y="1304719"/>
                      <a:pt x="1231900" y="3431106"/>
                    </a:cubicBezTo>
                    <a:cubicBezTo>
                      <a:pt x="0" y="5557493"/>
                      <a:pt x="0" y="8180487"/>
                      <a:pt x="1231900" y="10306874"/>
                    </a:cubicBezTo>
                    <a:cubicBezTo>
                      <a:pt x="2463801" y="12433261"/>
                      <a:pt x="4739280" y="13737980"/>
                      <a:pt x="7196714" y="13726990"/>
                    </a:cubicBezTo>
                    <a:cubicBezTo>
                      <a:pt x="9654147" y="13737980"/>
                      <a:pt x="11929626" y="12433261"/>
                      <a:pt x="13161527" y="10306874"/>
                    </a:cubicBezTo>
                    <a:cubicBezTo>
                      <a:pt x="14393427" y="8180487"/>
                      <a:pt x="14393427" y="5557493"/>
                      <a:pt x="13161527" y="3431106"/>
                    </a:cubicBezTo>
                    <a:cubicBezTo>
                      <a:pt x="11929626" y="1304719"/>
                      <a:pt x="9654147" y="0"/>
                      <a:pt x="7196714" y="1099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223" t="-54990" r="223" b="-2300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9" name="Group 69"/>
            <p:cNvGrpSpPr>
              <a:grpSpLocks noChangeAspect="1"/>
            </p:cNvGrpSpPr>
            <p:nvPr/>
          </p:nvGrpSpPr>
          <p:grpSpPr>
            <a:xfrm>
              <a:off x="4247211" y="3115618"/>
              <a:ext cx="1064960" cy="1064960"/>
              <a:chOff x="0" y="0"/>
              <a:chExt cx="14840029" cy="14840029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-366471" y="-11891"/>
                <a:ext cx="15572971" cy="14863810"/>
              </a:xfrm>
              <a:custGeom>
                <a:avLst/>
                <a:gdLst/>
                <a:ahLst/>
                <a:cxnLst/>
                <a:rect l="l" t="t" r="r" b="b"/>
                <a:pathLst>
                  <a:path w="15572971" h="14863810">
                    <a:moveTo>
                      <a:pt x="7786486" y="11891"/>
                    </a:moveTo>
                    <a:cubicBezTo>
                      <a:pt x="5127664" y="0"/>
                      <a:pt x="2665709" y="1411641"/>
                      <a:pt x="1332855" y="3712286"/>
                    </a:cubicBezTo>
                    <a:cubicBezTo>
                      <a:pt x="0" y="6012931"/>
                      <a:pt x="0" y="8850880"/>
                      <a:pt x="1332855" y="11151525"/>
                    </a:cubicBezTo>
                    <a:cubicBezTo>
                      <a:pt x="2665709" y="13452170"/>
                      <a:pt x="5127664" y="14863811"/>
                      <a:pt x="7786486" y="14851920"/>
                    </a:cubicBezTo>
                    <a:cubicBezTo>
                      <a:pt x="10445306" y="14863811"/>
                      <a:pt x="12907262" y="13452170"/>
                      <a:pt x="14240117" y="11151525"/>
                    </a:cubicBezTo>
                    <a:cubicBezTo>
                      <a:pt x="15572971" y="8850880"/>
                      <a:pt x="15572971" y="6012931"/>
                      <a:pt x="14240117" y="3712286"/>
                    </a:cubicBezTo>
                    <a:cubicBezTo>
                      <a:pt x="12907262" y="1411641"/>
                      <a:pt x="10445306" y="0"/>
                      <a:pt x="7786486" y="11891"/>
                    </a:cubicBezTo>
                    <a:close/>
                  </a:path>
                </a:pathLst>
              </a:custGeom>
              <a:solidFill>
                <a:srgbClr val="0D1A2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71"/>
              <p:cNvSpPr/>
              <p:nvPr/>
            </p:nvSpPr>
            <p:spPr>
              <a:xfrm>
                <a:off x="-156193" y="188812"/>
                <a:ext cx="15152415" cy="14462405"/>
              </a:xfrm>
              <a:custGeom>
                <a:avLst/>
                <a:gdLst/>
                <a:ahLst/>
                <a:cxnLst/>
                <a:rect l="l" t="t" r="r" b="b"/>
                <a:pathLst>
                  <a:path w="15152415" h="14462405">
                    <a:moveTo>
                      <a:pt x="7576208" y="11570"/>
                    </a:moveTo>
                    <a:cubicBezTo>
                      <a:pt x="4989189" y="0"/>
                      <a:pt x="2593721" y="1373519"/>
                      <a:pt x="1296860" y="3612034"/>
                    </a:cubicBezTo>
                    <a:cubicBezTo>
                      <a:pt x="0" y="5850548"/>
                      <a:pt x="0" y="8611857"/>
                      <a:pt x="1296860" y="10850372"/>
                    </a:cubicBezTo>
                    <a:cubicBezTo>
                      <a:pt x="2593721" y="13088886"/>
                      <a:pt x="4989189" y="14462405"/>
                      <a:pt x="7576208" y="14450835"/>
                    </a:cubicBezTo>
                    <a:cubicBezTo>
                      <a:pt x="10163226" y="14462405"/>
                      <a:pt x="12558694" y="13088886"/>
                      <a:pt x="13855555" y="10850372"/>
                    </a:cubicBezTo>
                    <a:cubicBezTo>
                      <a:pt x="15152416" y="8611857"/>
                      <a:pt x="15152416" y="5850548"/>
                      <a:pt x="13855555" y="3612034"/>
                    </a:cubicBezTo>
                    <a:cubicBezTo>
                      <a:pt x="12558694" y="1373519"/>
                      <a:pt x="10163226" y="0"/>
                      <a:pt x="7576208" y="115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72"/>
              <p:cNvSpPr/>
              <p:nvPr/>
            </p:nvSpPr>
            <p:spPr>
              <a:xfrm>
                <a:off x="223301" y="551024"/>
                <a:ext cx="14393427" cy="13737979"/>
              </a:xfrm>
              <a:custGeom>
                <a:avLst/>
                <a:gdLst/>
                <a:ahLst/>
                <a:cxnLst/>
                <a:rect l="l" t="t" r="r" b="b"/>
                <a:pathLst>
                  <a:path w="14393427" h="13737979">
                    <a:moveTo>
                      <a:pt x="7196714" y="10990"/>
                    </a:moveTo>
                    <a:cubicBezTo>
                      <a:pt x="4739280" y="0"/>
                      <a:pt x="2463801" y="1304719"/>
                      <a:pt x="1231900" y="3431106"/>
                    </a:cubicBezTo>
                    <a:cubicBezTo>
                      <a:pt x="0" y="5557493"/>
                      <a:pt x="0" y="8180487"/>
                      <a:pt x="1231900" y="10306874"/>
                    </a:cubicBezTo>
                    <a:cubicBezTo>
                      <a:pt x="2463801" y="12433261"/>
                      <a:pt x="4739280" y="13737980"/>
                      <a:pt x="7196714" y="13726990"/>
                    </a:cubicBezTo>
                    <a:cubicBezTo>
                      <a:pt x="9654147" y="13737980"/>
                      <a:pt x="11929626" y="12433261"/>
                      <a:pt x="13161527" y="10306874"/>
                    </a:cubicBezTo>
                    <a:cubicBezTo>
                      <a:pt x="14393427" y="8180487"/>
                      <a:pt x="14393427" y="5557493"/>
                      <a:pt x="13161527" y="3431106"/>
                    </a:cubicBezTo>
                    <a:cubicBezTo>
                      <a:pt x="11929626" y="1304719"/>
                      <a:pt x="9654147" y="0"/>
                      <a:pt x="7196714" y="1099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223" t="-52028" r="223" b="-2596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3" name="TextBox 73"/>
            <p:cNvSpPr txBox="1"/>
            <p:nvPr/>
          </p:nvSpPr>
          <p:spPr>
            <a:xfrm>
              <a:off x="2621801" y="4934732"/>
              <a:ext cx="2479939" cy="2803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1666"/>
                </a:lnSpc>
              </a:pPr>
              <a:endParaRPr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2621801" y="3618633"/>
              <a:ext cx="2479939" cy="2803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1666"/>
                </a:lnSpc>
              </a:pPr>
              <a:endParaRPr/>
            </a:p>
          </p:txBody>
        </p:sp>
        <p:sp>
          <p:nvSpPr>
            <p:cNvPr id="75" name="Freeform 75"/>
            <p:cNvSpPr/>
            <p:nvPr/>
          </p:nvSpPr>
          <p:spPr>
            <a:xfrm>
              <a:off x="0" y="1071650"/>
              <a:ext cx="1668440" cy="1668440"/>
            </a:xfrm>
            <a:custGeom>
              <a:avLst/>
              <a:gdLst/>
              <a:ahLst/>
              <a:cxnLst/>
              <a:rect l="l" t="t" r="r" b="b"/>
              <a:pathLst>
                <a:path w="1668440" h="1668440">
                  <a:moveTo>
                    <a:pt x="0" y="0"/>
                  </a:moveTo>
                  <a:lnTo>
                    <a:pt x="1668440" y="0"/>
                  </a:lnTo>
                  <a:lnTo>
                    <a:pt x="1668440" y="1668440"/>
                  </a:lnTo>
                  <a:lnTo>
                    <a:pt x="0" y="1668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2506684" y="1511782"/>
              <a:ext cx="7136234" cy="1028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72"/>
                </a:lnSpc>
              </a:pPr>
              <a:r>
                <a:rPr lang="en-US" sz="2440">
                  <a:solidFill>
                    <a:srgbClr val="000000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ADD 6 MORE PRODUCT SUBSCRIPTIONS (TOTAL OF 10)</a:t>
              </a:r>
            </a:p>
          </p:txBody>
        </p:sp>
        <p:sp>
          <p:nvSpPr>
            <p:cNvPr id="77" name="TextBox 77"/>
            <p:cNvSpPr txBox="1"/>
            <p:nvPr/>
          </p:nvSpPr>
          <p:spPr>
            <a:xfrm>
              <a:off x="2506684" y="-9525"/>
              <a:ext cx="7136234" cy="11563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833"/>
                </a:lnSpc>
              </a:pPr>
              <a:endParaRPr/>
            </a:p>
          </p:txBody>
        </p:sp>
        <p:sp>
          <p:nvSpPr>
            <p:cNvPr id="78" name="TextBox 78"/>
            <p:cNvSpPr txBox="1"/>
            <p:nvPr/>
          </p:nvSpPr>
          <p:spPr>
            <a:xfrm>
              <a:off x="5983493" y="3505506"/>
              <a:ext cx="3321438" cy="1150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5"/>
                </a:lnSpc>
                <a:spcBef>
                  <a:spcPct val="0"/>
                </a:spcBef>
              </a:pPr>
              <a:r>
                <a:rPr lang="en-US" sz="2503" b="1">
                  <a:solidFill>
                    <a:srgbClr val="4C08A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€150 BONUS</a:t>
              </a:r>
            </a:p>
            <a:p>
              <a:pPr algn="ctr">
                <a:lnSpc>
                  <a:spcPts val="3505"/>
                </a:lnSpc>
                <a:spcBef>
                  <a:spcPct val="0"/>
                </a:spcBef>
              </a:pPr>
              <a:r>
                <a:rPr lang="en-US" sz="2503" b="1">
                  <a:solidFill>
                    <a:srgbClr val="4C08A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($172 USD)</a:t>
              </a:r>
            </a:p>
          </p:txBody>
        </p:sp>
      </p:grpSp>
      <p:sp>
        <p:nvSpPr>
          <p:cNvPr id="79" name="AutoShape 79"/>
          <p:cNvSpPr/>
          <p:nvPr/>
        </p:nvSpPr>
        <p:spPr>
          <a:xfrm>
            <a:off x="10811684" y="1718948"/>
            <a:ext cx="8847916" cy="9525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0" name="Freeform 80"/>
          <p:cNvSpPr/>
          <p:nvPr/>
        </p:nvSpPr>
        <p:spPr>
          <a:xfrm>
            <a:off x="15327110" y="612451"/>
            <a:ext cx="2376928" cy="656940"/>
          </a:xfrm>
          <a:custGeom>
            <a:avLst/>
            <a:gdLst/>
            <a:ahLst/>
            <a:cxnLst/>
            <a:rect l="l" t="t" r="r" b="b"/>
            <a:pathLst>
              <a:path w="2376928" h="656940">
                <a:moveTo>
                  <a:pt x="0" y="0"/>
                </a:moveTo>
                <a:lnTo>
                  <a:pt x="2376928" y="0"/>
                </a:lnTo>
                <a:lnTo>
                  <a:pt x="2376928" y="656940"/>
                </a:lnTo>
                <a:lnTo>
                  <a:pt x="0" y="65694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9153" y="448190"/>
            <a:ext cx="16383949" cy="9158662"/>
          </a:xfrm>
          <a:custGeom>
            <a:avLst/>
            <a:gdLst/>
            <a:ahLst/>
            <a:cxnLst/>
            <a:rect l="l" t="t" r="r" b="b"/>
            <a:pathLst>
              <a:path w="16383949" h="9158662">
                <a:moveTo>
                  <a:pt x="0" y="0"/>
                </a:moveTo>
                <a:lnTo>
                  <a:pt x="16383949" y="0"/>
                </a:lnTo>
                <a:lnTo>
                  <a:pt x="16383949" y="9158661"/>
                </a:lnTo>
                <a:lnTo>
                  <a:pt x="0" y="91586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25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zinzino-people-in-daily-life-1159378081-1920x1080-50prc-72dpi.jpg"/>
          <p:cNvSpPr/>
          <p:nvPr/>
        </p:nvSpPr>
        <p:spPr>
          <a:xfrm flipH="1">
            <a:off x="10453069" y="-86733"/>
            <a:ext cx="8093563" cy="11020256"/>
          </a:xfrm>
          <a:custGeom>
            <a:avLst/>
            <a:gdLst/>
            <a:ahLst/>
            <a:cxnLst/>
            <a:rect l="l" t="t" r="r" b="b"/>
            <a:pathLst>
              <a:path w="8093563" h="11020256">
                <a:moveTo>
                  <a:pt x="8093563" y="0"/>
                </a:moveTo>
                <a:lnTo>
                  <a:pt x="0" y="0"/>
                </a:lnTo>
                <a:lnTo>
                  <a:pt x="0" y="11020256"/>
                </a:lnTo>
                <a:lnTo>
                  <a:pt x="8093563" y="11020256"/>
                </a:lnTo>
                <a:lnTo>
                  <a:pt x="8093563" y="0"/>
                </a:lnTo>
                <a:close/>
              </a:path>
            </a:pathLst>
          </a:custGeom>
          <a:blipFill>
            <a:blip r:embed="rId3">
              <a:alphaModFix amt="41000"/>
            </a:blip>
            <a:stretch>
              <a:fillRect l="-126629" r="-1543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20783" y="2649407"/>
            <a:ext cx="8776723" cy="6915744"/>
            <a:chOff x="0" y="0"/>
            <a:chExt cx="5725577" cy="45115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25577" cy="4511549"/>
            </a:xfrm>
            <a:custGeom>
              <a:avLst/>
              <a:gdLst/>
              <a:ahLst/>
              <a:cxnLst/>
              <a:rect l="l" t="t" r="r" b="b"/>
              <a:pathLst>
                <a:path w="5725577" h="4511549">
                  <a:moveTo>
                    <a:pt x="0" y="0"/>
                  </a:moveTo>
                  <a:lnTo>
                    <a:pt x="5725577" y="0"/>
                  </a:lnTo>
                  <a:lnTo>
                    <a:pt x="5725577" y="4511549"/>
                  </a:lnTo>
                  <a:lnTo>
                    <a:pt x="0" y="451154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5725577" cy="45115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899"/>
                </a:lnSpc>
              </a:pPr>
              <a:r>
                <a:rPr lang="en-US" sz="3249">
                  <a:solidFill>
                    <a:srgbClr val="000000"/>
                  </a:solidFill>
                  <a:latin typeface="Open Sans 2 Light"/>
                  <a:ea typeface="Open Sans 2 Light"/>
                  <a:cs typeface="Open Sans 2 Light"/>
                  <a:sym typeface="Open Sans 2 Light"/>
                </a:rPr>
                <a:t>✔</a:t>
              </a:r>
              <a:r>
                <a:rPr lang="en-US" sz="3249" b="1">
                  <a:solidFill>
                    <a:srgbClr val="000000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Become a Zinzino Partner</a:t>
              </a:r>
              <a:r>
                <a:rPr lang="en-US" sz="3249">
                  <a:solidFill>
                    <a:srgbClr val="000000"/>
                  </a:solidFill>
                  <a:latin typeface="Open Sans 2 Light"/>
                  <a:ea typeface="Open Sans 2 Light"/>
                  <a:cs typeface="Open Sans 2 Light"/>
                  <a:sym typeface="Open Sans 2 Light"/>
                </a:rPr>
                <a:t> – Lead the future of personalized nutrition and grow your impact.</a:t>
              </a:r>
            </a:p>
            <a:p>
              <a:pPr algn="l">
                <a:lnSpc>
                  <a:spcPts val="3899"/>
                </a:lnSpc>
              </a:pPr>
              <a:endParaRPr lang="en-US" sz="3249">
                <a:solidFill>
                  <a:srgbClr val="000000"/>
                </a:solidFill>
                <a:latin typeface="Open Sans 2 Light"/>
                <a:ea typeface="Open Sans 2 Light"/>
                <a:cs typeface="Open Sans 2 Light"/>
                <a:sym typeface="Open Sans 2 Light"/>
              </a:endParaRPr>
            </a:p>
            <a:p>
              <a:pPr algn="l">
                <a:lnSpc>
                  <a:spcPts val="3899"/>
                </a:lnSpc>
              </a:pPr>
              <a:r>
                <a:rPr lang="en-US" sz="3249">
                  <a:solidFill>
                    <a:srgbClr val="000000"/>
                  </a:solidFill>
                  <a:latin typeface="Open Sans 2 Light"/>
                  <a:ea typeface="Open Sans 2 Light"/>
                  <a:cs typeface="Open Sans 2 Light"/>
                  <a:sym typeface="Open Sans 2 Light"/>
                </a:rPr>
                <a:t>✔ </a:t>
              </a:r>
              <a:r>
                <a:rPr lang="en-US" sz="3249" b="1">
                  <a:solidFill>
                    <a:srgbClr val="000000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Schedule a Follow-Up</a:t>
              </a:r>
              <a:r>
                <a:rPr lang="en-US" sz="3249">
                  <a:solidFill>
                    <a:srgbClr val="000000"/>
                  </a:solidFill>
                  <a:latin typeface="Open Sans 2 Light"/>
                  <a:ea typeface="Open Sans 2 Light"/>
                  <a:cs typeface="Open Sans 2 Light"/>
                  <a:sym typeface="Open Sans 2 Light"/>
                </a:rPr>
                <a:t> – Let’s go over the details and find the best fit for you.</a:t>
              </a:r>
            </a:p>
            <a:p>
              <a:pPr algn="l">
                <a:lnSpc>
                  <a:spcPts val="3899"/>
                </a:lnSpc>
              </a:pPr>
              <a:endParaRPr lang="en-US" sz="3249">
                <a:solidFill>
                  <a:srgbClr val="000000"/>
                </a:solidFill>
                <a:latin typeface="Open Sans 2 Light"/>
                <a:ea typeface="Open Sans 2 Light"/>
                <a:cs typeface="Open Sans 2 Light"/>
                <a:sym typeface="Open Sans 2 Light"/>
              </a:endParaRPr>
            </a:p>
            <a:p>
              <a:pPr algn="l">
                <a:lnSpc>
                  <a:spcPts val="3899"/>
                </a:lnSpc>
              </a:pPr>
              <a:r>
                <a:rPr lang="en-US" sz="3249">
                  <a:solidFill>
                    <a:srgbClr val="000000"/>
                  </a:solidFill>
                  <a:latin typeface="Open Sans 2 Light"/>
                  <a:ea typeface="Open Sans 2 Light"/>
                  <a:cs typeface="Open Sans 2 Light"/>
                  <a:sym typeface="Open Sans 2 Light"/>
                </a:rPr>
                <a:t>✔ </a:t>
              </a:r>
              <a:r>
                <a:rPr lang="en-US" sz="3249" b="1">
                  <a:solidFill>
                    <a:srgbClr val="000000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Become a Zinzino Customer </a:t>
              </a:r>
              <a:r>
                <a:rPr lang="en-US" sz="3249">
                  <a:solidFill>
                    <a:srgbClr val="000000"/>
                  </a:solidFill>
                  <a:latin typeface="Open Sans 2 Light"/>
                  <a:ea typeface="Open Sans 2 Light"/>
                  <a:cs typeface="Open Sans 2 Light"/>
                  <a:sym typeface="Open Sans 2 Light"/>
                </a:rPr>
                <a:t>– Experience the benefits and get your health in balance.</a:t>
              </a:r>
            </a:p>
            <a:p>
              <a:pPr algn="l">
                <a:lnSpc>
                  <a:spcPts val="3899"/>
                </a:lnSpc>
              </a:pPr>
              <a:endParaRPr lang="en-US" sz="3249">
                <a:solidFill>
                  <a:srgbClr val="000000"/>
                </a:solidFill>
                <a:latin typeface="Open Sans 2 Light"/>
                <a:ea typeface="Open Sans 2 Light"/>
                <a:cs typeface="Open Sans 2 Light"/>
                <a:sym typeface="Open Sans 2 Light"/>
              </a:endParaRPr>
            </a:p>
            <a:p>
              <a:pPr algn="l">
                <a:lnSpc>
                  <a:spcPts val="3899"/>
                </a:lnSpc>
              </a:pPr>
              <a:r>
                <a:rPr lang="en-US" sz="3249">
                  <a:solidFill>
                    <a:srgbClr val="000000"/>
                  </a:solidFill>
                  <a:latin typeface="Open Sans 2 Light"/>
                  <a:ea typeface="Open Sans 2 Light"/>
                  <a:cs typeface="Open Sans 2 Light"/>
                  <a:sym typeface="Open Sans 2 Light"/>
                </a:rPr>
                <a:t>✔ </a:t>
              </a:r>
              <a:r>
                <a:rPr lang="en-US" sz="3249" b="1">
                  <a:solidFill>
                    <a:srgbClr val="000000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Connect Us With Others –</a:t>
              </a:r>
              <a:r>
                <a:rPr lang="en-US" sz="3249">
                  <a:solidFill>
                    <a:srgbClr val="000000"/>
                  </a:solidFill>
                  <a:latin typeface="Open Sans 2 Light"/>
                  <a:ea typeface="Open Sans 2 Light"/>
                  <a:cs typeface="Open Sans 2 Light"/>
                  <a:sym typeface="Open Sans 2 Light"/>
                </a:rPr>
                <a:t> Know someone who’d be interested? Introduce us—we’ll handle the rest.</a:t>
              </a:r>
            </a:p>
            <a:p>
              <a:pPr algn="l">
                <a:lnSpc>
                  <a:spcPts val="3449"/>
                </a:lnSpc>
              </a:pPr>
              <a:endParaRPr lang="en-US" sz="3249">
                <a:solidFill>
                  <a:srgbClr val="000000"/>
                </a:solidFill>
                <a:latin typeface="Open Sans 2 Light"/>
                <a:ea typeface="Open Sans 2 Light"/>
                <a:cs typeface="Open Sans 2 Light"/>
                <a:sym typeface="Open Sans 2 Light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20783" y="1028700"/>
            <a:ext cx="8903505" cy="1293723"/>
            <a:chOff x="0" y="0"/>
            <a:chExt cx="11871340" cy="17249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871340" cy="1724964"/>
            </a:xfrm>
            <a:custGeom>
              <a:avLst/>
              <a:gdLst/>
              <a:ahLst/>
              <a:cxnLst/>
              <a:rect l="l" t="t" r="r" b="b"/>
              <a:pathLst>
                <a:path w="11871340" h="1724964">
                  <a:moveTo>
                    <a:pt x="0" y="0"/>
                  </a:moveTo>
                  <a:lnTo>
                    <a:pt x="11871340" y="0"/>
                  </a:lnTo>
                  <a:lnTo>
                    <a:pt x="11871340" y="1724964"/>
                  </a:lnTo>
                  <a:lnTo>
                    <a:pt x="0" y="17249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42875"/>
              <a:ext cx="11871340" cy="158208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999"/>
                </a:lnSpc>
              </a:pPr>
              <a:r>
                <a:rPr lang="en-US" sz="6249">
                  <a:solidFill>
                    <a:srgbClr val="000000"/>
                  </a:solidFill>
                  <a:latin typeface="Open Sans 1 Light"/>
                  <a:ea typeface="Open Sans 1 Light"/>
                  <a:cs typeface="Open Sans 1 Light"/>
                  <a:sym typeface="Open Sans 1 Light"/>
                </a:rPr>
                <a:t>Next Steps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5327110" y="612451"/>
            <a:ext cx="2376928" cy="656940"/>
          </a:xfrm>
          <a:custGeom>
            <a:avLst/>
            <a:gdLst/>
            <a:ahLst/>
            <a:cxnLst/>
            <a:rect l="l" t="t" r="r" b="b"/>
            <a:pathLst>
              <a:path w="2376928" h="656940">
                <a:moveTo>
                  <a:pt x="0" y="0"/>
                </a:moveTo>
                <a:lnTo>
                  <a:pt x="2376928" y="0"/>
                </a:lnTo>
                <a:lnTo>
                  <a:pt x="2376928" y="656940"/>
                </a:lnTo>
                <a:lnTo>
                  <a:pt x="0" y="656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96509" y="0"/>
            <a:ext cx="11244422" cy="10287000"/>
          </a:xfrm>
          <a:custGeom>
            <a:avLst/>
            <a:gdLst/>
            <a:ahLst/>
            <a:cxnLst/>
            <a:rect l="l" t="t" r="r" b="b"/>
            <a:pathLst>
              <a:path w="11244422" h="10287000">
                <a:moveTo>
                  <a:pt x="0" y="0"/>
                </a:moveTo>
                <a:lnTo>
                  <a:pt x="11244422" y="0"/>
                </a:lnTo>
                <a:lnTo>
                  <a:pt x="1124442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</a:blip>
            <a:stretch>
              <a:fillRect l="-16392" r="-209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327110" y="612451"/>
            <a:ext cx="2376928" cy="656940"/>
          </a:xfrm>
          <a:custGeom>
            <a:avLst/>
            <a:gdLst/>
            <a:ahLst/>
            <a:cxnLst/>
            <a:rect l="l" t="t" r="r" b="b"/>
            <a:pathLst>
              <a:path w="2376928" h="656940">
                <a:moveTo>
                  <a:pt x="0" y="0"/>
                </a:moveTo>
                <a:lnTo>
                  <a:pt x="2376928" y="0"/>
                </a:lnTo>
                <a:lnTo>
                  <a:pt x="2376928" y="656940"/>
                </a:lnTo>
                <a:lnTo>
                  <a:pt x="0" y="656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47148" y="1075081"/>
            <a:ext cx="2950679" cy="37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150"/>
              </a:lnSpc>
              <a:spcBef>
                <a:spcPct val="0"/>
              </a:spcBef>
            </a:pPr>
            <a:r>
              <a:rPr lang="en-US" sz="2100" b="1" spc="165">
                <a:solidFill>
                  <a:srgbClr val="73898E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THE PROBLEM</a:t>
            </a:r>
          </a:p>
        </p:txBody>
      </p:sp>
      <p:sp>
        <p:nvSpPr>
          <p:cNvPr id="5" name="AutoShape 5"/>
          <p:cNvSpPr/>
          <p:nvPr/>
        </p:nvSpPr>
        <p:spPr>
          <a:xfrm>
            <a:off x="-1748378" y="1269391"/>
            <a:ext cx="2608411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60033" y="2450146"/>
            <a:ext cx="9826034" cy="6216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99"/>
              </a:lnSpc>
            </a:pPr>
            <a:r>
              <a:rPr lang="en-US" sz="9999" spc="-479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Zinzino is a solutions-based company, </a:t>
            </a:r>
            <a:r>
              <a:rPr lang="en-US" sz="9999" b="1" spc="-479">
                <a:solidFill>
                  <a:srgbClr val="000000"/>
                </a:solidFill>
                <a:latin typeface="Open Sans 1 Medium"/>
                <a:ea typeface="Open Sans 1 Medium"/>
                <a:cs typeface="Open Sans 1 Medium"/>
                <a:sym typeface="Open Sans 1 Medium"/>
              </a:rPr>
              <a:t>solving a massive existing problem.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120320" y="1813236"/>
            <a:ext cx="5456145" cy="2795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8"/>
              </a:lnSpc>
            </a:pPr>
            <a:r>
              <a:rPr lang="en-US" sz="4757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1 BILLION people take supplements and </a:t>
            </a:r>
            <a:r>
              <a:rPr lang="en-US" sz="4757" b="1">
                <a:solidFill>
                  <a:srgbClr val="456CA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believe</a:t>
            </a:r>
            <a:r>
              <a:rPr lang="en-US" sz="4757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they’re working.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338090" y="5153025"/>
            <a:ext cx="5020605" cy="2795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8"/>
              </a:lnSpc>
            </a:pPr>
            <a:r>
              <a:rPr lang="en-US" sz="4757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How many people </a:t>
            </a:r>
            <a:r>
              <a:rPr lang="en-US" sz="4757" b="1">
                <a:solidFill>
                  <a:srgbClr val="3C6AA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know</a:t>
            </a:r>
            <a:r>
              <a:rPr lang="en-US" sz="4757">
                <a:solidFill>
                  <a:srgbClr val="3C6AA9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4757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they’re working?</a:t>
            </a:r>
          </a:p>
          <a:p>
            <a:pPr algn="ctr">
              <a:lnSpc>
                <a:spcPts val="5518"/>
              </a:lnSpc>
            </a:pPr>
            <a:endParaRPr lang="en-US" sz="4757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510295" y="7922891"/>
            <a:ext cx="6676194" cy="1335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799" spc="-374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NONE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794701" cy="10287000"/>
            <a:chOff x="0" y="0"/>
            <a:chExt cx="152617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6176" cy="2709333"/>
            </a:xfrm>
            <a:custGeom>
              <a:avLst/>
              <a:gdLst/>
              <a:ahLst/>
              <a:cxnLst/>
              <a:rect l="l" t="t" r="r" b="b"/>
              <a:pathLst>
                <a:path w="1526176" h="2709333">
                  <a:moveTo>
                    <a:pt x="0" y="0"/>
                  </a:moveTo>
                  <a:lnTo>
                    <a:pt x="1526176" y="0"/>
                  </a:lnTo>
                  <a:lnTo>
                    <a:pt x="152617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D1A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2617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3787182"/>
            <a:ext cx="6511786" cy="0"/>
          </a:xfrm>
          <a:prstGeom prst="line">
            <a:avLst/>
          </a:prstGeom>
          <a:ln w="9525" cap="flat">
            <a:solidFill>
              <a:srgbClr val="F0F0F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-340855" y="6686036"/>
            <a:ext cx="6511786" cy="0"/>
          </a:xfrm>
          <a:prstGeom prst="line">
            <a:avLst/>
          </a:prstGeom>
          <a:ln w="9525" cap="flat">
            <a:solidFill>
              <a:srgbClr val="F0F0F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551301" y="5605886"/>
            <a:ext cx="2973069" cy="2973069"/>
            <a:chOff x="0" y="0"/>
            <a:chExt cx="13884457" cy="13884457"/>
          </a:xfrm>
        </p:grpSpPr>
        <p:sp>
          <p:nvSpPr>
            <p:cNvPr id="8" name="Freeform 8"/>
            <p:cNvSpPr/>
            <p:nvPr/>
          </p:nvSpPr>
          <p:spPr>
            <a:xfrm>
              <a:off x="-342874" y="-11125"/>
              <a:ext cx="14570202" cy="13906705"/>
            </a:xfrm>
            <a:custGeom>
              <a:avLst/>
              <a:gdLst/>
              <a:ahLst/>
              <a:cxnLst/>
              <a:rect l="l" t="t" r="r" b="b"/>
              <a:pathLst>
                <a:path w="14570202" h="13906705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53585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-254486" y="73238"/>
              <a:ext cx="14393428" cy="13737980"/>
            </a:xfrm>
            <a:custGeom>
              <a:avLst/>
              <a:gdLst/>
              <a:ahLst/>
              <a:cxnLst/>
              <a:rect l="l" t="t" r="r" b="b"/>
              <a:pathLst>
                <a:path w="14393428" h="13737980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3"/>
              <a:stretch>
                <a:fillRect l="-8267" t="-13835" r="-11475" b="-644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452082" y="5681909"/>
            <a:ext cx="2973069" cy="2973069"/>
            <a:chOff x="0" y="0"/>
            <a:chExt cx="13884457" cy="13884457"/>
          </a:xfrm>
        </p:grpSpPr>
        <p:sp>
          <p:nvSpPr>
            <p:cNvPr id="11" name="Freeform 11"/>
            <p:cNvSpPr/>
            <p:nvPr/>
          </p:nvSpPr>
          <p:spPr>
            <a:xfrm>
              <a:off x="-342874" y="-11125"/>
              <a:ext cx="14570202" cy="13906705"/>
            </a:xfrm>
            <a:custGeom>
              <a:avLst/>
              <a:gdLst/>
              <a:ahLst/>
              <a:cxnLst/>
              <a:rect l="l" t="t" r="r" b="b"/>
              <a:pathLst>
                <a:path w="14570202" h="13906705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53585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-254486" y="73238"/>
              <a:ext cx="14393428" cy="13737980"/>
            </a:xfrm>
            <a:custGeom>
              <a:avLst/>
              <a:gdLst/>
              <a:ahLst/>
              <a:cxnLst/>
              <a:rect l="l" t="t" r="r" b="b"/>
              <a:pathLst>
                <a:path w="14393428" h="13737980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4"/>
              <a:stretch>
                <a:fillRect l="-58676" r="-1909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375669" y="5691624"/>
            <a:ext cx="2973069" cy="2973069"/>
            <a:chOff x="0" y="0"/>
            <a:chExt cx="13884457" cy="13884457"/>
          </a:xfrm>
        </p:grpSpPr>
        <p:sp>
          <p:nvSpPr>
            <p:cNvPr id="14" name="Freeform 14"/>
            <p:cNvSpPr/>
            <p:nvPr/>
          </p:nvSpPr>
          <p:spPr>
            <a:xfrm>
              <a:off x="-342874" y="-11125"/>
              <a:ext cx="14570202" cy="13906705"/>
            </a:xfrm>
            <a:custGeom>
              <a:avLst/>
              <a:gdLst/>
              <a:ahLst/>
              <a:cxnLst/>
              <a:rect l="l" t="t" r="r" b="b"/>
              <a:pathLst>
                <a:path w="14570202" h="13906705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53585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-254486" y="73238"/>
              <a:ext cx="14393428" cy="13737980"/>
            </a:xfrm>
            <a:custGeom>
              <a:avLst/>
              <a:gdLst/>
              <a:ahLst/>
              <a:cxnLst/>
              <a:rect l="l" t="t" r="r" b="b"/>
              <a:pathLst>
                <a:path w="14393428" h="13737980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5"/>
              <a:stretch>
                <a:fillRect l="-9152" t="-4399" r="-5759" b="-1905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467312" y="471452"/>
            <a:ext cx="2860077" cy="790473"/>
          </a:xfrm>
          <a:custGeom>
            <a:avLst/>
            <a:gdLst/>
            <a:ahLst/>
            <a:cxnLst/>
            <a:rect l="l" t="t" r="r" b="b"/>
            <a:pathLst>
              <a:path w="2860077" h="790473">
                <a:moveTo>
                  <a:pt x="0" y="0"/>
                </a:moveTo>
                <a:lnTo>
                  <a:pt x="2860077" y="0"/>
                </a:lnTo>
                <a:lnTo>
                  <a:pt x="2860077" y="790474"/>
                </a:lnTo>
                <a:lnTo>
                  <a:pt x="0" y="7904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6401105" y="8944867"/>
            <a:ext cx="3273461" cy="701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2"/>
              </a:lnSpc>
            </a:pPr>
            <a:r>
              <a:rPr lang="en-US" sz="2400">
                <a:solidFill>
                  <a:srgbClr val="0D1A26"/>
                </a:solidFill>
                <a:latin typeface="Open Sans 2"/>
                <a:ea typeface="Open Sans 2"/>
                <a:cs typeface="Open Sans 2"/>
                <a:sym typeface="Open Sans 2"/>
              </a:rPr>
              <a:t>PIONEERS OF TEST-BASED NUTRITION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313288" y="8944867"/>
            <a:ext cx="3273461" cy="1053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2"/>
              </a:lnSpc>
            </a:pPr>
            <a:r>
              <a:rPr lang="en-US" sz="2400">
                <a:solidFill>
                  <a:srgbClr val="0D1A26"/>
                </a:solidFill>
                <a:latin typeface="Open Sans 2"/>
                <a:ea typeface="Open Sans 2"/>
                <a:cs typeface="Open Sans 2"/>
                <a:sym typeface="Open Sans 2"/>
              </a:rPr>
              <a:t>ORJAN AND HILDE SAELE, FOUNDERS AND FIELD LEADERS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225472" y="8936981"/>
            <a:ext cx="3273461" cy="701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2"/>
              </a:lnSpc>
            </a:pPr>
            <a:r>
              <a:rPr lang="en-US" sz="2400">
                <a:solidFill>
                  <a:srgbClr val="0D1A26"/>
                </a:solidFill>
                <a:latin typeface="Open Sans 2"/>
                <a:ea typeface="Open Sans 2"/>
                <a:cs typeface="Open Sans 2"/>
                <a:sym typeface="Open Sans 2"/>
              </a:rPr>
              <a:t>BUSINESS FOR HOME REVIEW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789781" y="2771246"/>
            <a:ext cx="10558956" cy="256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 algn="l">
              <a:lnSpc>
                <a:spcPts val="3359"/>
              </a:lnSpc>
              <a:buFont typeface="Arial"/>
              <a:buChar char="•"/>
            </a:pPr>
            <a:r>
              <a:rPr lang="en-US" sz="2999">
                <a:solidFill>
                  <a:srgbClr val="0D1A26"/>
                </a:solidFill>
                <a:latin typeface="Open Sans 1"/>
                <a:ea typeface="Open Sans 1"/>
                <a:cs typeface="Open Sans 1"/>
                <a:sym typeface="Open Sans 1"/>
              </a:rPr>
              <a:t>Founded in Scandinavia in 2005</a:t>
            </a:r>
          </a:p>
          <a:p>
            <a:pPr algn="l">
              <a:lnSpc>
                <a:spcPts val="3359"/>
              </a:lnSpc>
            </a:pPr>
            <a:endParaRPr lang="en-US" sz="2999">
              <a:solidFill>
                <a:srgbClr val="0D1A26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647697" lvl="1" indent="-323848" algn="l">
              <a:lnSpc>
                <a:spcPts val="3359"/>
              </a:lnSpc>
              <a:buFont typeface="Arial"/>
              <a:buChar char="•"/>
            </a:pPr>
            <a:r>
              <a:rPr lang="en-US" sz="2999">
                <a:solidFill>
                  <a:srgbClr val="0D1A26"/>
                </a:solidFill>
                <a:latin typeface="Open Sans 1"/>
                <a:ea typeface="Open Sans 1"/>
                <a:cs typeface="Open Sans 1"/>
                <a:sym typeface="Open Sans 1"/>
              </a:rPr>
              <a:t>Publicly traded on NASDAQ</a:t>
            </a:r>
          </a:p>
          <a:p>
            <a:pPr algn="l">
              <a:lnSpc>
                <a:spcPts val="3359"/>
              </a:lnSpc>
            </a:pPr>
            <a:endParaRPr lang="en-US" sz="2999">
              <a:solidFill>
                <a:srgbClr val="0D1A26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647697" lvl="1" indent="-323848" algn="l">
              <a:lnSpc>
                <a:spcPts val="3359"/>
              </a:lnSpc>
              <a:buFont typeface="Arial"/>
              <a:buChar char="•"/>
            </a:pPr>
            <a:r>
              <a:rPr lang="en-US" sz="2999">
                <a:solidFill>
                  <a:srgbClr val="0D1A26"/>
                </a:solidFill>
                <a:latin typeface="Open Sans 1"/>
                <a:ea typeface="Open Sans 1"/>
                <a:cs typeface="Open Sans 1"/>
                <a:sym typeface="Open Sans 1"/>
              </a:rPr>
              <a:t>Billion-dollar valuation by 2028</a:t>
            </a:r>
          </a:p>
          <a:p>
            <a:pPr algn="l">
              <a:lnSpc>
                <a:spcPts val="4199"/>
              </a:lnSpc>
            </a:pPr>
            <a:endParaRPr lang="en-US" sz="2999">
              <a:solidFill>
                <a:srgbClr val="0D1A26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53346" y="1707054"/>
            <a:ext cx="4305335" cy="1148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59"/>
              </a:lnSpc>
            </a:pPr>
            <a:r>
              <a:rPr lang="en-US" sz="8915">
                <a:solidFill>
                  <a:srgbClr val="F0F0F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141%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53346" y="7454763"/>
            <a:ext cx="4305335" cy="1138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4"/>
              </a:lnSpc>
            </a:pPr>
            <a:r>
              <a:rPr lang="en-US" sz="8900">
                <a:solidFill>
                  <a:srgbClr val="F0F0F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100+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53346" y="8554710"/>
            <a:ext cx="4305335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0F0F0"/>
                </a:solidFill>
                <a:latin typeface="Open Sans 2"/>
                <a:ea typeface="Open Sans 2"/>
                <a:cs typeface="Open Sans 2"/>
                <a:sym typeface="Open Sans 2"/>
              </a:rPr>
              <a:t>WORLDWIDE MARKETS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592346" y="4245366"/>
            <a:ext cx="4911835" cy="1695165"/>
            <a:chOff x="0" y="0"/>
            <a:chExt cx="6549114" cy="2260221"/>
          </a:xfrm>
        </p:grpSpPr>
        <p:sp>
          <p:nvSpPr>
            <p:cNvPr id="25" name="TextBox 25"/>
            <p:cNvSpPr txBox="1"/>
            <p:nvPr/>
          </p:nvSpPr>
          <p:spPr>
            <a:xfrm>
              <a:off x="808667" y="209550"/>
              <a:ext cx="5740447" cy="15872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44"/>
                </a:lnSpc>
              </a:pPr>
              <a:endParaRPr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1775927"/>
              <a:ext cx="5903112" cy="484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F0F0F0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MILLION IN REVENUE (USD, 2024)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810396" y="2917073"/>
            <a:ext cx="442733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>
                <a:solidFill>
                  <a:srgbClr val="F0F0F0"/>
                </a:solidFill>
                <a:latin typeface="Open Sans 2"/>
                <a:ea typeface="Open Sans 2"/>
                <a:cs typeface="Open Sans 2"/>
                <a:sym typeface="Open Sans 2"/>
              </a:rPr>
              <a:t>REVENUE INCREASE SINCE 2020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44683" y="4408053"/>
            <a:ext cx="4305335" cy="1148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59"/>
              </a:lnSpc>
            </a:pPr>
            <a:r>
              <a:rPr lang="en-US" sz="8915">
                <a:solidFill>
                  <a:srgbClr val="F0F0F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$205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023425" y="1047664"/>
            <a:ext cx="11726792" cy="1080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51"/>
              </a:lnSpc>
            </a:pPr>
            <a:r>
              <a:rPr lang="en-US" sz="8300" b="1" spc="-398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COMPANY </a:t>
            </a:r>
            <a:r>
              <a:rPr lang="en-US" sz="8300" spc="-398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OVERVIEW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806151" y="6585071"/>
            <a:ext cx="4305335" cy="997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07"/>
              </a:lnSpc>
            </a:pPr>
            <a:r>
              <a:rPr lang="en-US" sz="7715" b="1">
                <a:solidFill>
                  <a:srgbClr val="44009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AAA+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225472" y="7591777"/>
            <a:ext cx="3273461" cy="348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2"/>
              </a:lnSpc>
            </a:pPr>
            <a:r>
              <a:rPr lang="en-US" sz="2400">
                <a:solidFill>
                  <a:srgbClr val="0D1A26"/>
                </a:solidFill>
                <a:latin typeface="Open Sans 2"/>
                <a:ea typeface="Open Sans 2"/>
                <a:cs typeface="Open Sans 2"/>
                <a:sym typeface="Open Sans 2"/>
              </a:rPr>
              <a:t>RATING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40035" y="1568641"/>
            <a:ext cx="15170756" cy="182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400"/>
              </a:lnSpc>
              <a:spcBef>
                <a:spcPct val="0"/>
              </a:spcBef>
            </a:pPr>
            <a:r>
              <a:rPr lang="en-US" sz="12000" spc="-359">
                <a:solidFill>
                  <a:srgbClr val="102226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TEST, DON’T GUESS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930452" y="3397441"/>
            <a:ext cx="18189752" cy="9229023"/>
            <a:chOff x="0" y="0"/>
            <a:chExt cx="24253002" cy="12305364"/>
          </a:xfrm>
        </p:grpSpPr>
        <p:sp>
          <p:nvSpPr>
            <p:cNvPr id="4" name="Freeform 4"/>
            <p:cNvSpPr/>
            <p:nvPr/>
          </p:nvSpPr>
          <p:spPr>
            <a:xfrm>
              <a:off x="0" y="2097316"/>
              <a:ext cx="17753120" cy="10208048"/>
            </a:xfrm>
            <a:custGeom>
              <a:avLst/>
              <a:gdLst/>
              <a:ahLst/>
              <a:cxnLst/>
              <a:rect l="l" t="t" r="r" b="b"/>
              <a:pathLst>
                <a:path w="17753120" h="10208048">
                  <a:moveTo>
                    <a:pt x="0" y="0"/>
                  </a:moveTo>
                  <a:lnTo>
                    <a:pt x="17753120" y="0"/>
                  </a:lnTo>
                  <a:lnTo>
                    <a:pt x="17753120" y="10208048"/>
                  </a:lnTo>
                  <a:lnTo>
                    <a:pt x="0" y="10208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3006" t="-27637" r="-31989" b="-2331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6740827" y="399017"/>
              <a:ext cx="2897981" cy="823331"/>
            </a:xfrm>
            <a:custGeom>
              <a:avLst/>
              <a:gdLst/>
              <a:ahLst/>
              <a:cxnLst/>
              <a:rect l="l" t="t" r="r" b="b"/>
              <a:pathLst>
                <a:path w="2897981" h="823331">
                  <a:moveTo>
                    <a:pt x="0" y="0"/>
                  </a:moveTo>
                  <a:lnTo>
                    <a:pt x="2897981" y="0"/>
                  </a:lnTo>
                  <a:lnTo>
                    <a:pt x="2897981" y="823331"/>
                  </a:lnTo>
                  <a:lnTo>
                    <a:pt x="0" y="823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3982164" y="399017"/>
              <a:ext cx="2897981" cy="823331"/>
            </a:xfrm>
            <a:custGeom>
              <a:avLst/>
              <a:gdLst/>
              <a:ahLst/>
              <a:cxnLst/>
              <a:rect l="l" t="t" r="r" b="b"/>
              <a:pathLst>
                <a:path w="2897981" h="823331">
                  <a:moveTo>
                    <a:pt x="0" y="0"/>
                  </a:moveTo>
                  <a:lnTo>
                    <a:pt x="2897981" y="0"/>
                  </a:lnTo>
                  <a:lnTo>
                    <a:pt x="2897981" y="823331"/>
                  </a:lnTo>
                  <a:lnTo>
                    <a:pt x="0" y="823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085630" y="-238125"/>
              <a:ext cx="4038567" cy="18594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1200"/>
                </a:lnSpc>
                <a:spcBef>
                  <a:spcPct val="0"/>
                </a:spcBef>
              </a:pPr>
              <a:r>
                <a:rPr lang="en-US" sz="8000">
                  <a:solidFill>
                    <a:srgbClr val="000000"/>
                  </a:solidFill>
                  <a:latin typeface="Poppins Extra-Light"/>
                  <a:ea typeface="Poppins Extra-Light"/>
                  <a:cs typeface="Poppins Extra-Light"/>
                  <a:sym typeface="Poppins Extra-Light"/>
                </a:rPr>
                <a:t>HOPE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9809795" y="-152400"/>
              <a:ext cx="4417675" cy="1773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1200"/>
                </a:lnSpc>
                <a:spcBef>
                  <a:spcPct val="0"/>
                </a:spcBef>
              </a:pPr>
              <a:r>
                <a:rPr lang="en-US" sz="80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BELIEF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7201058" y="-152400"/>
              <a:ext cx="7051944" cy="1773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1200"/>
                </a:lnSpc>
                <a:spcBef>
                  <a:spcPct val="0"/>
                </a:spcBef>
              </a:pPr>
              <a:r>
                <a:rPr lang="en-US" sz="8000" b="1">
                  <a:solidFill>
                    <a:srgbClr val="00000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KNOWING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5541998" y="530472"/>
            <a:ext cx="2181366" cy="602890"/>
          </a:xfrm>
          <a:custGeom>
            <a:avLst/>
            <a:gdLst/>
            <a:ahLst/>
            <a:cxnLst/>
            <a:rect l="l" t="t" r="r" b="b"/>
            <a:pathLst>
              <a:path w="2181366" h="602890">
                <a:moveTo>
                  <a:pt x="0" y="0"/>
                </a:moveTo>
                <a:lnTo>
                  <a:pt x="2181366" y="0"/>
                </a:lnTo>
                <a:lnTo>
                  <a:pt x="2181366" y="602890"/>
                </a:lnTo>
                <a:lnTo>
                  <a:pt x="0" y="6028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-1579711" y="831917"/>
            <a:ext cx="5559090" cy="417196"/>
            <a:chOff x="0" y="0"/>
            <a:chExt cx="7412120" cy="556261"/>
          </a:xfrm>
        </p:grpSpPr>
        <p:sp>
          <p:nvSpPr>
            <p:cNvPr id="12" name="TextBox 12"/>
            <p:cNvSpPr txBox="1"/>
            <p:nvPr/>
          </p:nvSpPr>
          <p:spPr>
            <a:xfrm>
              <a:off x="3477881" y="-76200"/>
              <a:ext cx="3934239" cy="632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199"/>
                </a:lnSpc>
                <a:spcBef>
                  <a:spcPct val="0"/>
                </a:spcBef>
              </a:pPr>
              <a:r>
                <a:rPr lang="en-US" sz="2799" b="1" spc="221">
                  <a:solidFill>
                    <a:srgbClr val="73898E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THE SOLUTION</a:t>
              </a:r>
            </a:p>
          </p:txBody>
        </p:sp>
        <p:sp>
          <p:nvSpPr>
            <p:cNvPr id="13" name="AutoShape 13"/>
            <p:cNvSpPr/>
            <p:nvPr/>
          </p:nvSpPr>
          <p:spPr>
            <a:xfrm>
              <a:off x="0" y="249677"/>
              <a:ext cx="3477881" cy="0"/>
            </a:xfrm>
            <a:prstGeom prst="line">
              <a:avLst/>
            </a:prstGeom>
            <a:ln w="254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58778" y="-2960650"/>
            <a:ext cx="22972448" cy="15305393"/>
          </a:xfrm>
          <a:custGeom>
            <a:avLst/>
            <a:gdLst/>
            <a:ahLst/>
            <a:cxnLst/>
            <a:rect l="l" t="t" r="r" b="b"/>
            <a:pathLst>
              <a:path w="22972448" h="15305393">
                <a:moveTo>
                  <a:pt x="0" y="0"/>
                </a:moveTo>
                <a:lnTo>
                  <a:pt x="22972447" y="0"/>
                </a:lnTo>
                <a:lnTo>
                  <a:pt x="22972447" y="15305393"/>
                </a:lnTo>
                <a:lnTo>
                  <a:pt x="0" y="15305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</a:blip>
            <a:stretch>
              <a:fillRect l="-11880" r="-118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764684" y="2286282"/>
            <a:ext cx="15494616" cy="800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569"/>
              </a:lnSpc>
            </a:pPr>
            <a:r>
              <a:rPr lang="en-US" sz="8807" spc="-264">
                <a:solidFill>
                  <a:srgbClr val="FFFFFF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Inspire </a:t>
            </a:r>
            <a:r>
              <a:rPr lang="en-US" sz="8807" b="1" spc="-264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change in life</a:t>
            </a:r>
            <a:r>
              <a:rPr lang="en-US" sz="8807" spc="-264">
                <a:solidFill>
                  <a:srgbClr val="FFFFFF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, by improving the </a:t>
            </a:r>
            <a:r>
              <a:rPr lang="en-US" sz="8807" b="1" spc="-264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health </a:t>
            </a:r>
            <a:r>
              <a:rPr lang="en-US" sz="8807" spc="-264">
                <a:solidFill>
                  <a:srgbClr val="FFFFFF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of our customers, and the </a:t>
            </a:r>
            <a:r>
              <a:rPr lang="en-US" sz="8807" b="1" spc="-264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financial well-being</a:t>
            </a:r>
            <a:r>
              <a:rPr lang="en-US" sz="8807" spc="-264">
                <a:solidFill>
                  <a:srgbClr val="FFFFFF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 of our brand partners. </a:t>
            </a:r>
          </a:p>
          <a:p>
            <a:pPr marL="0" lvl="0" indent="0" algn="r">
              <a:lnSpc>
                <a:spcPts val="10569"/>
              </a:lnSpc>
            </a:pPr>
            <a:endParaRPr lang="en-US" sz="8807" spc="-264">
              <a:solidFill>
                <a:srgbClr val="FFFFFF"/>
              </a:solidFill>
              <a:latin typeface="Open Sans 1 Light"/>
              <a:ea typeface="Open Sans 1 Light"/>
              <a:cs typeface="Open Sans 1 Light"/>
              <a:sym typeface="Open Sans 1 Light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510257" y="562877"/>
            <a:ext cx="2069745" cy="572040"/>
          </a:xfrm>
          <a:custGeom>
            <a:avLst/>
            <a:gdLst/>
            <a:ahLst/>
            <a:cxnLst/>
            <a:rect l="l" t="t" r="r" b="b"/>
            <a:pathLst>
              <a:path w="2069745" h="572040">
                <a:moveTo>
                  <a:pt x="0" y="0"/>
                </a:moveTo>
                <a:lnTo>
                  <a:pt x="2069745" y="0"/>
                </a:lnTo>
                <a:lnTo>
                  <a:pt x="2069745" y="572040"/>
                </a:lnTo>
                <a:lnTo>
                  <a:pt x="0" y="5720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-4234661" y="1390296"/>
            <a:ext cx="8893352" cy="600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809"/>
              </a:lnSpc>
            </a:pPr>
            <a:r>
              <a:rPr lang="en-US" sz="3699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OUR MISSION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1473" y="3055451"/>
            <a:ext cx="6406984" cy="7393388"/>
          </a:xfrm>
          <a:custGeom>
            <a:avLst/>
            <a:gdLst/>
            <a:ahLst/>
            <a:cxnLst/>
            <a:rect l="l" t="t" r="r" b="b"/>
            <a:pathLst>
              <a:path w="6406984" h="7393388">
                <a:moveTo>
                  <a:pt x="0" y="0"/>
                </a:moveTo>
                <a:lnTo>
                  <a:pt x="6406984" y="0"/>
                </a:lnTo>
                <a:lnTo>
                  <a:pt x="6406984" y="7393388"/>
                </a:lnTo>
                <a:lnTo>
                  <a:pt x="0" y="7393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940" r="-172304" b="-42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486917" y="4651044"/>
            <a:ext cx="3310904" cy="3310904"/>
            <a:chOff x="0" y="0"/>
            <a:chExt cx="14840029" cy="14840029"/>
          </a:xfrm>
        </p:grpSpPr>
        <p:sp>
          <p:nvSpPr>
            <p:cNvPr id="4" name="Freeform 4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94B1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223301" y="551024"/>
              <a:ext cx="14393427" cy="13737979"/>
            </a:xfrm>
            <a:custGeom>
              <a:avLst/>
              <a:gdLst/>
              <a:ahLst/>
              <a:cxnLst/>
              <a:rect l="l" t="t" r="r" b="b"/>
              <a:pathLst>
                <a:path w="14393427" h="13737979">
                  <a:moveTo>
                    <a:pt x="7196714" y="10990"/>
                  </a:moveTo>
                  <a:cubicBezTo>
                    <a:pt x="4739280" y="0"/>
                    <a:pt x="2463801" y="1304719"/>
                    <a:pt x="1231900" y="3431106"/>
                  </a:cubicBezTo>
                  <a:cubicBezTo>
                    <a:pt x="0" y="5557493"/>
                    <a:pt x="0" y="8180487"/>
                    <a:pt x="1231900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7" y="13737980"/>
                    <a:pt x="11929626" y="12433261"/>
                    <a:pt x="13161527" y="10306874"/>
                  </a:cubicBezTo>
                  <a:cubicBezTo>
                    <a:pt x="14393427" y="8180487"/>
                    <a:pt x="14393427" y="5557493"/>
                    <a:pt x="13161527" y="3431106"/>
                  </a:cubicBezTo>
                  <a:cubicBezTo>
                    <a:pt x="11929626" y="1304719"/>
                    <a:pt x="9654147" y="0"/>
                    <a:pt x="7196714" y="10990"/>
                  </a:cubicBezTo>
                  <a:close/>
                </a:path>
              </a:pathLst>
            </a:custGeom>
            <a:blipFill>
              <a:blip r:embed="rId4"/>
              <a:stretch>
                <a:fillRect l="-12667" t="-100676" r="-13209" b="-243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49129" y="1770028"/>
            <a:ext cx="6399961" cy="1886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22"/>
              </a:lnSpc>
              <a:spcBef>
                <a:spcPct val="0"/>
              </a:spcBef>
            </a:pPr>
            <a:r>
              <a:rPr lang="en-US" sz="7041" spc="-211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The Customer Experience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9567" y="876078"/>
            <a:ext cx="6425915" cy="493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799" b="1" spc="221">
                <a:solidFill>
                  <a:srgbClr val="73898E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TESTING AND PROOF</a:t>
            </a:r>
          </a:p>
        </p:txBody>
      </p:sp>
      <p:sp>
        <p:nvSpPr>
          <p:cNvPr id="9" name="AutoShape 9"/>
          <p:cNvSpPr/>
          <p:nvPr/>
        </p:nvSpPr>
        <p:spPr>
          <a:xfrm>
            <a:off x="-1735679" y="1130900"/>
            <a:ext cx="2608411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951856" y="2513365"/>
            <a:ext cx="19204002" cy="9400"/>
            <a:chOff x="0" y="0"/>
            <a:chExt cx="6479997" cy="31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480048" cy="3175"/>
            </a:xfrm>
            <a:custGeom>
              <a:avLst/>
              <a:gdLst/>
              <a:ahLst/>
              <a:cxnLst/>
              <a:rect l="l" t="t" r="r" b="b"/>
              <a:pathLst>
                <a:path w="6480048" h="3175">
                  <a:moveTo>
                    <a:pt x="0" y="0"/>
                  </a:moveTo>
                  <a:lnTo>
                    <a:pt x="6480048" y="0"/>
                  </a:lnTo>
                  <a:lnTo>
                    <a:pt x="6480048" y="3175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02030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812317" y="1309018"/>
            <a:ext cx="2382166" cy="3553813"/>
            <a:chOff x="0" y="0"/>
            <a:chExt cx="3176221" cy="4738417"/>
          </a:xfrm>
        </p:grpSpPr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94716" y="0"/>
              <a:ext cx="3081505" cy="3081505"/>
              <a:chOff x="0" y="0"/>
              <a:chExt cx="14840029" cy="1484002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-366471" y="-11891"/>
                <a:ext cx="15572971" cy="14863810"/>
              </a:xfrm>
              <a:custGeom>
                <a:avLst/>
                <a:gdLst/>
                <a:ahLst/>
                <a:cxnLst/>
                <a:rect l="l" t="t" r="r" b="b"/>
                <a:pathLst>
                  <a:path w="15572971" h="14863810">
                    <a:moveTo>
                      <a:pt x="7786486" y="11891"/>
                    </a:moveTo>
                    <a:cubicBezTo>
                      <a:pt x="5127664" y="0"/>
                      <a:pt x="2665709" y="1411641"/>
                      <a:pt x="1332855" y="3712286"/>
                    </a:cubicBezTo>
                    <a:cubicBezTo>
                      <a:pt x="0" y="6012931"/>
                      <a:pt x="0" y="8850880"/>
                      <a:pt x="1332855" y="11151525"/>
                    </a:cubicBezTo>
                    <a:cubicBezTo>
                      <a:pt x="2665709" y="13452170"/>
                      <a:pt x="5127664" y="14863811"/>
                      <a:pt x="7786486" y="14851920"/>
                    </a:cubicBezTo>
                    <a:cubicBezTo>
                      <a:pt x="10445306" y="14863811"/>
                      <a:pt x="12907262" y="13452170"/>
                      <a:pt x="14240117" y="11151525"/>
                    </a:cubicBezTo>
                    <a:cubicBezTo>
                      <a:pt x="15572971" y="8850880"/>
                      <a:pt x="15572971" y="6012931"/>
                      <a:pt x="14240117" y="3712286"/>
                    </a:cubicBezTo>
                    <a:cubicBezTo>
                      <a:pt x="12907262" y="1411641"/>
                      <a:pt x="10445306" y="0"/>
                      <a:pt x="7786486" y="11891"/>
                    </a:cubicBezTo>
                    <a:close/>
                  </a:path>
                </a:pathLst>
              </a:custGeom>
              <a:solidFill>
                <a:srgbClr val="0D1A2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-156193" y="188812"/>
                <a:ext cx="15152415" cy="14462405"/>
              </a:xfrm>
              <a:custGeom>
                <a:avLst/>
                <a:gdLst/>
                <a:ahLst/>
                <a:cxnLst/>
                <a:rect l="l" t="t" r="r" b="b"/>
                <a:pathLst>
                  <a:path w="15152415" h="14462405">
                    <a:moveTo>
                      <a:pt x="7576208" y="11570"/>
                    </a:moveTo>
                    <a:cubicBezTo>
                      <a:pt x="4989189" y="0"/>
                      <a:pt x="2593721" y="1373519"/>
                      <a:pt x="1296860" y="3612034"/>
                    </a:cubicBezTo>
                    <a:cubicBezTo>
                      <a:pt x="0" y="5850548"/>
                      <a:pt x="0" y="8611857"/>
                      <a:pt x="1296860" y="10850372"/>
                    </a:cubicBezTo>
                    <a:cubicBezTo>
                      <a:pt x="2593721" y="13088886"/>
                      <a:pt x="4989189" y="14462405"/>
                      <a:pt x="7576208" y="14450835"/>
                    </a:cubicBezTo>
                    <a:cubicBezTo>
                      <a:pt x="10163226" y="14462405"/>
                      <a:pt x="12558694" y="13088886"/>
                      <a:pt x="13855555" y="10850372"/>
                    </a:cubicBezTo>
                    <a:cubicBezTo>
                      <a:pt x="15152416" y="8611857"/>
                      <a:pt x="15152416" y="5850548"/>
                      <a:pt x="13855555" y="3612034"/>
                    </a:cubicBezTo>
                    <a:cubicBezTo>
                      <a:pt x="12558694" y="1373519"/>
                      <a:pt x="10163226" y="0"/>
                      <a:pt x="7576208" y="115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223301" y="551024"/>
                <a:ext cx="14393427" cy="13737979"/>
              </a:xfrm>
              <a:custGeom>
                <a:avLst/>
                <a:gdLst/>
                <a:ahLst/>
                <a:cxnLst/>
                <a:rect l="l" t="t" r="r" b="b"/>
                <a:pathLst>
                  <a:path w="14393427" h="13737979">
                    <a:moveTo>
                      <a:pt x="7196714" y="10990"/>
                    </a:moveTo>
                    <a:cubicBezTo>
                      <a:pt x="4739280" y="0"/>
                      <a:pt x="2463801" y="1304719"/>
                      <a:pt x="1231900" y="3431106"/>
                    </a:cubicBezTo>
                    <a:cubicBezTo>
                      <a:pt x="0" y="5557493"/>
                      <a:pt x="0" y="8180487"/>
                      <a:pt x="1231900" y="10306874"/>
                    </a:cubicBezTo>
                    <a:cubicBezTo>
                      <a:pt x="2463801" y="12433261"/>
                      <a:pt x="4739280" y="13737980"/>
                      <a:pt x="7196714" y="13726990"/>
                    </a:cubicBezTo>
                    <a:cubicBezTo>
                      <a:pt x="9654147" y="13737980"/>
                      <a:pt x="11929626" y="12433261"/>
                      <a:pt x="13161527" y="10306874"/>
                    </a:cubicBezTo>
                    <a:cubicBezTo>
                      <a:pt x="14393427" y="8180487"/>
                      <a:pt x="14393427" y="5557493"/>
                      <a:pt x="13161527" y="3431106"/>
                    </a:cubicBezTo>
                    <a:cubicBezTo>
                      <a:pt x="11929626" y="1304719"/>
                      <a:pt x="9654147" y="0"/>
                      <a:pt x="7196714" y="1099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95545" t="-16948" r="-29848" b="-9835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0" y="3756596"/>
              <a:ext cx="3048274" cy="9818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48"/>
                </a:lnSpc>
              </a:pPr>
              <a:r>
                <a:rPr lang="en-US" sz="1797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Take a dried blood spot test at home</a:t>
              </a:r>
            </a:p>
            <a:p>
              <a:pPr algn="ctr">
                <a:lnSpc>
                  <a:spcPts val="1815"/>
                </a:lnSpc>
              </a:pPr>
              <a:endParaRPr lang="en-US" sz="1797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194608" y="1309018"/>
            <a:ext cx="2311128" cy="3973699"/>
            <a:chOff x="0" y="0"/>
            <a:chExt cx="3081505" cy="5298265"/>
          </a:xfrm>
        </p:grpSpPr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0" y="0"/>
              <a:ext cx="3081505" cy="3081505"/>
              <a:chOff x="0" y="0"/>
              <a:chExt cx="14840029" cy="1484002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-366471" y="-11891"/>
                <a:ext cx="15572971" cy="14863810"/>
              </a:xfrm>
              <a:custGeom>
                <a:avLst/>
                <a:gdLst/>
                <a:ahLst/>
                <a:cxnLst/>
                <a:rect l="l" t="t" r="r" b="b"/>
                <a:pathLst>
                  <a:path w="15572971" h="14863810">
                    <a:moveTo>
                      <a:pt x="7786486" y="11891"/>
                    </a:moveTo>
                    <a:cubicBezTo>
                      <a:pt x="5127664" y="0"/>
                      <a:pt x="2665709" y="1411641"/>
                      <a:pt x="1332855" y="3712286"/>
                    </a:cubicBezTo>
                    <a:cubicBezTo>
                      <a:pt x="0" y="6012931"/>
                      <a:pt x="0" y="8850880"/>
                      <a:pt x="1332855" y="11151525"/>
                    </a:cubicBezTo>
                    <a:cubicBezTo>
                      <a:pt x="2665709" y="13452170"/>
                      <a:pt x="5127664" y="14863811"/>
                      <a:pt x="7786486" y="14851920"/>
                    </a:cubicBezTo>
                    <a:cubicBezTo>
                      <a:pt x="10445306" y="14863811"/>
                      <a:pt x="12907262" y="13452170"/>
                      <a:pt x="14240117" y="11151525"/>
                    </a:cubicBezTo>
                    <a:cubicBezTo>
                      <a:pt x="15572971" y="8850880"/>
                      <a:pt x="15572971" y="6012931"/>
                      <a:pt x="14240117" y="3712286"/>
                    </a:cubicBezTo>
                    <a:cubicBezTo>
                      <a:pt x="12907262" y="1411641"/>
                      <a:pt x="10445306" y="0"/>
                      <a:pt x="7786486" y="11891"/>
                    </a:cubicBezTo>
                    <a:close/>
                  </a:path>
                </a:pathLst>
              </a:custGeom>
              <a:solidFill>
                <a:srgbClr val="0D1A2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-156193" y="188812"/>
                <a:ext cx="15152415" cy="14462405"/>
              </a:xfrm>
              <a:custGeom>
                <a:avLst/>
                <a:gdLst/>
                <a:ahLst/>
                <a:cxnLst/>
                <a:rect l="l" t="t" r="r" b="b"/>
                <a:pathLst>
                  <a:path w="15152415" h="14462405">
                    <a:moveTo>
                      <a:pt x="7576208" y="11570"/>
                    </a:moveTo>
                    <a:cubicBezTo>
                      <a:pt x="4989189" y="0"/>
                      <a:pt x="2593721" y="1373519"/>
                      <a:pt x="1296860" y="3612034"/>
                    </a:cubicBezTo>
                    <a:cubicBezTo>
                      <a:pt x="0" y="5850548"/>
                      <a:pt x="0" y="8611857"/>
                      <a:pt x="1296860" y="10850372"/>
                    </a:cubicBezTo>
                    <a:cubicBezTo>
                      <a:pt x="2593721" y="13088886"/>
                      <a:pt x="4989189" y="14462405"/>
                      <a:pt x="7576208" y="14450835"/>
                    </a:cubicBezTo>
                    <a:cubicBezTo>
                      <a:pt x="10163226" y="14462405"/>
                      <a:pt x="12558694" y="13088886"/>
                      <a:pt x="13855555" y="10850372"/>
                    </a:cubicBezTo>
                    <a:cubicBezTo>
                      <a:pt x="15152416" y="8611857"/>
                      <a:pt x="15152416" y="5850548"/>
                      <a:pt x="13855555" y="3612034"/>
                    </a:cubicBezTo>
                    <a:cubicBezTo>
                      <a:pt x="12558694" y="1373519"/>
                      <a:pt x="10163226" y="0"/>
                      <a:pt x="7576208" y="115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223301" y="551024"/>
                <a:ext cx="14393427" cy="13737979"/>
              </a:xfrm>
              <a:custGeom>
                <a:avLst/>
                <a:gdLst/>
                <a:ahLst/>
                <a:cxnLst/>
                <a:rect l="l" t="t" r="r" b="b"/>
                <a:pathLst>
                  <a:path w="14393427" h="13737979">
                    <a:moveTo>
                      <a:pt x="7196714" y="10990"/>
                    </a:moveTo>
                    <a:cubicBezTo>
                      <a:pt x="4739280" y="0"/>
                      <a:pt x="2463801" y="1304719"/>
                      <a:pt x="1231900" y="3431106"/>
                    </a:cubicBezTo>
                    <a:cubicBezTo>
                      <a:pt x="0" y="5557493"/>
                      <a:pt x="0" y="8180487"/>
                      <a:pt x="1231900" y="10306874"/>
                    </a:cubicBezTo>
                    <a:cubicBezTo>
                      <a:pt x="2463801" y="12433261"/>
                      <a:pt x="4739280" y="13737980"/>
                      <a:pt x="7196714" y="13726990"/>
                    </a:cubicBezTo>
                    <a:cubicBezTo>
                      <a:pt x="9654147" y="13737980"/>
                      <a:pt x="11929626" y="12433261"/>
                      <a:pt x="13161527" y="10306874"/>
                    </a:cubicBezTo>
                    <a:cubicBezTo>
                      <a:pt x="14393427" y="8180487"/>
                      <a:pt x="14393427" y="5557493"/>
                      <a:pt x="13161527" y="3431106"/>
                    </a:cubicBezTo>
                    <a:cubicBezTo>
                      <a:pt x="11929626" y="1304719"/>
                      <a:pt x="9654147" y="0"/>
                      <a:pt x="7196714" y="1099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76729" r="-469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0" y="3640331"/>
              <a:ext cx="3048274" cy="1657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48"/>
                </a:lnSpc>
              </a:pPr>
              <a:r>
                <a:rPr lang="en-US" sz="1797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Send test to Vitas Lab in Norway for anonymous analyzation </a:t>
              </a:r>
            </a:p>
            <a:p>
              <a:pPr algn="ctr">
                <a:lnSpc>
                  <a:spcPts val="1815"/>
                </a:lnSpc>
              </a:pPr>
              <a:endParaRPr lang="en-US" sz="1797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4386434" y="1369473"/>
            <a:ext cx="2311128" cy="3432902"/>
            <a:chOff x="0" y="0"/>
            <a:chExt cx="3081505" cy="4577202"/>
          </a:xfrm>
        </p:grpSpPr>
        <p:grpSp>
          <p:nvGrpSpPr>
            <p:cNvPr id="25" name="Group 25"/>
            <p:cNvGrpSpPr>
              <a:grpSpLocks noChangeAspect="1"/>
            </p:cNvGrpSpPr>
            <p:nvPr/>
          </p:nvGrpSpPr>
          <p:grpSpPr>
            <a:xfrm>
              <a:off x="0" y="0"/>
              <a:ext cx="3081505" cy="3081505"/>
              <a:chOff x="0" y="0"/>
              <a:chExt cx="14840029" cy="14840029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-366471" y="-11891"/>
                <a:ext cx="15572971" cy="14863810"/>
              </a:xfrm>
              <a:custGeom>
                <a:avLst/>
                <a:gdLst/>
                <a:ahLst/>
                <a:cxnLst/>
                <a:rect l="l" t="t" r="r" b="b"/>
                <a:pathLst>
                  <a:path w="15572971" h="14863810">
                    <a:moveTo>
                      <a:pt x="7786486" y="11891"/>
                    </a:moveTo>
                    <a:cubicBezTo>
                      <a:pt x="5127664" y="0"/>
                      <a:pt x="2665709" y="1411641"/>
                      <a:pt x="1332855" y="3712286"/>
                    </a:cubicBezTo>
                    <a:cubicBezTo>
                      <a:pt x="0" y="6012931"/>
                      <a:pt x="0" y="8850880"/>
                      <a:pt x="1332855" y="11151525"/>
                    </a:cubicBezTo>
                    <a:cubicBezTo>
                      <a:pt x="2665709" y="13452170"/>
                      <a:pt x="5127664" y="14863811"/>
                      <a:pt x="7786486" y="14851920"/>
                    </a:cubicBezTo>
                    <a:cubicBezTo>
                      <a:pt x="10445306" y="14863811"/>
                      <a:pt x="12907262" y="13452170"/>
                      <a:pt x="14240117" y="11151525"/>
                    </a:cubicBezTo>
                    <a:cubicBezTo>
                      <a:pt x="15572971" y="8850880"/>
                      <a:pt x="15572971" y="6012931"/>
                      <a:pt x="14240117" y="3712286"/>
                    </a:cubicBezTo>
                    <a:cubicBezTo>
                      <a:pt x="12907262" y="1411641"/>
                      <a:pt x="10445306" y="0"/>
                      <a:pt x="7786486" y="11891"/>
                    </a:cubicBezTo>
                    <a:close/>
                  </a:path>
                </a:pathLst>
              </a:custGeom>
              <a:solidFill>
                <a:srgbClr val="0D1A2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27"/>
              <p:cNvSpPr/>
              <p:nvPr/>
            </p:nvSpPr>
            <p:spPr>
              <a:xfrm>
                <a:off x="-156193" y="188812"/>
                <a:ext cx="15152415" cy="14462405"/>
              </a:xfrm>
              <a:custGeom>
                <a:avLst/>
                <a:gdLst/>
                <a:ahLst/>
                <a:cxnLst/>
                <a:rect l="l" t="t" r="r" b="b"/>
                <a:pathLst>
                  <a:path w="15152415" h="14462405">
                    <a:moveTo>
                      <a:pt x="7576208" y="11570"/>
                    </a:moveTo>
                    <a:cubicBezTo>
                      <a:pt x="4989189" y="0"/>
                      <a:pt x="2593721" y="1373519"/>
                      <a:pt x="1296860" y="3612034"/>
                    </a:cubicBezTo>
                    <a:cubicBezTo>
                      <a:pt x="0" y="5850548"/>
                      <a:pt x="0" y="8611857"/>
                      <a:pt x="1296860" y="10850372"/>
                    </a:cubicBezTo>
                    <a:cubicBezTo>
                      <a:pt x="2593721" y="13088886"/>
                      <a:pt x="4989189" y="14462405"/>
                      <a:pt x="7576208" y="14450835"/>
                    </a:cubicBezTo>
                    <a:cubicBezTo>
                      <a:pt x="10163226" y="14462405"/>
                      <a:pt x="12558694" y="13088886"/>
                      <a:pt x="13855555" y="10850372"/>
                    </a:cubicBezTo>
                    <a:cubicBezTo>
                      <a:pt x="15152416" y="8611857"/>
                      <a:pt x="15152416" y="5850548"/>
                      <a:pt x="13855555" y="3612034"/>
                    </a:cubicBezTo>
                    <a:cubicBezTo>
                      <a:pt x="12558694" y="1373519"/>
                      <a:pt x="10163226" y="0"/>
                      <a:pt x="7576208" y="115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28"/>
              <p:cNvSpPr/>
              <p:nvPr/>
            </p:nvSpPr>
            <p:spPr>
              <a:xfrm>
                <a:off x="223301" y="551024"/>
                <a:ext cx="14393427" cy="13737979"/>
              </a:xfrm>
              <a:custGeom>
                <a:avLst/>
                <a:gdLst/>
                <a:ahLst/>
                <a:cxnLst/>
                <a:rect l="l" t="t" r="r" b="b"/>
                <a:pathLst>
                  <a:path w="14393427" h="13737979">
                    <a:moveTo>
                      <a:pt x="7196714" y="10990"/>
                    </a:moveTo>
                    <a:cubicBezTo>
                      <a:pt x="4739280" y="0"/>
                      <a:pt x="2463801" y="1304719"/>
                      <a:pt x="1231900" y="3431106"/>
                    </a:cubicBezTo>
                    <a:cubicBezTo>
                      <a:pt x="0" y="5557493"/>
                      <a:pt x="0" y="8180487"/>
                      <a:pt x="1231900" y="10306874"/>
                    </a:cubicBezTo>
                    <a:cubicBezTo>
                      <a:pt x="2463801" y="12433261"/>
                      <a:pt x="4739280" y="13737980"/>
                      <a:pt x="7196714" y="13726990"/>
                    </a:cubicBezTo>
                    <a:cubicBezTo>
                      <a:pt x="9654147" y="13737980"/>
                      <a:pt x="11929626" y="12433261"/>
                      <a:pt x="13161527" y="10306874"/>
                    </a:cubicBezTo>
                    <a:cubicBezTo>
                      <a:pt x="14393427" y="8180487"/>
                      <a:pt x="14393427" y="5557493"/>
                      <a:pt x="13161527" y="3431106"/>
                    </a:cubicBezTo>
                    <a:cubicBezTo>
                      <a:pt x="11929626" y="1304719"/>
                      <a:pt x="9654147" y="0"/>
                      <a:pt x="7196714" y="1099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1070" t="-78855" r="-16116" b="-3066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33231" y="3595468"/>
              <a:ext cx="3048274" cy="9817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48"/>
                </a:lnSpc>
              </a:pPr>
              <a:r>
                <a:rPr lang="en-US" sz="1797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Begin your supplement regimen</a:t>
              </a:r>
            </a:p>
            <a:p>
              <a:pPr algn="ctr">
                <a:lnSpc>
                  <a:spcPts val="1815"/>
                </a:lnSpc>
              </a:pPr>
              <a:endParaRPr lang="en-US" sz="1797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8467025" y="6399063"/>
            <a:ext cx="19204002" cy="9400"/>
            <a:chOff x="0" y="0"/>
            <a:chExt cx="6479997" cy="317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480048" cy="3175"/>
            </a:xfrm>
            <a:custGeom>
              <a:avLst/>
              <a:gdLst/>
              <a:ahLst/>
              <a:cxnLst/>
              <a:rect l="l" t="t" r="r" b="b"/>
              <a:pathLst>
                <a:path w="6480048" h="3175">
                  <a:moveTo>
                    <a:pt x="0" y="0"/>
                  </a:moveTo>
                  <a:lnTo>
                    <a:pt x="6480048" y="0"/>
                  </a:lnTo>
                  <a:lnTo>
                    <a:pt x="6480048" y="3175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02030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8467025" y="5136623"/>
            <a:ext cx="2333936" cy="4193790"/>
            <a:chOff x="0" y="0"/>
            <a:chExt cx="3111915" cy="5591720"/>
          </a:xfrm>
        </p:grpSpPr>
        <p:grpSp>
          <p:nvGrpSpPr>
            <p:cNvPr id="33" name="Group 33"/>
            <p:cNvGrpSpPr>
              <a:grpSpLocks noChangeAspect="1"/>
            </p:cNvGrpSpPr>
            <p:nvPr/>
          </p:nvGrpSpPr>
          <p:grpSpPr>
            <a:xfrm>
              <a:off x="0" y="0"/>
              <a:ext cx="3081505" cy="3081505"/>
              <a:chOff x="0" y="0"/>
              <a:chExt cx="14840029" cy="14840029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-366471" y="-11891"/>
                <a:ext cx="15572971" cy="14863810"/>
              </a:xfrm>
              <a:custGeom>
                <a:avLst/>
                <a:gdLst/>
                <a:ahLst/>
                <a:cxnLst/>
                <a:rect l="l" t="t" r="r" b="b"/>
                <a:pathLst>
                  <a:path w="15572971" h="14863810">
                    <a:moveTo>
                      <a:pt x="7786486" y="11891"/>
                    </a:moveTo>
                    <a:cubicBezTo>
                      <a:pt x="5127664" y="0"/>
                      <a:pt x="2665709" y="1411641"/>
                      <a:pt x="1332855" y="3712286"/>
                    </a:cubicBezTo>
                    <a:cubicBezTo>
                      <a:pt x="0" y="6012931"/>
                      <a:pt x="0" y="8850880"/>
                      <a:pt x="1332855" y="11151525"/>
                    </a:cubicBezTo>
                    <a:cubicBezTo>
                      <a:pt x="2665709" y="13452170"/>
                      <a:pt x="5127664" y="14863811"/>
                      <a:pt x="7786486" y="14851920"/>
                    </a:cubicBezTo>
                    <a:cubicBezTo>
                      <a:pt x="10445306" y="14863811"/>
                      <a:pt x="12907262" y="13452170"/>
                      <a:pt x="14240117" y="11151525"/>
                    </a:cubicBezTo>
                    <a:cubicBezTo>
                      <a:pt x="15572971" y="8850880"/>
                      <a:pt x="15572971" y="6012931"/>
                      <a:pt x="14240117" y="3712286"/>
                    </a:cubicBezTo>
                    <a:cubicBezTo>
                      <a:pt x="12907262" y="1411641"/>
                      <a:pt x="10445306" y="0"/>
                      <a:pt x="7786486" y="11891"/>
                    </a:cubicBezTo>
                    <a:close/>
                  </a:path>
                </a:pathLst>
              </a:custGeom>
              <a:solidFill>
                <a:srgbClr val="0D1A2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35"/>
              <p:cNvSpPr/>
              <p:nvPr/>
            </p:nvSpPr>
            <p:spPr>
              <a:xfrm>
                <a:off x="-156193" y="188812"/>
                <a:ext cx="15152415" cy="14462405"/>
              </a:xfrm>
              <a:custGeom>
                <a:avLst/>
                <a:gdLst/>
                <a:ahLst/>
                <a:cxnLst/>
                <a:rect l="l" t="t" r="r" b="b"/>
                <a:pathLst>
                  <a:path w="15152415" h="14462405">
                    <a:moveTo>
                      <a:pt x="7576208" y="11570"/>
                    </a:moveTo>
                    <a:cubicBezTo>
                      <a:pt x="4989189" y="0"/>
                      <a:pt x="2593721" y="1373519"/>
                      <a:pt x="1296860" y="3612034"/>
                    </a:cubicBezTo>
                    <a:cubicBezTo>
                      <a:pt x="0" y="5850548"/>
                      <a:pt x="0" y="8611857"/>
                      <a:pt x="1296860" y="10850372"/>
                    </a:cubicBezTo>
                    <a:cubicBezTo>
                      <a:pt x="2593721" y="13088886"/>
                      <a:pt x="4989189" y="14462405"/>
                      <a:pt x="7576208" y="14450835"/>
                    </a:cubicBezTo>
                    <a:cubicBezTo>
                      <a:pt x="10163226" y="14462405"/>
                      <a:pt x="12558694" y="13088886"/>
                      <a:pt x="13855555" y="10850372"/>
                    </a:cubicBezTo>
                    <a:cubicBezTo>
                      <a:pt x="15152416" y="8611857"/>
                      <a:pt x="15152416" y="5850548"/>
                      <a:pt x="13855555" y="3612034"/>
                    </a:cubicBezTo>
                    <a:cubicBezTo>
                      <a:pt x="12558694" y="1373519"/>
                      <a:pt x="10163226" y="0"/>
                      <a:pt x="7576208" y="115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223301" y="551024"/>
                <a:ext cx="14393427" cy="13737979"/>
              </a:xfrm>
              <a:custGeom>
                <a:avLst/>
                <a:gdLst/>
                <a:ahLst/>
                <a:cxnLst/>
                <a:rect l="l" t="t" r="r" b="b"/>
                <a:pathLst>
                  <a:path w="14393427" h="13737979">
                    <a:moveTo>
                      <a:pt x="7196714" y="10990"/>
                    </a:moveTo>
                    <a:cubicBezTo>
                      <a:pt x="4739280" y="0"/>
                      <a:pt x="2463801" y="1304719"/>
                      <a:pt x="1231900" y="3431106"/>
                    </a:cubicBezTo>
                    <a:cubicBezTo>
                      <a:pt x="0" y="5557493"/>
                      <a:pt x="0" y="8180487"/>
                      <a:pt x="1231900" y="10306874"/>
                    </a:cubicBezTo>
                    <a:cubicBezTo>
                      <a:pt x="2463801" y="12433261"/>
                      <a:pt x="4739280" y="13737980"/>
                      <a:pt x="7196714" y="13726990"/>
                    </a:cubicBezTo>
                    <a:cubicBezTo>
                      <a:pt x="9654147" y="13737980"/>
                      <a:pt x="11929626" y="12433261"/>
                      <a:pt x="13161527" y="10306874"/>
                    </a:cubicBezTo>
                    <a:cubicBezTo>
                      <a:pt x="14393427" y="8180487"/>
                      <a:pt x="14393427" y="5557493"/>
                      <a:pt x="13161527" y="3431106"/>
                    </a:cubicBezTo>
                    <a:cubicBezTo>
                      <a:pt x="11929626" y="1304719"/>
                      <a:pt x="9654147" y="0"/>
                      <a:pt x="7196714" y="1099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71642" t="-18424" r="-38887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63641" y="3595468"/>
              <a:ext cx="3048274" cy="1996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48"/>
                </a:lnSpc>
              </a:pPr>
              <a:r>
                <a:rPr lang="en-US" sz="1797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10-15 days after testing, you’ll receive your results so you can see your baseline</a:t>
              </a:r>
            </a:p>
            <a:p>
              <a:pPr algn="ctr">
                <a:lnSpc>
                  <a:spcPts val="1815"/>
                </a:lnSpc>
              </a:pPr>
              <a:endParaRPr lang="en-US" sz="1797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1194608" y="5968061"/>
            <a:ext cx="2586322" cy="2530912"/>
            <a:chOff x="0" y="0"/>
            <a:chExt cx="3448429" cy="3374550"/>
          </a:xfrm>
        </p:grpSpPr>
        <p:grpSp>
          <p:nvGrpSpPr>
            <p:cNvPr id="39" name="Group 39"/>
            <p:cNvGrpSpPr>
              <a:grpSpLocks noChangeAspect="1"/>
            </p:cNvGrpSpPr>
            <p:nvPr/>
          </p:nvGrpSpPr>
          <p:grpSpPr>
            <a:xfrm>
              <a:off x="0" y="0"/>
              <a:ext cx="1309020" cy="1309020"/>
              <a:chOff x="0" y="0"/>
              <a:chExt cx="14840029" cy="14840029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-366471" y="-11891"/>
                <a:ext cx="15572971" cy="14863810"/>
              </a:xfrm>
              <a:custGeom>
                <a:avLst/>
                <a:gdLst/>
                <a:ahLst/>
                <a:cxnLst/>
                <a:rect l="l" t="t" r="r" b="b"/>
                <a:pathLst>
                  <a:path w="15572971" h="14863810">
                    <a:moveTo>
                      <a:pt x="7786486" y="11891"/>
                    </a:moveTo>
                    <a:cubicBezTo>
                      <a:pt x="5127664" y="0"/>
                      <a:pt x="2665709" y="1411641"/>
                      <a:pt x="1332855" y="3712286"/>
                    </a:cubicBezTo>
                    <a:cubicBezTo>
                      <a:pt x="0" y="6012931"/>
                      <a:pt x="0" y="8850880"/>
                      <a:pt x="1332855" y="11151525"/>
                    </a:cubicBezTo>
                    <a:cubicBezTo>
                      <a:pt x="2665709" y="13452170"/>
                      <a:pt x="5127664" y="14863811"/>
                      <a:pt x="7786486" y="14851920"/>
                    </a:cubicBezTo>
                    <a:cubicBezTo>
                      <a:pt x="10445306" y="14863811"/>
                      <a:pt x="12907262" y="13452170"/>
                      <a:pt x="14240117" y="11151525"/>
                    </a:cubicBezTo>
                    <a:cubicBezTo>
                      <a:pt x="15572971" y="8850880"/>
                      <a:pt x="15572971" y="6012931"/>
                      <a:pt x="14240117" y="3712286"/>
                    </a:cubicBezTo>
                    <a:cubicBezTo>
                      <a:pt x="12907262" y="1411641"/>
                      <a:pt x="10445306" y="0"/>
                      <a:pt x="7786486" y="11891"/>
                    </a:cubicBezTo>
                    <a:close/>
                  </a:path>
                </a:pathLst>
              </a:custGeom>
              <a:solidFill>
                <a:srgbClr val="0D1A2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41"/>
              <p:cNvSpPr/>
              <p:nvPr/>
            </p:nvSpPr>
            <p:spPr>
              <a:xfrm>
                <a:off x="-156193" y="188812"/>
                <a:ext cx="15152415" cy="14462405"/>
              </a:xfrm>
              <a:custGeom>
                <a:avLst/>
                <a:gdLst/>
                <a:ahLst/>
                <a:cxnLst/>
                <a:rect l="l" t="t" r="r" b="b"/>
                <a:pathLst>
                  <a:path w="15152415" h="14462405">
                    <a:moveTo>
                      <a:pt x="7576208" y="11570"/>
                    </a:moveTo>
                    <a:cubicBezTo>
                      <a:pt x="4989189" y="0"/>
                      <a:pt x="2593721" y="1373519"/>
                      <a:pt x="1296860" y="3612034"/>
                    </a:cubicBezTo>
                    <a:cubicBezTo>
                      <a:pt x="0" y="5850548"/>
                      <a:pt x="0" y="8611857"/>
                      <a:pt x="1296860" y="10850372"/>
                    </a:cubicBezTo>
                    <a:cubicBezTo>
                      <a:pt x="2593721" y="13088886"/>
                      <a:pt x="4989189" y="14462405"/>
                      <a:pt x="7576208" y="14450835"/>
                    </a:cubicBezTo>
                    <a:cubicBezTo>
                      <a:pt x="10163226" y="14462405"/>
                      <a:pt x="12558694" y="13088886"/>
                      <a:pt x="13855555" y="10850372"/>
                    </a:cubicBezTo>
                    <a:cubicBezTo>
                      <a:pt x="15152416" y="8611857"/>
                      <a:pt x="15152416" y="5850548"/>
                      <a:pt x="13855555" y="3612034"/>
                    </a:cubicBezTo>
                    <a:cubicBezTo>
                      <a:pt x="12558694" y="1373519"/>
                      <a:pt x="10163226" y="0"/>
                      <a:pt x="7576208" y="115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42"/>
              <p:cNvSpPr/>
              <p:nvPr/>
            </p:nvSpPr>
            <p:spPr>
              <a:xfrm>
                <a:off x="223301" y="551024"/>
                <a:ext cx="14393427" cy="13737979"/>
              </a:xfrm>
              <a:custGeom>
                <a:avLst/>
                <a:gdLst/>
                <a:ahLst/>
                <a:cxnLst/>
                <a:rect l="l" t="t" r="r" b="b"/>
                <a:pathLst>
                  <a:path w="14393427" h="13737979">
                    <a:moveTo>
                      <a:pt x="7196714" y="10990"/>
                    </a:moveTo>
                    <a:cubicBezTo>
                      <a:pt x="4739280" y="0"/>
                      <a:pt x="2463801" y="1304719"/>
                      <a:pt x="1231900" y="3431106"/>
                    </a:cubicBezTo>
                    <a:cubicBezTo>
                      <a:pt x="0" y="5557493"/>
                      <a:pt x="0" y="8180487"/>
                      <a:pt x="1231900" y="10306874"/>
                    </a:cubicBezTo>
                    <a:cubicBezTo>
                      <a:pt x="2463801" y="12433261"/>
                      <a:pt x="4739280" y="13737980"/>
                      <a:pt x="7196714" y="13726990"/>
                    </a:cubicBezTo>
                    <a:cubicBezTo>
                      <a:pt x="9654147" y="13737980"/>
                      <a:pt x="11929626" y="12433261"/>
                      <a:pt x="13161527" y="10306874"/>
                    </a:cubicBezTo>
                    <a:cubicBezTo>
                      <a:pt x="14393427" y="8180487"/>
                      <a:pt x="14393427" y="5557493"/>
                      <a:pt x="13161527" y="3431106"/>
                    </a:cubicBezTo>
                    <a:cubicBezTo>
                      <a:pt x="11929626" y="1304719"/>
                      <a:pt x="9654147" y="0"/>
                      <a:pt x="7196714" y="1099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223" t="-59137" r="223" b="-1885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3" name="Group 43"/>
            <p:cNvGrpSpPr>
              <a:grpSpLocks noChangeAspect="1"/>
            </p:cNvGrpSpPr>
            <p:nvPr/>
          </p:nvGrpSpPr>
          <p:grpSpPr>
            <a:xfrm>
              <a:off x="1069704" y="0"/>
              <a:ext cx="1309020" cy="1309020"/>
              <a:chOff x="0" y="0"/>
              <a:chExt cx="14840029" cy="14840029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-366471" y="-11891"/>
                <a:ext cx="15572971" cy="14863810"/>
              </a:xfrm>
              <a:custGeom>
                <a:avLst/>
                <a:gdLst/>
                <a:ahLst/>
                <a:cxnLst/>
                <a:rect l="l" t="t" r="r" b="b"/>
                <a:pathLst>
                  <a:path w="15572971" h="14863810">
                    <a:moveTo>
                      <a:pt x="7786486" y="11891"/>
                    </a:moveTo>
                    <a:cubicBezTo>
                      <a:pt x="5127664" y="0"/>
                      <a:pt x="2665709" y="1411641"/>
                      <a:pt x="1332855" y="3712286"/>
                    </a:cubicBezTo>
                    <a:cubicBezTo>
                      <a:pt x="0" y="6012931"/>
                      <a:pt x="0" y="8850880"/>
                      <a:pt x="1332855" y="11151525"/>
                    </a:cubicBezTo>
                    <a:cubicBezTo>
                      <a:pt x="2665709" y="13452170"/>
                      <a:pt x="5127664" y="14863811"/>
                      <a:pt x="7786486" y="14851920"/>
                    </a:cubicBezTo>
                    <a:cubicBezTo>
                      <a:pt x="10445306" y="14863811"/>
                      <a:pt x="12907262" y="13452170"/>
                      <a:pt x="14240117" y="11151525"/>
                    </a:cubicBezTo>
                    <a:cubicBezTo>
                      <a:pt x="15572971" y="8850880"/>
                      <a:pt x="15572971" y="6012931"/>
                      <a:pt x="14240117" y="3712286"/>
                    </a:cubicBezTo>
                    <a:cubicBezTo>
                      <a:pt x="12907262" y="1411641"/>
                      <a:pt x="10445306" y="0"/>
                      <a:pt x="7786486" y="11891"/>
                    </a:cubicBezTo>
                    <a:close/>
                  </a:path>
                </a:pathLst>
              </a:custGeom>
              <a:solidFill>
                <a:srgbClr val="0D1A2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45"/>
              <p:cNvSpPr/>
              <p:nvPr/>
            </p:nvSpPr>
            <p:spPr>
              <a:xfrm>
                <a:off x="-156193" y="188812"/>
                <a:ext cx="15152415" cy="14462405"/>
              </a:xfrm>
              <a:custGeom>
                <a:avLst/>
                <a:gdLst/>
                <a:ahLst/>
                <a:cxnLst/>
                <a:rect l="l" t="t" r="r" b="b"/>
                <a:pathLst>
                  <a:path w="15152415" h="14462405">
                    <a:moveTo>
                      <a:pt x="7576208" y="11570"/>
                    </a:moveTo>
                    <a:cubicBezTo>
                      <a:pt x="4989189" y="0"/>
                      <a:pt x="2593721" y="1373519"/>
                      <a:pt x="1296860" y="3612034"/>
                    </a:cubicBezTo>
                    <a:cubicBezTo>
                      <a:pt x="0" y="5850548"/>
                      <a:pt x="0" y="8611857"/>
                      <a:pt x="1296860" y="10850372"/>
                    </a:cubicBezTo>
                    <a:cubicBezTo>
                      <a:pt x="2593721" y="13088886"/>
                      <a:pt x="4989189" y="14462405"/>
                      <a:pt x="7576208" y="14450835"/>
                    </a:cubicBezTo>
                    <a:cubicBezTo>
                      <a:pt x="10163226" y="14462405"/>
                      <a:pt x="12558694" y="13088886"/>
                      <a:pt x="13855555" y="10850372"/>
                    </a:cubicBezTo>
                    <a:cubicBezTo>
                      <a:pt x="15152416" y="8611857"/>
                      <a:pt x="15152416" y="5850548"/>
                      <a:pt x="13855555" y="3612034"/>
                    </a:cubicBezTo>
                    <a:cubicBezTo>
                      <a:pt x="12558694" y="1373519"/>
                      <a:pt x="10163226" y="0"/>
                      <a:pt x="7576208" y="115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46"/>
              <p:cNvSpPr/>
              <p:nvPr/>
            </p:nvSpPr>
            <p:spPr>
              <a:xfrm>
                <a:off x="223301" y="551024"/>
                <a:ext cx="14393427" cy="13737979"/>
              </a:xfrm>
              <a:custGeom>
                <a:avLst/>
                <a:gdLst/>
                <a:ahLst/>
                <a:cxnLst/>
                <a:rect l="l" t="t" r="r" b="b"/>
                <a:pathLst>
                  <a:path w="14393427" h="13737979">
                    <a:moveTo>
                      <a:pt x="7196714" y="10990"/>
                    </a:moveTo>
                    <a:cubicBezTo>
                      <a:pt x="4739280" y="0"/>
                      <a:pt x="2463801" y="1304719"/>
                      <a:pt x="1231900" y="3431106"/>
                    </a:cubicBezTo>
                    <a:cubicBezTo>
                      <a:pt x="0" y="5557493"/>
                      <a:pt x="0" y="8180487"/>
                      <a:pt x="1231900" y="10306874"/>
                    </a:cubicBezTo>
                    <a:cubicBezTo>
                      <a:pt x="2463801" y="12433261"/>
                      <a:pt x="4739280" y="13737980"/>
                      <a:pt x="7196714" y="13726990"/>
                    </a:cubicBezTo>
                    <a:cubicBezTo>
                      <a:pt x="9654147" y="13737980"/>
                      <a:pt x="11929626" y="12433261"/>
                      <a:pt x="13161527" y="10306874"/>
                    </a:cubicBezTo>
                    <a:cubicBezTo>
                      <a:pt x="14393427" y="8180487"/>
                      <a:pt x="14393427" y="5557493"/>
                      <a:pt x="13161527" y="3431106"/>
                    </a:cubicBezTo>
                    <a:cubicBezTo>
                      <a:pt x="11929626" y="1304719"/>
                      <a:pt x="9654147" y="0"/>
                      <a:pt x="7196714" y="1099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223" t="-54990" r="223" b="-2300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7" name="Group 47"/>
            <p:cNvGrpSpPr>
              <a:grpSpLocks noChangeAspect="1"/>
            </p:cNvGrpSpPr>
            <p:nvPr/>
          </p:nvGrpSpPr>
          <p:grpSpPr>
            <a:xfrm>
              <a:off x="2139409" y="0"/>
              <a:ext cx="1309020" cy="1309020"/>
              <a:chOff x="0" y="0"/>
              <a:chExt cx="14840029" cy="14840029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-366471" y="-11891"/>
                <a:ext cx="15572971" cy="14863810"/>
              </a:xfrm>
              <a:custGeom>
                <a:avLst/>
                <a:gdLst/>
                <a:ahLst/>
                <a:cxnLst/>
                <a:rect l="l" t="t" r="r" b="b"/>
                <a:pathLst>
                  <a:path w="15572971" h="14863810">
                    <a:moveTo>
                      <a:pt x="7786486" y="11891"/>
                    </a:moveTo>
                    <a:cubicBezTo>
                      <a:pt x="5127664" y="0"/>
                      <a:pt x="2665709" y="1411641"/>
                      <a:pt x="1332855" y="3712286"/>
                    </a:cubicBezTo>
                    <a:cubicBezTo>
                      <a:pt x="0" y="6012931"/>
                      <a:pt x="0" y="8850880"/>
                      <a:pt x="1332855" y="11151525"/>
                    </a:cubicBezTo>
                    <a:cubicBezTo>
                      <a:pt x="2665709" y="13452170"/>
                      <a:pt x="5127664" y="14863811"/>
                      <a:pt x="7786486" y="14851920"/>
                    </a:cubicBezTo>
                    <a:cubicBezTo>
                      <a:pt x="10445306" y="14863811"/>
                      <a:pt x="12907262" y="13452170"/>
                      <a:pt x="14240117" y="11151525"/>
                    </a:cubicBezTo>
                    <a:cubicBezTo>
                      <a:pt x="15572971" y="8850880"/>
                      <a:pt x="15572971" y="6012931"/>
                      <a:pt x="14240117" y="3712286"/>
                    </a:cubicBezTo>
                    <a:cubicBezTo>
                      <a:pt x="12907262" y="1411641"/>
                      <a:pt x="10445306" y="0"/>
                      <a:pt x="7786486" y="11891"/>
                    </a:cubicBezTo>
                    <a:close/>
                  </a:path>
                </a:pathLst>
              </a:custGeom>
              <a:solidFill>
                <a:srgbClr val="0D1A2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49"/>
              <p:cNvSpPr/>
              <p:nvPr/>
            </p:nvSpPr>
            <p:spPr>
              <a:xfrm>
                <a:off x="-156193" y="188812"/>
                <a:ext cx="15152415" cy="14462405"/>
              </a:xfrm>
              <a:custGeom>
                <a:avLst/>
                <a:gdLst/>
                <a:ahLst/>
                <a:cxnLst/>
                <a:rect l="l" t="t" r="r" b="b"/>
                <a:pathLst>
                  <a:path w="15152415" h="14462405">
                    <a:moveTo>
                      <a:pt x="7576208" y="11570"/>
                    </a:moveTo>
                    <a:cubicBezTo>
                      <a:pt x="4989189" y="0"/>
                      <a:pt x="2593721" y="1373519"/>
                      <a:pt x="1296860" y="3612034"/>
                    </a:cubicBezTo>
                    <a:cubicBezTo>
                      <a:pt x="0" y="5850548"/>
                      <a:pt x="0" y="8611857"/>
                      <a:pt x="1296860" y="10850372"/>
                    </a:cubicBezTo>
                    <a:cubicBezTo>
                      <a:pt x="2593721" y="13088886"/>
                      <a:pt x="4989189" y="14462405"/>
                      <a:pt x="7576208" y="14450835"/>
                    </a:cubicBezTo>
                    <a:cubicBezTo>
                      <a:pt x="10163226" y="14462405"/>
                      <a:pt x="12558694" y="13088886"/>
                      <a:pt x="13855555" y="10850372"/>
                    </a:cubicBezTo>
                    <a:cubicBezTo>
                      <a:pt x="15152416" y="8611857"/>
                      <a:pt x="15152416" y="5850548"/>
                      <a:pt x="13855555" y="3612034"/>
                    </a:cubicBezTo>
                    <a:cubicBezTo>
                      <a:pt x="12558694" y="1373519"/>
                      <a:pt x="10163226" y="0"/>
                      <a:pt x="7576208" y="115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50"/>
              <p:cNvSpPr/>
              <p:nvPr/>
            </p:nvSpPr>
            <p:spPr>
              <a:xfrm>
                <a:off x="223301" y="551024"/>
                <a:ext cx="14393427" cy="13737979"/>
              </a:xfrm>
              <a:custGeom>
                <a:avLst/>
                <a:gdLst/>
                <a:ahLst/>
                <a:cxnLst/>
                <a:rect l="l" t="t" r="r" b="b"/>
                <a:pathLst>
                  <a:path w="14393427" h="13737979">
                    <a:moveTo>
                      <a:pt x="7196714" y="10990"/>
                    </a:moveTo>
                    <a:cubicBezTo>
                      <a:pt x="4739280" y="0"/>
                      <a:pt x="2463801" y="1304719"/>
                      <a:pt x="1231900" y="3431106"/>
                    </a:cubicBezTo>
                    <a:cubicBezTo>
                      <a:pt x="0" y="5557493"/>
                      <a:pt x="0" y="8180487"/>
                      <a:pt x="1231900" y="10306874"/>
                    </a:cubicBezTo>
                    <a:cubicBezTo>
                      <a:pt x="2463801" y="12433261"/>
                      <a:pt x="4739280" y="13737980"/>
                      <a:pt x="7196714" y="13726990"/>
                    </a:cubicBezTo>
                    <a:cubicBezTo>
                      <a:pt x="9654147" y="13737980"/>
                      <a:pt x="11929626" y="12433261"/>
                      <a:pt x="13161527" y="10306874"/>
                    </a:cubicBezTo>
                    <a:cubicBezTo>
                      <a:pt x="14393427" y="8180487"/>
                      <a:pt x="14393427" y="5557493"/>
                      <a:pt x="13161527" y="3431106"/>
                    </a:cubicBezTo>
                    <a:cubicBezTo>
                      <a:pt x="11929626" y="1304719"/>
                      <a:pt x="9654147" y="0"/>
                      <a:pt x="7196714" y="1099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223" t="-52028" r="223" b="-2596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" name="TextBox 51"/>
            <p:cNvSpPr txBox="1"/>
            <p:nvPr/>
          </p:nvSpPr>
          <p:spPr>
            <a:xfrm>
              <a:off x="141498" y="2054716"/>
              <a:ext cx="3048274" cy="1319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48"/>
                </a:lnSpc>
              </a:pPr>
              <a:r>
                <a:rPr lang="en-US" sz="1797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Continue taking your supplements for 120 days</a:t>
              </a:r>
            </a:p>
            <a:p>
              <a:pPr algn="ctr">
                <a:lnSpc>
                  <a:spcPts val="1815"/>
                </a:lnSpc>
              </a:pPr>
              <a:endParaRPr lang="en-US" sz="1797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4540808" y="5143500"/>
            <a:ext cx="2332359" cy="3915097"/>
            <a:chOff x="0" y="0"/>
            <a:chExt cx="3109811" cy="5220129"/>
          </a:xfrm>
        </p:grpSpPr>
        <p:grpSp>
          <p:nvGrpSpPr>
            <p:cNvPr id="53" name="Group 53"/>
            <p:cNvGrpSpPr>
              <a:grpSpLocks noChangeAspect="1"/>
            </p:cNvGrpSpPr>
            <p:nvPr/>
          </p:nvGrpSpPr>
          <p:grpSpPr>
            <a:xfrm>
              <a:off x="0" y="0"/>
              <a:ext cx="2924884" cy="2924884"/>
              <a:chOff x="0" y="0"/>
              <a:chExt cx="14840029" cy="14840029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-366471" y="-11891"/>
                <a:ext cx="15572971" cy="14863810"/>
              </a:xfrm>
              <a:custGeom>
                <a:avLst/>
                <a:gdLst/>
                <a:ahLst/>
                <a:cxnLst/>
                <a:rect l="l" t="t" r="r" b="b"/>
                <a:pathLst>
                  <a:path w="15572971" h="14863810">
                    <a:moveTo>
                      <a:pt x="7786486" y="11891"/>
                    </a:moveTo>
                    <a:cubicBezTo>
                      <a:pt x="5127664" y="0"/>
                      <a:pt x="2665709" y="1411641"/>
                      <a:pt x="1332855" y="3712286"/>
                    </a:cubicBezTo>
                    <a:cubicBezTo>
                      <a:pt x="0" y="6012931"/>
                      <a:pt x="0" y="8850880"/>
                      <a:pt x="1332855" y="11151525"/>
                    </a:cubicBezTo>
                    <a:cubicBezTo>
                      <a:pt x="2665709" y="13452170"/>
                      <a:pt x="5127664" y="14863811"/>
                      <a:pt x="7786486" y="14851920"/>
                    </a:cubicBezTo>
                    <a:cubicBezTo>
                      <a:pt x="10445306" y="14863811"/>
                      <a:pt x="12907262" y="13452170"/>
                      <a:pt x="14240117" y="11151525"/>
                    </a:cubicBezTo>
                    <a:cubicBezTo>
                      <a:pt x="15572971" y="8850880"/>
                      <a:pt x="15572971" y="6012931"/>
                      <a:pt x="14240117" y="3712286"/>
                    </a:cubicBezTo>
                    <a:cubicBezTo>
                      <a:pt x="12907262" y="1411641"/>
                      <a:pt x="10445306" y="0"/>
                      <a:pt x="7786486" y="11891"/>
                    </a:cubicBezTo>
                    <a:close/>
                  </a:path>
                </a:pathLst>
              </a:custGeom>
              <a:solidFill>
                <a:srgbClr val="0D1A2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55"/>
              <p:cNvSpPr/>
              <p:nvPr/>
            </p:nvSpPr>
            <p:spPr>
              <a:xfrm>
                <a:off x="-156193" y="188812"/>
                <a:ext cx="15152415" cy="14462405"/>
              </a:xfrm>
              <a:custGeom>
                <a:avLst/>
                <a:gdLst/>
                <a:ahLst/>
                <a:cxnLst/>
                <a:rect l="l" t="t" r="r" b="b"/>
                <a:pathLst>
                  <a:path w="15152415" h="14462405">
                    <a:moveTo>
                      <a:pt x="7576208" y="11570"/>
                    </a:moveTo>
                    <a:cubicBezTo>
                      <a:pt x="4989189" y="0"/>
                      <a:pt x="2593721" y="1373519"/>
                      <a:pt x="1296860" y="3612034"/>
                    </a:cubicBezTo>
                    <a:cubicBezTo>
                      <a:pt x="0" y="5850548"/>
                      <a:pt x="0" y="8611857"/>
                      <a:pt x="1296860" y="10850372"/>
                    </a:cubicBezTo>
                    <a:cubicBezTo>
                      <a:pt x="2593721" y="13088886"/>
                      <a:pt x="4989189" y="14462405"/>
                      <a:pt x="7576208" y="14450835"/>
                    </a:cubicBezTo>
                    <a:cubicBezTo>
                      <a:pt x="10163226" y="14462405"/>
                      <a:pt x="12558694" y="13088886"/>
                      <a:pt x="13855555" y="10850372"/>
                    </a:cubicBezTo>
                    <a:cubicBezTo>
                      <a:pt x="15152416" y="8611857"/>
                      <a:pt x="15152416" y="5850548"/>
                      <a:pt x="13855555" y="3612034"/>
                    </a:cubicBezTo>
                    <a:cubicBezTo>
                      <a:pt x="12558694" y="1373519"/>
                      <a:pt x="10163226" y="0"/>
                      <a:pt x="7576208" y="115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56"/>
              <p:cNvSpPr/>
              <p:nvPr/>
            </p:nvSpPr>
            <p:spPr>
              <a:xfrm>
                <a:off x="223301" y="551024"/>
                <a:ext cx="14393427" cy="13737979"/>
              </a:xfrm>
              <a:custGeom>
                <a:avLst/>
                <a:gdLst/>
                <a:ahLst/>
                <a:cxnLst/>
                <a:rect l="l" t="t" r="r" b="b"/>
                <a:pathLst>
                  <a:path w="14393427" h="13737979">
                    <a:moveTo>
                      <a:pt x="7196714" y="10990"/>
                    </a:moveTo>
                    <a:cubicBezTo>
                      <a:pt x="4739280" y="0"/>
                      <a:pt x="2463801" y="1304719"/>
                      <a:pt x="1231900" y="3431106"/>
                    </a:cubicBezTo>
                    <a:cubicBezTo>
                      <a:pt x="0" y="5557493"/>
                      <a:pt x="0" y="8180487"/>
                      <a:pt x="1231900" y="10306874"/>
                    </a:cubicBezTo>
                    <a:cubicBezTo>
                      <a:pt x="2463801" y="12433261"/>
                      <a:pt x="4739280" y="13737980"/>
                      <a:pt x="7196714" y="13726990"/>
                    </a:cubicBezTo>
                    <a:cubicBezTo>
                      <a:pt x="9654147" y="13737980"/>
                      <a:pt x="11929626" y="12433261"/>
                      <a:pt x="13161527" y="10306874"/>
                    </a:cubicBezTo>
                    <a:cubicBezTo>
                      <a:pt x="14393427" y="8180487"/>
                      <a:pt x="14393427" y="5557493"/>
                      <a:pt x="13161527" y="3431106"/>
                    </a:cubicBezTo>
                    <a:cubicBezTo>
                      <a:pt x="11929626" y="1304719"/>
                      <a:pt x="9654147" y="0"/>
                      <a:pt x="7196714" y="1099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75775" r="-7830" b="-914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" name="TextBox 57"/>
            <p:cNvSpPr txBox="1"/>
            <p:nvPr/>
          </p:nvSpPr>
          <p:spPr>
            <a:xfrm>
              <a:off x="61537" y="3562021"/>
              <a:ext cx="3048274" cy="1658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48"/>
                </a:lnSpc>
              </a:pPr>
              <a:r>
                <a:rPr lang="en-US" sz="1797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Retest to see the measurable improvement in your health</a:t>
              </a:r>
            </a:p>
            <a:p>
              <a:pPr algn="ctr">
                <a:lnSpc>
                  <a:spcPts val="1815"/>
                </a:lnSpc>
              </a:pPr>
              <a:endParaRPr lang="en-US" sz="1797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</p:txBody>
        </p:sp>
      </p:grpSp>
      <p:sp>
        <p:nvSpPr>
          <p:cNvPr id="58" name="Freeform 58"/>
          <p:cNvSpPr/>
          <p:nvPr/>
        </p:nvSpPr>
        <p:spPr>
          <a:xfrm>
            <a:off x="15541998" y="530472"/>
            <a:ext cx="2181366" cy="602890"/>
          </a:xfrm>
          <a:custGeom>
            <a:avLst/>
            <a:gdLst/>
            <a:ahLst/>
            <a:cxnLst/>
            <a:rect l="l" t="t" r="r" b="b"/>
            <a:pathLst>
              <a:path w="2181366" h="602890">
                <a:moveTo>
                  <a:pt x="0" y="0"/>
                </a:moveTo>
                <a:lnTo>
                  <a:pt x="2181366" y="0"/>
                </a:lnTo>
                <a:lnTo>
                  <a:pt x="2181366" y="602890"/>
                </a:lnTo>
                <a:lnTo>
                  <a:pt x="0" y="6028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979379" y="2145856"/>
            <a:ext cx="11146804" cy="6218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837"/>
              </a:lnSpc>
            </a:pPr>
            <a:r>
              <a:rPr lang="en-US" sz="7567">
                <a:solidFill>
                  <a:srgbClr val="FFFFFF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Imagine if you could offer a test </a:t>
            </a:r>
            <a:r>
              <a:rPr lang="en-US" sz="7567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every person</a:t>
            </a:r>
            <a:r>
              <a:rPr lang="en-US" sz="7567">
                <a:solidFill>
                  <a:srgbClr val="FFFFFF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 in the world needs,</a:t>
            </a:r>
            <a:r>
              <a:rPr lang="en-US" sz="7567" b="1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before they knew they needed it.</a:t>
            </a:r>
          </a:p>
        </p:txBody>
      </p:sp>
      <p:sp>
        <p:nvSpPr>
          <p:cNvPr id="4" name="Freeform 4"/>
          <p:cNvSpPr/>
          <p:nvPr/>
        </p:nvSpPr>
        <p:spPr>
          <a:xfrm>
            <a:off x="15510257" y="562877"/>
            <a:ext cx="2069745" cy="572040"/>
          </a:xfrm>
          <a:custGeom>
            <a:avLst/>
            <a:gdLst/>
            <a:ahLst/>
            <a:cxnLst/>
            <a:rect l="l" t="t" r="r" b="b"/>
            <a:pathLst>
              <a:path w="2069745" h="572040">
                <a:moveTo>
                  <a:pt x="0" y="0"/>
                </a:moveTo>
                <a:lnTo>
                  <a:pt x="2069745" y="0"/>
                </a:lnTo>
                <a:lnTo>
                  <a:pt x="2069745" y="572040"/>
                </a:lnTo>
                <a:lnTo>
                  <a:pt x="0" y="572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1579711" y="831917"/>
            <a:ext cx="5559090" cy="417196"/>
            <a:chOff x="0" y="0"/>
            <a:chExt cx="7412120" cy="556261"/>
          </a:xfrm>
        </p:grpSpPr>
        <p:sp>
          <p:nvSpPr>
            <p:cNvPr id="6" name="TextBox 6"/>
            <p:cNvSpPr txBox="1"/>
            <p:nvPr/>
          </p:nvSpPr>
          <p:spPr>
            <a:xfrm>
              <a:off x="3477881" y="-76200"/>
              <a:ext cx="3934239" cy="632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199"/>
                </a:lnSpc>
                <a:spcBef>
                  <a:spcPct val="0"/>
                </a:spcBef>
              </a:pPr>
              <a:r>
                <a:rPr lang="en-US" sz="2799" b="1" spc="221">
                  <a:solidFill>
                    <a:srgbClr val="FFFFFE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THE SOLUTION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249677"/>
              <a:ext cx="3477881" cy="0"/>
            </a:xfrm>
            <a:prstGeom prst="line">
              <a:avLst/>
            </a:prstGeom>
            <a:ln w="254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5955</Words>
  <Application>Microsoft Office PowerPoint</Application>
  <PresentationFormat>Custom</PresentationFormat>
  <Paragraphs>1036</Paragraphs>
  <Slides>33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8" baseType="lpstr">
      <vt:lpstr>Arial</vt:lpstr>
      <vt:lpstr>Poppins Extra-Light</vt:lpstr>
      <vt:lpstr>Open Sans 2 Light Italics</vt:lpstr>
      <vt:lpstr>Canva Sans Bold</vt:lpstr>
      <vt:lpstr>Proxima Nova Bold</vt:lpstr>
      <vt:lpstr>Helvetica Bold</vt:lpstr>
      <vt:lpstr>Open Sans 1 Light</vt:lpstr>
      <vt:lpstr>Open Sans 1 Medium</vt:lpstr>
      <vt:lpstr>Proxima Nova</vt:lpstr>
      <vt:lpstr>Open Sans 2 Bold Italics</vt:lpstr>
      <vt:lpstr>Calibri</vt:lpstr>
      <vt:lpstr>Open Sans 2 Light</vt:lpstr>
      <vt:lpstr>Poppins</vt:lpstr>
      <vt:lpstr>Open Sans 1 Bold</vt:lpstr>
      <vt:lpstr>DM Sans</vt:lpstr>
      <vt:lpstr>Nunito Sans Expanded Light</vt:lpstr>
      <vt:lpstr>Open Sans 1 Semi-Bold</vt:lpstr>
      <vt:lpstr>Helvetica Italics</vt:lpstr>
      <vt:lpstr>Open Sans 2 Bold</vt:lpstr>
      <vt:lpstr>Canva Sans</vt:lpstr>
      <vt:lpstr>Helvetica</vt:lpstr>
      <vt:lpstr>Open Sans 1</vt:lpstr>
      <vt:lpstr>Open Sans 1 Light Italics</vt:lpstr>
      <vt:lpstr>Open Sans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Heather's July Zinzino Deck</dc:title>
  <dc:creator>Stuart Tomc</dc:creator>
  <cp:lastModifiedBy>Stuart Tomc</cp:lastModifiedBy>
  <cp:revision>1</cp:revision>
  <dcterms:created xsi:type="dcterms:W3CDTF">2006-08-16T00:00:00Z</dcterms:created>
  <dcterms:modified xsi:type="dcterms:W3CDTF">2025-09-07T23:57:57Z</dcterms:modified>
  <dc:identifier>DAGpy30NwNw</dc:identifier>
</cp:coreProperties>
</file>