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3" r:id="rId32"/>
    <p:sldId id="289" r:id="rId33"/>
    <p:sldId id="290" r:id="rId34"/>
    <p:sldId id="292" r:id="rId35"/>
    <p:sldId id="287" r:id="rId36"/>
    <p:sldId id="288" r:id="rId37"/>
    <p:sldId id="294" r:id="rId38"/>
    <p:sldId id="295" r:id="rId39"/>
  </p:sldIdLst>
  <p:sldSz cx="18288000" cy="10287000"/>
  <p:notesSz cx="6858000" cy="9144000"/>
  <p:embeddedFontLst>
    <p:embeddedFont>
      <p:font typeface="Bebas Neue Bold" panose="020B0604020202020204" charset="0"/>
      <p:regular r:id="rId41"/>
    </p:embeddedFont>
    <p:embeddedFont>
      <p:font typeface="Canva Sans" panose="020B0604020202020204" charset="0"/>
      <p:regular r:id="rId42"/>
    </p:embeddedFont>
    <p:embeddedFont>
      <p:font typeface="Canva Sans Bold" panose="020B0604020202020204" charset="0"/>
      <p:regular r:id="rId43"/>
    </p:embeddedFont>
    <p:embeddedFont>
      <p:font typeface="DM Sans" pitchFamily="2" charset="0"/>
      <p:regular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  <p:embeddedFont>
      <p:font typeface="Helvetica Bold" panose="020B0604020202020204" charset="0"/>
      <p:regular r:id="rId49"/>
    </p:embeddedFont>
    <p:embeddedFont>
      <p:font typeface="Helvetica Italics" panose="020B0604020202020204" charset="0"/>
      <p:regular r:id="rId50"/>
    </p:embeddedFont>
    <p:embeddedFont>
      <p:font typeface="Nunito Sans Expanded Light" panose="020B0604020202020204" charset="0"/>
      <p:regular r:id="rId51"/>
    </p:embeddedFont>
    <p:embeddedFont>
      <p:font typeface="Open Sans 1" panose="020B0604020202020204" charset="0"/>
      <p:regular r:id="rId52"/>
    </p:embeddedFont>
    <p:embeddedFont>
      <p:font typeface="Open Sans 1 Bold" panose="020B0604020202020204" charset="0"/>
      <p:regular r:id="rId53"/>
    </p:embeddedFont>
    <p:embeddedFont>
      <p:font typeface="Open Sans 1 Light" panose="020B0604020202020204" charset="0"/>
      <p:regular r:id="rId54"/>
    </p:embeddedFont>
    <p:embeddedFont>
      <p:font typeface="Open Sans 1 Light Italics" panose="020B0604020202020204" charset="0"/>
      <p:regular r:id="rId55"/>
    </p:embeddedFont>
    <p:embeddedFont>
      <p:font typeface="Open Sans 1 Medium" panose="020B0604020202020204" charset="0"/>
      <p:regular r:id="rId56"/>
    </p:embeddedFont>
    <p:embeddedFont>
      <p:font typeface="Open Sans 1 Semi-Bold" panose="020B0604020202020204" charset="0"/>
      <p:regular r:id="rId57"/>
    </p:embeddedFont>
    <p:embeddedFont>
      <p:font typeface="Open Sans 2" panose="020B0604020202020204" charset="0"/>
      <p:regular r:id="rId58"/>
    </p:embeddedFont>
    <p:embeddedFont>
      <p:font typeface="Open Sans 2 Bold" panose="020B0604020202020204" charset="0"/>
      <p:regular r:id="rId59"/>
    </p:embeddedFont>
    <p:embeddedFont>
      <p:font typeface="Open Sans 2 Bold Italics" panose="020B0604020202020204" charset="0"/>
      <p:regular r:id="rId60"/>
    </p:embeddedFont>
    <p:embeddedFont>
      <p:font typeface="Open Sans 2 Light" panose="020B0604020202020204" charset="0"/>
      <p:regular r:id="rId61"/>
    </p:embeddedFont>
    <p:embeddedFont>
      <p:font typeface="Open Sans 2 Light Italics" panose="020B0604020202020204" charset="0"/>
      <p:regular r:id="rId62"/>
    </p:embeddedFont>
    <p:embeddedFont>
      <p:font typeface="Poppins" panose="00000500000000000000" pitchFamily="2" charset="0"/>
      <p:regular r:id="rId63"/>
    </p:embeddedFont>
    <p:embeddedFont>
      <p:font typeface="Poppins Extra-Light" panose="020B0604020202020204" charset="0"/>
      <p:regular r:id="rId64"/>
    </p:embeddedFont>
    <p:embeddedFont>
      <p:font typeface="Proxima Nova" panose="020B0604020202020204" charset="0"/>
      <p:regular r:id="rId65"/>
    </p:embeddedFont>
    <p:embeddedFont>
      <p:font typeface="Proxima Nova Bold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5EC988-85BD-4570-9436-BF1106D25BF4}" v="2" dt="2025-07-18T21:51:28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404" autoAdjust="0"/>
  </p:normalViewPr>
  <p:slideViewPr>
    <p:cSldViewPr>
      <p:cViewPr varScale="1">
        <p:scale>
          <a:sx n="44" d="100"/>
          <a:sy n="44" d="100"/>
        </p:scale>
        <p:origin x="660" y="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Tomc" userId="dd0c2bd3230c3fff" providerId="LiveId" clId="{B45EC988-85BD-4570-9436-BF1106D25BF4}"/>
    <pc:docChg chg="custSel addSld delSld modSld sldOrd">
      <pc:chgData name="Stuart Tomc" userId="dd0c2bd3230c3fff" providerId="LiveId" clId="{B45EC988-85BD-4570-9436-BF1106D25BF4}" dt="2025-07-20T03:03:49.828" v="152"/>
      <pc:docMkLst>
        <pc:docMk/>
      </pc:docMkLst>
      <pc:sldChg chg="del">
        <pc:chgData name="Stuart Tomc" userId="dd0c2bd3230c3fff" providerId="LiveId" clId="{B45EC988-85BD-4570-9436-BF1106D25BF4}" dt="2025-07-20T03:00:44.285" v="135" actId="2696"/>
        <pc:sldMkLst>
          <pc:docMk/>
          <pc:sldMk cId="0" sldId="260"/>
        </pc:sldMkLst>
      </pc:sldChg>
      <pc:sldChg chg="modSp mod">
        <pc:chgData name="Stuart Tomc" userId="dd0c2bd3230c3fff" providerId="LiveId" clId="{B45EC988-85BD-4570-9436-BF1106D25BF4}" dt="2025-07-20T02:57:01.626" v="21" actId="20577"/>
        <pc:sldMkLst>
          <pc:docMk/>
          <pc:sldMk cId="0" sldId="265"/>
        </pc:sldMkLst>
        <pc:spChg chg="mod">
          <ac:chgData name="Stuart Tomc" userId="dd0c2bd3230c3fff" providerId="LiveId" clId="{B45EC988-85BD-4570-9436-BF1106D25BF4}" dt="2025-07-20T02:57:01.626" v="21" actId="20577"/>
          <ac:spMkLst>
            <pc:docMk/>
            <pc:sldMk cId="0" sldId="265"/>
            <ac:spMk id="3" creationId="{00000000-0000-0000-0000-000000000000}"/>
          </ac:spMkLst>
        </pc:spChg>
      </pc:sldChg>
      <pc:sldChg chg="modSp mod">
        <pc:chgData name="Stuart Tomc" userId="dd0c2bd3230c3fff" providerId="LiveId" clId="{B45EC988-85BD-4570-9436-BF1106D25BF4}" dt="2025-07-20T02:59:11.675" v="134" actId="313"/>
        <pc:sldMkLst>
          <pc:docMk/>
          <pc:sldMk cId="0" sldId="266"/>
        </pc:sldMkLst>
        <pc:spChg chg="mod">
          <ac:chgData name="Stuart Tomc" userId="dd0c2bd3230c3fff" providerId="LiveId" clId="{B45EC988-85BD-4570-9436-BF1106D25BF4}" dt="2025-07-20T02:59:11.675" v="134" actId="313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tuart Tomc" userId="dd0c2bd3230c3fff" providerId="LiveId" clId="{B45EC988-85BD-4570-9436-BF1106D25BF4}" dt="2025-07-20T02:59:08.944" v="133" actId="313"/>
          <ac:spMkLst>
            <pc:docMk/>
            <pc:sldMk cId="0" sldId="266"/>
            <ac:spMk id="28" creationId="{00000000-0000-0000-0000-000000000000}"/>
          </ac:spMkLst>
        </pc:spChg>
      </pc:sldChg>
      <pc:sldChg chg="modSp mod">
        <pc:chgData name="Stuart Tomc" userId="dd0c2bd3230c3fff" providerId="LiveId" clId="{B45EC988-85BD-4570-9436-BF1106D25BF4}" dt="2025-07-20T02:55:46.269" v="19" actId="20577"/>
        <pc:sldMkLst>
          <pc:docMk/>
          <pc:sldMk cId="0" sldId="271"/>
        </pc:sldMkLst>
        <pc:spChg chg="mod">
          <ac:chgData name="Stuart Tomc" userId="dd0c2bd3230c3fff" providerId="LiveId" clId="{B45EC988-85BD-4570-9436-BF1106D25BF4}" dt="2025-07-20T02:55:46.269" v="19" actId="20577"/>
          <ac:spMkLst>
            <pc:docMk/>
            <pc:sldMk cId="0" sldId="271"/>
            <ac:spMk id="137" creationId="{00000000-0000-0000-0000-000000000000}"/>
          </ac:spMkLst>
        </pc:spChg>
      </pc:sldChg>
      <pc:sldChg chg="ord">
        <pc:chgData name="Stuart Tomc" userId="dd0c2bd3230c3fff" providerId="LiveId" clId="{B45EC988-85BD-4570-9436-BF1106D25BF4}" dt="2025-07-20T03:03:38.197" v="148"/>
        <pc:sldMkLst>
          <pc:docMk/>
          <pc:sldMk cId="0" sldId="287"/>
        </pc:sldMkLst>
      </pc:sldChg>
      <pc:sldChg chg="ord">
        <pc:chgData name="Stuart Tomc" userId="dd0c2bd3230c3fff" providerId="LiveId" clId="{B45EC988-85BD-4570-9436-BF1106D25BF4}" dt="2025-07-20T03:03:40.015" v="150"/>
        <pc:sldMkLst>
          <pc:docMk/>
          <pc:sldMk cId="0" sldId="288"/>
        </pc:sldMkLst>
      </pc:sldChg>
      <pc:sldChg chg="ord modNotes">
        <pc:chgData name="Stuart Tomc" userId="dd0c2bd3230c3fff" providerId="LiveId" clId="{B45EC988-85BD-4570-9436-BF1106D25BF4}" dt="2025-07-20T03:01:39.481" v="140"/>
        <pc:sldMkLst>
          <pc:docMk/>
          <pc:sldMk cId="0" sldId="289"/>
        </pc:sldMkLst>
      </pc:sldChg>
      <pc:sldChg chg="ord modNotes">
        <pc:chgData name="Stuart Tomc" userId="dd0c2bd3230c3fff" providerId="LiveId" clId="{B45EC988-85BD-4570-9436-BF1106D25BF4}" dt="2025-07-20T03:01:52.773" v="144"/>
        <pc:sldMkLst>
          <pc:docMk/>
          <pc:sldMk cId="0" sldId="290"/>
        </pc:sldMkLst>
      </pc:sldChg>
      <pc:sldChg chg="del">
        <pc:chgData name="Stuart Tomc" userId="dd0c2bd3230c3fff" providerId="LiveId" clId="{B45EC988-85BD-4570-9436-BF1106D25BF4}" dt="2025-07-20T03:01:07.748" v="136" actId="47"/>
        <pc:sldMkLst>
          <pc:docMk/>
          <pc:sldMk cId="0" sldId="291"/>
        </pc:sldMkLst>
      </pc:sldChg>
      <pc:sldChg chg="ord modNotes">
        <pc:chgData name="Stuart Tomc" userId="dd0c2bd3230c3fff" providerId="LiveId" clId="{B45EC988-85BD-4570-9436-BF1106D25BF4}" dt="2025-07-20T03:01:36.034" v="138"/>
        <pc:sldMkLst>
          <pc:docMk/>
          <pc:sldMk cId="0" sldId="293"/>
        </pc:sldMkLst>
      </pc:sldChg>
      <pc:sldChg chg="modSp add mod ord">
        <pc:chgData name="Stuart Tomc" userId="dd0c2bd3230c3fff" providerId="LiveId" clId="{B45EC988-85BD-4570-9436-BF1106D25BF4}" dt="2025-07-20T03:03:36.575" v="146"/>
        <pc:sldMkLst>
          <pc:docMk/>
          <pc:sldMk cId="186250220" sldId="294"/>
        </pc:sldMkLst>
        <pc:picChg chg="mod">
          <ac:chgData name="Stuart Tomc" userId="dd0c2bd3230c3fff" providerId="LiveId" clId="{B45EC988-85BD-4570-9436-BF1106D25BF4}" dt="2025-07-18T21:52:02.816" v="4" actId="1076"/>
          <ac:picMkLst>
            <pc:docMk/>
            <pc:sldMk cId="186250220" sldId="294"/>
            <ac:picMk id="9" creationId="{2CD1BC6F-8FA6-4F2E-EBF7-6BA2C787BFD5}"/>
          </ac:picMkLst>
        </pc:picChg>
      </pc:sldChg>
      <pc:sldChg chg="modSp add mod ord setBg">
        <pc:chgData name="Stuart Tomc" userId="dd0c2bd3230c3fff" providerId="LiveId" clId="{B45EC988-85BD-4570-9436-BF1106D25BF4}" dt="2025-07-20T03:03:49.828" v="152"/>
        <pc:sldMkLst>
          <pc:docMk/>
          <pc:sldMk cId="559561906" sldId="295"/>
        </pc:sldMkLst>
        <pc:picChg chg="mod">
          <ac:chgData name="Stuart Tomc" userId="dd0c2bd3230c3fff" providerId="LiveId" clId="{B45EC988-85BD-4570-9436-BF1106D25BF4}" dt="2025-07-18T21:52:12.483" v="7" actId="1076"/>
          <ac:picMkLst>
            <pc:docMk/>
            <pc:sldMk cId="559561906" sldId="295"/>
            <ac:picMk id="3" creationId="{BE146B34-1453-8C23-1F50-F51C8A5D9F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Hi everyone—I’m Heather Nianouris, coming to you from my home office in Dayton, Ohio, and I’m really glad you’re here.</a:t>
            </a:r>
          </a:p>
          <a:p>
            <a:endParaRPr lang="en-US"/>
          </a:p>
          <a:p>
            <a:r>
              <a:rPr lang="en-US"/>
              <a:t>Let me give you some quick context.</a:t>
            </a:r>
          </a:p>
          <a:p>
            <a:endParaRPr lang="en-US"/>
          </a:p>
          <a:p>
            <a:r>
              <a:rPr lang="en-US"/>
              <a:t>I spent 12 years in social selling—helping everyday people build income by sharing products they love. I built a global team of over 10,000 and was one of the top leaders at my former company.</a:t>
            </a:r>
          </a:p>
          <a:p>
            <a:endParaRPr lang="en-US"/>
          </a:p>
          <a:p>
            <a:r>
              <a:rPr lang="en-US"/>
              <a:t>But last July, the rug got pulled out from under us. The company shifted directions overnight, and just like that… years of income disappeared.</a:t>
            </a:r>
          </a:p>
          <a:p>
            <a:endParaRPr lang="en-US"/>
          </a:p>
          <a:p>
            <a:r>
              <a:rPr lang="en-US"/>
              <a:t>It made us pause. Reevaluate.</a:t>
            </a:r>
          </a:p>
          <a:p>
            <a:r>
              <a:rPr lang="en-US"/>
              <a:t>My husband and I made a list—an actual list—of what it would take to start again. And honestly? The bar was high.</a:t>
            </a:r>
          </a:p>
          <a:p>
            <a:endParaRPr lang="en-US"/>
          </a:p>
          <a:p>
            <a:r>
              <a:rPr lang="en-US"/>
              <a:t>We weren’t looking for hype. We wanted substance.</a:t>
            </a:r>
          </a:p>
          <a:p>
            <a:r>
              <a:rPr lang="en-US"/>
              <a:t>Something testable, credible, and disruptive in all the right ways—something that would speak to both everyday people and professionals.</a:t>
            </a:r>
          </a:p>
          <a:p>
            <a:endParaRPr lang="en-US"/>
          </a:p>
          <a:p>
            <a:r>
              <a:rPr lang="en-US"/>
              <a:t>That’s when we found Zinzino.</a:t>
            </a:r>
          </a:p>
          <a:p>
            <a:endParaRPr lang="en-US"/>
          </a:p>
          <a:p>
            <a:r>
              <a:rPr lang="en-US"/>
              <a:t>This wasn’t just another supplement company—it was a whole new way of thinking about wellness.</a:t>
            </a:r>
          </a:p>
          <a:p>
            <a:endParaRPr lang="en-US"/>
          </a:p>
          <a:p>
            <a:r>
              <a:rPr lang="en-US"/>
              <a:t>And the deeper we got in, the more I realized…</a:t>
            </a:r>
          </a:p>
          <a:p>
            <a:r>
              <a:rPr lang="en-US"/>
              <a:t>I wasn’t starting over.</a:t>
            </a:r>
          </a:p>
          <a:p>
            <a:r>
              <a:rPr lang="en-US"/>
              <a:t>I was leveling up.</a:t>
            </a:r>
          </a:p>
          <a:p>
            <a:endParaRPr lang="en-US"/>
          </a:p>
          <a:p>
            <a:r>
              <a:rPr lang="en-US"/>
              <a:t>And that’s what I want to show you today:</a:t>
            </a:r>
          </a:p>
          <a:p>
            <a:endParaRPr lang="en-US"/>
          </a:p>
          <a:p>
            <a:r>
              <a:rPr lang="en-US"/>
              <a:t>✔ Who Zinzino is—and why you haven’t heard of them yet</a:t>
            </a:r>
          </a:p>
          <a:p>
            <a:r>
              <a:rPr lang="en-US"/>
              <a:t>✔ What test-based nutrition means—and why it matters</a:t>
            </a:r>
          </a:p>
          <a:p>
            <a:r>
              <a:rPr lang="en-US"/>
              <a:t>✔ How this creates a better path for health and income</a:t>
            </a:r>
          </a:p>
          <a:p>
            <a:r>
              <a:rPr lang="en-US"/>
              <a:t>✔ And why timing is everything right now</a:t>
            </a:r>
          </a:p>
          <a:p>
            <a:endParaRPr lang="en-US"/>
          </a:p>
          <a:p>
            <a:r>
              <a:rPr lang="en-US"/>
              <a:t>Let’s get into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So what’s the ideal balance?</a:t>
            </a:r>
          </a:p>
          <a:p>
            <a:endParaRPr lang="en-US"/>
          </a:p>
          <a:p>
            <a:r>
              <a:rPr lang="en-US"/>
              <a:t>Science shows that our bodies function best at around a 3:1 ratio—Omega-6 to Omega-3.</a:t>
            </a:r>
          </a:p>
          <a:p>
            <a:r>
              <a:rPr lang="en-US"/>
              <a:t>That’s the level our ancestors maintained for thousands of years.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At 3:1, your cell walls are soft and permeable.</a:t>
            </a:r>
          </a:p>
          <a:p>
            <a:r>
              <a:rPr lang="en-US"/>
              <a:t>Nutrients get in. Waste gets out. The body works the way it’s supposed to.</a:t>
            </a:r>
          </a:p>
          <a:p>
            <a:endParaRPr lang="en-US"/>
          </a:p>
          <a:p>
            <a:r>
              <a:rPr lang="en-US"/>
              <a:t>But today?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Today,  the average person is walking around with a ratio of 25:1 or higher.</a:t>
            </a:r>
          </a:p>
          <a:p>
            <a:r>
              <a:rPr lang="en-US"/>
              <a:t>That’s not just a little off—that’s a completely different environment inside the body.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So what happened?</a:t>
            </a:r>
          </a:p>
          <a:p>
            <a:endParaRPr lang="en-US"/>
          </a:p>
          <a:p>
            <a:r>
              <a:rPr lang="en-US"/>
              <a:t>It started in the 1960s—when industrial farming, processed foods, and cheap seed oils flooded our food supply.</a:t>
            </a:r>
          </a:p>
          <a:p>
            <a:r>
              <a:rPr lang="en-US"/>
              <a:t>Omega-6 became the dominant fat. Omega-3 all but disappeared.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And when there’s too much Omega-6?</a:t>
            </a:r>
          </a:p>
          <a:p>
            <a:endParaRPr lang="en-US"/>
          </a:p>
          <a:p>
            <a:r>
              <a:rPr lang="en-US"/>
              <a:t>Cell walls get stiff. Nutrients struggle to enter. Toxins can’t escape.</a:t>
            </a:r>
          </a:p>
          <a:p>
            <a:endParaRPr lang="en-US"/>
          </a:p>
          <a:p>
            <a:r>
              <a:rPr lang="en-US"/>
              <a:t>The body stays in defense mode. Inflammation builds—slowly, quietly—until symptoms finally surface.</a:t>
            </a:r>
          </a:p>
          <a:p>
            <a:endParaRPr lang="en-US"/>
          </a:p>
          <a:p>
            <a:r>
              <a:rPr lang="en-US"/>
              <a:t>Now here’s the big question:</a:t>
            </a:r>
          </a:p>
          <a:p>
            <a:r>
              <a:rPr lang="en-US"/>
              <a:t>How many people are walking around like this—and have no idea?</a:t>
            </a:r>
          </a:p>
          <a:p>
            <a:endParaRPr lang="en-US"/>
          </a:p>
          <a:p>
            <a:r>
              <a:rPr lang="en-US"/>
              <a:t>Let’s take a look.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Zinzino has now run over one million Omega Balance Tests around the world.</a:t>
            </a:r>
          </a:p>
          <a:p>
            <a:endParaRPr lang="en-US"/>
          </a:p>
          <a:p>
            <a:r>
              <a:rPr lang="en-US"/>
              <a:t>And here’s what we found:</a:t>
            </a:r>
          </a:p>
          <a:p>
            <a:endParaRPr lang="en-US"/>
          </a:p>
          <a:p>
            <a:r>
              <a:rPr lang="en-US"/>
              <a:t>97% of people are out of balance.</a:t>
            </a:r>
          </a:p>
          <a:p>
            <a:r>
              <a:rPr lang="en-US"/>
              <a:t>In the U.S., it’s even higher—99%.</a:t>
            </a:r>
          </a:p>
          <a:p>
            <a:endParaRPr lang="en-US"/>
          </a:p>
          <a:p>
            <a:r>
              <a:rPr lang="en-US"/>
              <a:t>Now here’s the part that really matters:</a:t>
            </a:r>
          </a:p>
          <a:p>
            <a:endParaRPr lang="en-US"/>
          </a:p>
          <a:p>
            <a:r>
              <a:rPr lang="en-US"/>
              <a:t>These numbers include people who were already taking Omega-3s.</a:t>
            </a:r>
          </a:p>
          <a:p>
            <a:r>
              <a:rPr lang="en-US"/>
              <a:t>People eating clean. People doing “all the right things.”</a:t>
            </a:r>
          </a:p>
          <a:p>
            <a:endParaRPr lang="en-US"/>
          </a:p>
          <a:p>
            <a:r>
              <a:rPr lang="en-US"/>
              <a:t>They were still failing the test.</a:t>
            </a:r>
          </a:p>
          <a:p>
            <a:endParaRPr lang="en-US"/>
          </a:p>
          <a:p>
            <a:r>
              <a:rPr lang="en-US"/>
              <a:t>And that was a moment of truth for me.</a:t>
            </a:r>
          </a:p>
          <a:p>
            <a:endParaRPr lang="en-US"/>
          </a:p>
          <a:p>
            <a:r>
              <a:rPr lang="en-US"/>
              <a:t>Because if the Omega-3 I was already using actually worked—</a:t>
            </a:r>
          </a:p>
          <a:p>
            <a:r>
              <a:rPr lang="en-US"/>
              <a:t>Shouldn’t my test have shown that?</a:t>
            </a:r>
          </a:p>
          <a:p>
            <a:endParaRPr lang="en-US"/>
          </a:p>
          <a:p>
            <a:r>
              <a:rPr lang="en-US"/>
              <a:t>It didn’t.</a:t>
            </a:r>
          </a:p>
          <a:p>
            <a:endParaRPr lang="en-US"/>
          </a:p>
          <a:p>
            <a:r>
              <a:rPr lang="en-US"/>
              <a:t>So maybe the issue isn’t just about taking Omega-3—</a:t>
            </a:r>
          </a:p>
          <a:p>
            <a:r>
              <a:rPr lang="en-US"/>
              <a:t>Maybe it’s about taking the right kind.</a:t>
            </a:r>
          </a:p>
          <a:p>
            <a:endParaRPr lang="en-US"/>
          </a:p>
          <a:p>
            <a:r>
              <a:rPr lang="en-US"/>
              <a:t>And that’s exactly what we’re going to unpack next.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let’s talk about what actually DOES work.</a:t>
            </a:r>
          </a:p>
          <a:p>
            <a:endParaRPr lang="en-US"/>
          </a:p>
          <a:p>
            <a:r>
              <a:rPr lang="en-US"/>
              <a:t>Remember how Dr. Colin Robertson told us the research showed most Omega-3s aren’t making it into the cells?</a:t>
            </a:r>
          </a:p>
          <a:p>
            <a:endParaRPr lang="en-US"/>
          </a:p>
          <a:p>
            <a:r>
              <a:rPr lang="en-US"/>
              <a:t>Let me show you WHY. It all comes down to one word: POLYPHENOLS. 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During the fish oil refining process, polyphenols—the natural antioxidants that protect Omega-3s—are stripped away.</a:t>
            </a:r>
          </a:p>
          <a:p>
            <a:r>
              <a:rPr lang="en-US"/>
              <a:t>Without them, the oil becomes unstable.</a:t>
            </a:r>
          </a:p>
          <a:p>
            <a:r>
              <a:rPr lang="en-US"/>
              <a:t>It oxidizes. It breaks down. And the body can’t absorb it properly.</a:t>
            </a:r>
          </a:p>
          <a:p>
            <a:endParaRPr lang="en-US"/>
          </a:p>
          <a:p>
            <a:r>
              <a:rPr lang="en-US"/>
              <a:t>THAT'S why people taking “good” Omega-3s were still failing their test.</a:t>
            </a:r>
          </a:p>
          <a:p>
            <a:endParaRPr lang="en-US"/>
          </a:p>
          <a:p>
            <a:r>
              <a:rPr lang="en-US"/>
              <a:t>Zinzino found a way to ADD THE POPYPHENOLS back IN.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After years of research, they discovered a rare olive harvested just before ripening—packed with the same polyphenols fish oil needs to stay protected.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So they combined 60% wild-caught, ultra-purified fish oil</a:t>
            </a:r>
          </a:p>
          <a:p>
            <a:r>
              <a:rPr lang="en-US"/>
              <a:t>with 40% pre-harvest olive oil rich in polyphenols.</a:t>
            </a:r>
          </a:p>
          <a:p>
            <a:endParaRPr lang="en-US"/>
          </a:p>
          <a:p>
            <a:r>
              <a:rPr lang="en-US"/>
              <a:t>The result?</a:t>
            </a:r>
          </a:p>
          <a:p>
            <a:endParaRPr lang="en-US"/>
          </a:p>
          <a:p>
            <a:r>
              <a:rPr lang="en-US"/>
              <a:t>Omega-3s that stay stable, absorb properly, and actually reach your cells—just like nature intended.</a:t>
            </a:r>
          </a:p>
          <a:p>
            <a:endParaRPr lang="en-US"/>
          </a:p>
          <a:p>
            <a:r>
              <a:rPr lang="en-US"/>
              <a:t>And most importantly?</a:t>
            </a:r>
          </a:p>
          <a:p>
            <a:endParaRPr lang="en-US"/>
          </a:p>
          <a:p>
            <a:r>
              <a:rPr lang="en-US"/>
              <a:t>Proven to restore balance.</a:t>
            </a:r>
          </a:p>
          <a:p>
            <a:endParaRPr lang="en-US"/>
          </a:p>
          <a:p>
            <a:r>
              <a:rPr lang="en-US"/>
              <a:t>BalanceOil+ is the only Omega-3 supplement in the world with clinical results showing it actually works—measured by a before-and-after blood test.</a:t>
            </a:r>
          </a:p>
          <a:p>
            <a:endParaRPr lang="en-US"/>
          </a:p>
          <a:p>
            <a:r>
              <a:rPr lang="en-US"/>
              <a:t>That’s not marketing. That’s science.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what does the proof actually look like in the client experience?</a:t>
            </a:r>
          </a:p>
          <a:p>
            <a:endParaRPr lang="en-US"/>
          </a:p>
          <a:p>
            <a:r>
              <a:rPr lang="en-US"/>
              <a:t>Let me show you.</a:t>
            </a:r>
          </a:p>
          <a:p>
            <a:endParaRPr lang="en-US"/>
          </a:p>
          <a:p>
            <a:r>
              <a:rPr lang="en-US"/>
              <a:t>Now technically, you’re only supposed to test every 120 days.</a:t>
            </a:r>
          </a:p>
          <a:p>
            <a:r>
              <a:rPr lang="en-US"/>
              <a:t>But I’m curious—so I tested every 30.</a:t>
            </a:r>
          </a:p>
          <a:p>
            <a:endParaRPr lang="en-US"/>
          </a:p>
          <a:p>
            <a:r>
              <a:rPr lang="en-US"/>
              <a:t>I wanted to see what was really happening in my body.</a:t>
            </a:r>
          </a:p>
          <a:p>
            <a:r>
              <a:rPr lang="en-US"/>
              <a:t>Not just how I felt—but what the data showed.</a:t>
            </a:r>
          </a:p>
          <a:p>
            <a:endParaRPr lang="en-US"/>
          </a:p>
          <a:p>
            <a:r>
              <a:rPr lang="en-US"/>
              <a:t>And each time, I got a full, comprehensive report.</a:t>
            </a:r>
          </a:p>
          <a:p>
            <a:r>
              <a:rPr lang="en-US"/>
              <a:t>Not just a score, but a breakdown of what was improving and what still needed work.</a:t>
            </a:r>
          </a:p>
          <a:p>
            <a:endParaRPr lang="en-US"/>
          </a:p>
          <a:p>
            <a:r>
              <a:rPr lang="en-US"/>
              <a:t>✔ At the start, I was way out of balance.</a:t>
            </a:r>
          </a:p>
          <a:p>
            <a:r>
              <a:rPr lang="en-US"/>
              <a:t>✔ At 30 days—still out of balance, but things were shifting.</a:t>
            </a:r>
          </a:p>
          <a:p>
            <a:r>
              <a:rPr lang="en-US"/>
              <a:t>✔ By 60 days, I was climbing into the semi-balanced range.</a:t>
            </a:r>
          </a:p>
          <a:p>
            <a:r>
              <a:rPr lang="en-US"/>
              <a:t>✔ And by 90 days—I was almost at that ideal 3:1 ratio.</a:t>
            </a:r>
          </a:p>
          <a:p>
            <a:endParaRPr lang="en-US"/>
          </a:p>
          <a:p>
            <a:r>
              <a:rPr lang="en-US"/>
              <a:t>And then by 120 days? I felt it.</a:t>
            </a:r>
          </a:p>
          <a:p>
            <a:endParaRPr lang="en-US"/>
          </a:p>
          <a:p>
            <a:r>
              <a:rPr lang="en-US"/>
              <a:t>✔ I was sleeping better.</a:t>
            </a:r>
          </a:p>
          <a:p>
            <a:r>
              <a:rPr lang="en-US"/>
              <a:t>✔ My focus was sharper.</a:t>
            </a:r>
          </a:p>
          <a:p>
            <a:r>
              <a:rPr lang="en-US"/>
              <a:t>✔ My joint pain had eased.</a:t>
            </a:r>
          </a:p>
          <a:p>
            <a:r>
              <a:rPr lang="en-US"/>
              <a:t>✔ I just felt clearer.</a:t>
            </a:r>
          </a:p>
          <a:p>
            <a:endParaRPr lang="en-US"/>
          </a:p>
          <a:p>
            <a:r>
              <a:rPr lang="en-US"/>
              <a:t>The number told the story. But so did my body.</a:t>
            </a:r>
          </a:p>
          <a:p>
            <a:endParaRPr lang="en-US"/>
          </a:p>
          <a:p>
            <a:r>
              <a:rPr lang="en-US"/>
              <a:t>And here’s the thing—I’m not the only one.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addition to Balance Oil, we have a complete portfolio of some of the highest quaity supplements on the market. Every product is designed to work together—supporting a balanced body from the inside out.</a:t>
            </a:r>
          </a:p>
          <a:p>
            <a:endParaRPr lang="en-US"/>
          </a:p>
          <a:p>
            <a:r>
              <a:rPr lang="en-US"/>
              <a:t>We offer three dried blood spot tests:</a:t>
            </a:r>
          </a:p>
          <a:p>
            <a:r>
              <a:rPr lang="en-US"/>
              <a:t>✔ The Balance Test</a:t>
            </a:r>
          </a:p>
          <a:p>
            <a:r>
              <a:rPr lang="en-US"/>
              <a:t>✔ A Vitamin D Test</a:t>
            </a:r>
          </a:p>
          <a:p>
            <a:r>
              <a:rPr lang="en-US"/>
              <a:t>✔ And an HbA1c Test for long-term blood sugar markers</a:t>
            </a:r>
          </a:p>
          <a:p>
            <a:endParaRPr lang="en-US"/>
          </a:p>
          <a:p>
            <a:r>
              <a:rPr lang="en-US"/>
              <a:t>From there, we have a full system of targeted supplements:</a:t>
            </a:r>
          </a:p>
          <a:p>
            <a:r>
              <a:rPr lang="en-US"/>
              <a:t>✔ Immune support</a:t>
            </a:r>
          </a:p>
          <a:p>
            <a:r>
              <a:rPr lang="en-US"/>
              <a:t>✔ Gut health</a:t>
            </a:r>
          </a:p>
          <a:p>
            <a:r>
              <a:rPr lang="en-US"/>
              <a:t>✔ Brain health—like Viva</a:t>
            </a:r>
          </a:p>
          <a:p>
            <a:r>
              <a:rPr lang="en-US"/>
              <a:t>✔ And skin health with our marine-based CollagenBoozt andSkin Serum.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We’ve just walked through the biggest piece of the puzzle:</a:t>
            </a:r>
          </a:p>
          <a:p>
            <a:r>
              <a:rPr lang="en-US"/>
              <a:t>The problem, the science, and the solution.</a:t>
            </a:r>
          </a:p>
          <a:p>
            <a:endParaRPr lang="en-US"/>
          </a:p>
          <a:p>
            <a:r>
              <a:rPr lang="en-US"/>
              <a:t>That’s the foundation.</a:t>
            </a:r>
          </a:p>
          <a:p>
            <a:endParaRPr lang="en-US"/>
          </a:p>
          <a:p>
            <a:r>
              <a:rPr lang="en-US"/>
              <a:t>So now I want to turn your attention to something just as critical:</a:t>
            </a:r>
          </a:p>
          <a:p>
            <a:r>
              <a:rPr lang="en-US"/>
              <a:t>Timing.</a:t>
            </a:r>
          </a:p>
          <a:p>
            <a:endParaRPr lang="en-US"/>
          </a:p>
          <a:p>
            <a:r>
              <a:rPr lang="en-US"/>
              <a:t>Because being early? That changes everything.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The research has been out for years.</a:t>
            </a:r>
          </a:p>
          <a:p>
            <a:endParaRPr lang="en-US"/>
          </a:p>
          <a:p>
            <a:r>
              <a:rPr lang="en-US"/>
              <a:t>But the public? They’re just now starting to notice.</a:t>
            </a:r>
          </a:p>
          <a:p>
            <a:endParaRPr lang="en-US"/>
          </a:p>
          <a:p>
            <a:r>
              <a:rPr lang="en-US"/>
              <a:t>It’s showing up in headlines, podcasts—some doctors are beginning to talk.</a:t>
            </a:r>
          </a:p>
          <a:p>
            <a:endParaRPr lang="en-US"/>
          </a:p>
          <a:p>
            <a:r>
              <a:rPr lang="en-US"/>
              <a:t>And that’s what makes this moment so powerful</a:t>
            </a:r>
          </a:p>
          <a:p>
            <a:endParaRPr lang="en-US"/>
          </a:p>
          <a:p>
            <a:r>
              <a:rPr lang="en-US"/>
              <a:t>Zinzino isn’t following the trend.</a:t>
            </a:r>
          </a:p>
          <a:p>
            <a:r>
              <a:rPr lang="en-US"/>
              <a:t>We’re leading it.</a:t>
            </a:r>
          </a:p>
          <a:p>
            <a:endParaRPr lang="en-US"/>
          </a:p>
          <a:p>
            <a:r>
              <a:rPr lang="en-US"/>
              <a:t>We’re already testing, educating, and delivering results.</a:t>
            </a:r>
          </a:p>
          <a:p>
            <a:endParaRPr lang="en-US"/>
          </a:p>
          <a:p>
            <a:r>
              <a:rPr lang="en-US"/>
              <a:t>And when this goes mainstream—because it will—</a:t>
            </a:r>
          </a:p>
          <a:p>
            <a:r>
              <a:rPr lang="en-US"/>
              <a:t>Zinzino will be miles ahead.</a:t>
            </a:r>
          </a:p>
          <a:p>
            <a:endParaRPr lang="en-US"/>
          </a:p>
          <a:p>
            <a:r>
              <a:rPr lang="en-US"/>
              <a:t>The question is: Will you be ahead too?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H</a:t>
            </a:r>
          </a:p>
          <a:p>
            <a:r>
              <a:rPr lang="en-US"/>
              <a:t>What you just heard from Colin—that’s not theory. That’s where we’re going.</a:t>
            </a:r>
          </a:p>
          <a:p>
            <a:endParaRPr lang="en-US"/>
          </a:p>
          <a:p>
            <a:r>
              <a:rPr lang="en-US"/>
              <a:t>And this is why NOW  matters.</a:t>
            </a:r>
          </a:p>
          <a:p>
            <a:endParaRPr lang="en-US"/>
          </a:p>
          <a:p>
            <a:r>
              <a:rPr lang="en-US"/>
              <a:t>When you combine a one-of-a-kind solution with perfect timing,</a:t>
            </a:r>
          </a:p>
          <a:p>
            <a:r>
              <a:rPr lang="en-US"/>
              <a:t>you create something big: an early adopter opportunity.</a:t>
            </a:r>
          </a:p>
          <a:p>
            <a:endParaRPr lang="en-US"/>
          </a:p>
          <a:p>
            <a:r>
              <a:rPr lang="en-US"/>
              <a:t>And if you’ve watched any major wellness trend take off—</a:t>
            </a:r>
          </a:p>
          <a:p>
            <a:r>
              <a:rPr lang="en-US"/>
              <a:t>Oura Rings, fasting, cold plunges—</a:t>
            </a:r>
          </a:p>
          <a:p>
            <a:r>
              <a:rPr lang="en-US"/>
              <a:t>you know the power of catching it early. They were TRENDS that became mainstream. </a:t>
            </a:r>
          </a:p>
          <a:p>
            <a:endParaRPr lang="en-US"/>
          </a:p>
          <a:p>
            <a:r>
              <a:rPr lang="en-US"/>
              <a:t>Right now, test-based nutrition is at that same tipping point. 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 officially qualify as a trend, just 2.5% of the population has to be aware of it.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Zinzino’s main markets? We’re at 1.5%.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In the U.S., we’ve barely scratched the surface—just 45,000 tests.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To hit 1.5% here, we’d need over 5 million test. That’s $1B in revenue.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8.2 million gets us to official “trend” status.</a:t>
            </a:r>
          </a:p>
          <a:p>
            <a:endParaRPr lang="en-US"/>
          </a:p>
          <a:p>
            <a:r>
              <a:rPr lang="en-US"/>
              <a:t>So yes—this is early.</a:t>
            </a:r>
          </a:p>
          <a:p>
            <a:r>
              <a:rPr lang="en-US"/>
              <a:t>We’re testing for the next big biomarker before most people even know it exists.</a:t>
            </a:r>
          </a:p>
          <a:p>
            <a:endParaRPr lang="en-US"/>
          </a:p>
          <a:p>
            <a:r>
              <a:rPr lang="en-US"/>
              <a:t>And the ones who recognize it now?</a:t>
            </a:r>
          </a:p>
          <a:p>
            <a:r>
              <a:rPr lang="en-US"/>
              <a:t>They don’t chase the future.</a:t>
            </a:r>
          </a:p>
          <a:p>
            <a:endParaRPr lang="en-US"/>
          </a:p>
          <a:p>
            <a:r>
              <a:rPr lang="en-US"/>
              <a:t>They get to lead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</a:t>
            </a:r>
          </a:p>
          <a:p>
            <a:endParaRPr lang="en-US"/>
          </a:p>
          <a:p>
            <a:r>
              <a:rPr lang="en-US"/>
              <a:t>Now let’s move to the third question—</a:t>
            </a:r>
          </a:p>
          <a:p>
            <a:r>
              <a:rPr lang="en-US"/>
              <a:t>Is the company solid?</a:t>
            </a:r>
          </a:p>
          <a:p>
            <a:endParaRPr lang="en-US"/>
          </a:p>
          <a:p>
            <a:r>
              <a:rPr lang="en-US"/>
              <a:t>Because opportunity is only as good as the engine behind it.</a:t>
            </a:r>
          </a:p>
          <a:p>
            <a:endParaRPr lang="en-US"/>
          </a:p>
          <a:p>
            <a:r>
              <a:rPr lang="en-US"/>
              <a:t>You want to know—</a:t>
            </a:r>
          </a:p>
          <a:p>
            <a:r>
              <a:rPr lang="en-US"/>
              <a:t>Is this a stable company with staying power?</a:t>
            </a:r>
          </a:p>
          <a:p>
            <a:r>
              <a:rPr lang="en-US"/>
              <a:t>Is the model working?</a:t>
            </a:r>
          </a:p>
          <a:p>
            <a:r>
              <a:rPr lang="en-US"/>
              <a:t>Is demand growing?</a:t>
            </a:r>
          </a:p>
          <a:p>
            <a:endParaRPr lang="en-US"/>
          </a:p>
          <a:p>
            <a:r>
              <a:rPr lang="en-US"/>
              <a:t>Let’s take a look at the trajectory… and the numbers behind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I looked at Zinzino, I wasn’t looking for hype. I didn't want to be part of a startup or a trend. </a:t>
            </a:r>
          </a:p>
          <a:p>
            <a:endParaRPr lang="en-US"/>
          </a:p>
          <a:p>
            <a:r>
              <a:rPr lang="en-US"/>
              <a:t>I was looking for infrastructure, scalability, and timing.</a:t>
            </a:r>
          </a:p>
          <a:p>
            <a:endParaRPr lang="en-US"/>
          </a:p>
          <a:p>
            <a:r>
              <a:rPr lang="en-US"/>
              <a:t>And what  I found was rare: a publicly traded company that  already built the system most brands are still trying to figure out. </a:t>
            </a:r>
          </a:p>
          <a:p>
            <a:endParaRPr lang="en-US"/>
          </a:p>
          <a:p>
            <a:r>
              <a:rPr lang="en-US"/>
              <a:t>And then I saw this growth curve.</a:t>
            </a:r>
          </a:p>
          <a:p>
            <a:endParaRPr lang="en-US"/>
          </a:p>
          <a:p>
            <a:r>
              <a:rPr lang="en-US"/>
              <a:t>This is momentum—33% average growth per year, over 60% last year.</a:t>
            </a:r>
          </a:p>
          <a:p>
            <a:endParaRPr lang="en-US"/>
          </a:p>
          <a:p>
            <a:r>
              <a:rPr lang="en-US"/>
              <a:t>But what makes this so powerful isn’t just the numbers—</a:t>
            </a:r>
          </a:p>
          <a:p>
            <a:r>
              <a:rPr lang="en-US"/>
              <a:t>It’s WHERE WE ARE on the curve.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We’re still early. But not unproven.</a:t>
            </a:r>
          </a:p>
          <a:p>
            <a:endParaRPr lang="en-US"/>
          </a:p>
          <a:p>
            <a:r>
              <a:rPr lang="en-US"/>
              <a:t>And from here? It scales. Fast.</a:t>
            </a:r>
          </a:p>
          <a:p>
            <a:endParaRPr lang="en-US"/>
          </a:p>
          <a:p>
            <a:r>
              <a:rPr lang="en-US"/>
              <a:t>1 million customers now.</a:t>
            </a:r>
          </a:p>
          <a:p>
            <a:endParaRPr lang="en-US"/>
          </a:p>
          <a:p>
            <a:r>
              <a:rPr lang="en-US"/>
              <a:t>20 million by 2035.</a:t>
            </a:r>
          </a:p>
          <a:p>
            <a:r>
              <a:rPr lang="en-US"/>
              <a:t>100 million by 2050.</a:t>
            </a:r>
          </a:p>
          <a:p>
            <a:endParaRPr lang="en-US"/>
          </a:p>
          <a:p>
            <a:r>
              <a:rPr lang="en-US"/>
              <a:t>If you’ve ever said, “I wish I had gotten in earlier…”</a:t>
            </a:r>
          </a:p>
          <a:p>
            <a:r>
              <a:rPr lang="en-US"/>
              <a:t>This is earlier.</a:t>
            </a:r>
          </a:p>
          <a:p>
            <a:endParaRPr lang="en-US"/>
          </a:p>
          <a:p>
            <a:r>
              <a:rPr lang="en-US"/>
              <a:t>And this time, you know what you’re looking at.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Now, here’s where I want to shift the focus to you for a second.</a:t>
            </a:r>
          </a:p>
          <a:p>
            <a:endParaRPr lang="en-US"/>
          </a:p>
          <a:p>
            <a:r>
              <a:rPr lang="en-US"/>
              <a:t>Because anytime you’re thinking about saying yes to something new—whether it’s your time, your energy, or your money—it’s important to have a system for evaluating it.</a:t>
            </a:r>
          </a:p>
          <a:p>
            <a:endParaRPr lang="en-US"/>
          </a:p>
          <a:p>
            <a:r>
              <a:rPr lang="en-US"/>
              <a:t>Not just going on emotion. Not just getting caught up in hype.</a:t>
            </a:r>
          </a:p>
          <a:p>
            <a:r>
              <a:rPr lang="en-US"/>
              <a:t>A real filter.</a:t>
            </a:r>
          </a:p>
          <a:p>
            <a:endParaRPr lang="en-US"/>
          </a:p>
          <a:p>
            <a:r>
              <a:rPr lang="en-US"/>
              <a:t>There were four questions I used to help me figure out if this was actually worth my time:</a:t>
            </a:r>
          </a:p>
          <a:p>
            <a:endParaRPr lang="en-US"/>
          </a:p>
          <a:p>
            <a:r>
              <a:rPr lang="en-US"/>
              <a:t>First—does it solve a real problem?</a:t>
            </a:r>
          </a:p>
          <a:p>
            <a:r>
              <a:rPr lang="en-US"/>
              <a:t>Are we meeting a genuine issue in the world, or just selling another product people don’t really need?</a:t>
            </a:r>
          </a:p>
          <a:p>
            <a:endParaRPr lang="en-US"/>
          </a:p>
          <a:p>
            <a:r>
              <a:rPr lang="en-US"/>
              <a:t>Second—is the timing right?</a:t>
            </a:r>
          </a:p>
          <a:p>
            <a:r>
              <a:rPr lang="en-US"/>
              <a:t>Are we early enough to benefit from momentum?</a:t>
            </a:r>
          </a:p>
          <a:p>
            <a:endParaRPr lang="en-US"/>
          </a:p>
          <a:p>
            <a:r>
              <a:rPr lang="en-US"/>
              <a:t>Third—is the company solid?</a:t>
            </a:r>
          </a:p>
          <a:p>
            <a:r>
              <a:rPr lang="en-US"/>
              <a:t>Is this built to last? </a:t>
            </a:r>
          </a:p>
          <a:p>
            <a:endParaRPr lang="en-US"/>
          </a:p>
          <a:p>
            <a:r>
              <a:rPr lang="en-US"/>
              <a:t>And finally—can I win here?</a:t>
            </a:r>
          </a:p>
          <a:p>
            <a:r>
              <a:rPr lang="en-US"/>
              <a:t>Is this a model that helps real people succeed, not just those at the top?</a:t>
            </a:r>
          </a:p>
          <a:p>
            <a:endParaRPr lang="en-US"/>
          </a:p>
          <a:p>
            <a:r>
              <a:rPr lang="en-US"/>
              <a:t>Those were the filters. And tonight, I’m going to walk you through exactly why my answer to each one was a confident, resounding yes.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But what really sealed it for me?</a:t>
            </a:r>
          </a:p>
          <a:p>
            <a:r>
              <a:rPr lang="en-US"/>
              <a:t>The financials.</a:t>
            </a:r>
          </a:p>
          <a:p>
            <a:endParaRPr lang="en-US"/>
          </a:p>
          <a:p>
            <a:r>
              <a:rPr lang="en-US"/>
              <a:t>Zinzino isn’t just growing fast—it’s growing smart.</a:t>
            </a:r>
          </a:p>
          <a:p>
            <a:endParaRPr lang="en-US"/>
          </a:p>
          <a:p>
            <a:r>
              <a:rPr lang="en-US"/>
              <a:t>They’re projecting $269 million in revenue this year. That’s 31% year-over-year growth—which is impressive by any standard.Z</a:t>
            </a:r>
          </a:p>
          <a:p>
            <a:endParaRPr lang="en-US"/>
          </a:p>
          <a:p>
            <a:r>
              <a:rPr lang="en-US"/>
              <a:t>They’ve got over $41 million in cash reserves, up 11 million—</a:t>
            </a:r>
          </a:p>
          <a:p>
            <a:r>
              <a:rPr lang="en-US"/>
              <a:t>which means they’re growing without debt. Cushion to grow. </a:t>
            </a:r>
          </a:p>
          <a:p>
            <a:endParaRPr lang="en-US"/>
          </a:p>
          <a:p>
            <a:r>
              <a:rPr lang="en-US"/>
              <a:t>But here’s where it really caught my eye:</a:t>
            </a:r>
          </a:p>
          <a:p>
            <a:endParaRPr lang="en-US"/>
          </a:p>
          <a:p>
            <a:r>
              <a:rPr lang="en-US"/>
              <a:t>Gross and operating profit are both up 59% in the last year. </a:t>
            </a:r>
          </a:p>
          <a:p>
            <a:r>
              <a:rPr lang="en-US"/>
              <a:t>And if you’ve been in business, you know—</a:t>
            </a:r>
          </a:p>
          <a:p>
            <a:r>
              <a:rPr lang="en-US"/>
              <a:t>that kind of growth and profitability at the same time is rare.</a:t>
            </a:r>
          </a:p>
          <a:p>
            <a:endParaRPr lang="en-US"/>
          </a:p>
          <a:p>
            <a:r>
              <a:rPr lang="en-US"/>
              <a:t>And the stock?</a:t>
            </a:r>
          </a:p>
          <a:p>
            <a:endParaRPr lang="en-US"/>
          </a:p>
          <a:p>
            <a:r>
              <a:rPr lang="en-US"/>
              <a:t>Over the last five years, it’s up 534%.</a:t>
            </a:r>
          </a:p>
          <a:p>
            <a:endParaRPr lang="en-US"/>
          </a:p>
          <a:p>
            <a:r>
              <a:rPr lang="en-US"/>
              <a:t>That tells you everything.That’s not just a number.</a:t>
            </a:r>
          </a:p>
          <a:p>
            <a:r>
              <a:rPr lang="en-US"/>
              <a:t>That’s a signal.</a:t>
            </a:r>
          </a:p>
          <a:p>
            <a:endParaRPr lang="en-US"/>
          </a:p>
          <a:p>
            <a:r>
              <a:rPr lang="en-US"/>
              <a:t>Because stock growth reflects more than just revenue.</a:t>
            </a:r>
          </a:p>
          <a:p>
            <a:r>
              <a:rPr lang="en-US"/>
              <a:t>It reflects confidence—from the market, from investors, and from leadership.</a:t>
            </a:r>
          </a:p>
          <a:p>
            <a:endParaRPr lang="en-US"/>
          </a:p>
          <a:p>
            <a:r>
              <a:rPr lang="en-US"/>
              <a:t>It means this isn’t just a health company—it’s a solid business.</a:t>
            </a:r>
          </a:p>
          <a:p>
            <a:endParaRPr lang="en-US"/>
          </a:p>
          <a:p>
            <a:r>
              <a:rPr lang="en-US"/>
              <a:t>And they’re still early in the U.S.All this momentum. All this financial strength.</a:t>
            </a:r>
          </a:p>
          <a:p>
            <a:r>
              <a:rPr lang="en-US"/>
              <a:t>And we’re just getting started here. </a:t>
            </a:r>
          </a:p>
          <a:p>
            <a:endParaRPr lang="en-US"/>
          </a:p>
          <a:p>
            <a:r>
              <a:rPr lang="en-US"/>
              <a:t>So. If you’re looking for something with real upside—and real stability behind it?</a:t>
            </a:r>
          </a:p>
          <a:p>
            <a:endParaRPr lang="en-US"/>
          </a:p>
          <a:p>
            <a:r>
              <a:rPr lang="en-US"/>
              <a:t>Well, You’re looking at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Which leads us to our last question: Can I win here? </a:t>
            </a:r>
          </a:p>
          <a:p>
            <a:endParaRPr lang="en-US"/>
          </a:p>
          <a:p>
            <a:r>
              <a:rPr lang="en-US"/>
              <a:t>Does this actually pay?</a:t>
            </a:r>
          </a:p>
          <a:p>
            <a:r>
              <a:rPr lang="en-US"/>
              <a:t>Yes. Let's talk about how.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There are two ways to earn with Zinzino:</a:t>
            </a:r>
          </a:p>
          <a:p>
            <a:r>
              <a:rPr lang="en-US"/>
              <a:t>The Customer Plan and The Partner Plan. You don't choose one or another. You can tap into BOTH. </a:t>
            </a:r>
          </a:p>
          <a:p>
            <a:endParaRPr lang="en-US"/>
          </a:p>
          <a:p>
            <a:r>
              <a:rPr lang="en-US"/>
              <a:t>Let’s start with the Customer Plan—because if you just want to share products and earn from customer orders, here’s exactly how it works:</a:t>
            </a:r>
          </a:p>
          <a:p>
            <a:endParaRPr lang="en-US"/>
          </a:p>
          <a:p>
            <a:r>
              <a:rPr lang="en-US"/>
              <a:t>You get a free online store, ready to use.</a:t>
            </a:r>
          </a:p>
          <a:p>
            <a:r>
              <a:rPr lang="en-US"/>
              <a:t>You earn 10 to 30% on customer orders—</a:t>
            </a:r>
          </a:p>
          <a:p>
            <a:r>
              <a:rPr lang="en-US"/>
              <a:t>And the more customers you serve, the higher your payout.</a:t>
            </a:r>
          </a:p>
          <a:p>
            <a:endParaRPr lang="en-US"/>
          </a:p>
          <a:p>
            <a:r>
              <a:rPr lang="en-US"/>
              <a:t>Once you hit 25+ customers, you also receive $115 in monthly product credits.</a:t>
            </a:r>
          </a:p>
          <a:p>
            <a:r>
              <a:rPr lang="en-US"/>
              <a:t>So your own wellness routine is covered just by helping others.</a:t>
            </a:r>
          </a:p>
          <a:p>
            <a:endParaRPr lang="en-US"/>
          </a:p>
          <a:p>
            <a:r>
              <a:rPr lang="en-US"/>
              <a:t>But it gets better:</a:t>
            </a:r>
          </a:p>
          <a:p>
            <a:endParaRPr lang="en-US"/>
          </a:p>
          <a:p>
            <a:r>
              <a:rPr lang="en-US"/>
              <a:t>There are monthly customer bonuses as your base grows.</a:t>
            </a:r>
          </a:p>
          <a:p>
            <a:r>
              <a:rPr lang="en-US"/>
              <a:t>And when you reach 100 customers, you earn a one-time $11,500 bonus on top of your monthly pay.</a:t>
            </a:r>
          </a:p>
          <a:p>
            <a:endParaRPr lang="en-US"/>
          </a:p>
          <a:p>
            <a:r>
              <a:rPr lang="en-US"/>
              <a:t>For some people, that’s exactly what they’re looking for—</a:t>
            </a:r>
          </a:p>
          <a:p>
            <a:r>
              <a:rPr lang="en-US"/>
              <a:t>Simple, sustainable income by helping people get healthier.</a:t>
            </a:r>
          </a:p>
          <a:p>
            <a:endParaRPr lang="en-US"/>
          </a:p>
          <a:p>
            <a:r>
              <a:rPr lang="en-US"/>
              <a:t>But for others?</a:t>
            </a:r>
          </a:p>
          <a:p>
            <a:r>
              <a:rPr lang="en-US"/>
              <a:t>Those who want to build a team, grow something big, and unlock serious scalability?</a:t>
            </a:r>
          </a:p>
          <a:p>
            <a:endParaRPr lang="en-US"/>
          </a:p>
          <a:p>
            <a:r>
              <a:rPr lang="en-US"/>
              <a:t>That’s where the Partner Plan comes in.</a:t>
            </a:r>
          </a:p>
          <a:p>
            <a:r>
              <a:rPr lang="en-US"/>
              <a:t>Let’s take a look at that next.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 let me paint the bigger picture.</a:t>
            </a:r>
          </a:p>
          <a:p>
            <a:endParaRPr lang="en-US"/>
          </a:p>
          <a:p>
            <a:r>
              <a:rPr lang="en-US"/>
              <a:t>You start just like before—sharing products through your free online store.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But then you introduce a few people who want to do the same.</a:t>
            </a:r>
          </a:p>
          <a:p>
            <a:r>
              <a:rPr lang="en-US"/>
              <a:t>They become partners. They start building their customer base. Their own momentum.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Then they bring in a few more partners.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And now you’ve got something bigger than effort—</a:t>
            </a:r>
          </a:p>
          <a:p>
            <a:r>
              <a:rPr lang="en-US"/>
              <a:t>you’ve got duplication.</a:t>
            </a:r>
          </a:p>
          <a:p>
            <a:endParaRPr lang="en-US"/>
          </a:p>
          <a:p>
            <a:r>
              <a:rPr lang="en-US"/>
              <a:t>You’re not just earning on what you do—</a:t>
            </a:r>
          </a:p>
          <a:p>
            <a:r>
              <a:rPr lang="en-US"/>
              <a:t>you’re earning on what duplicates.</a:t>
            </a:r>
          </a:p>
          <a:p>
            <a:endParaRPr lang="en-US"/>
          </a:p>
          <a:p>
            <a:r>
              <a:rPr lang="en-US"/>
              <a:t>And that’s where the power is.</a:t>
            </a:r>
          </a:p>
          <a:p>
            <a:endParaRPr lang="en-US"/>
          </a:p>
          <a:p>
            <a:r>
              <a:rPr lang="en-US"/>
              <a:t>Because Zinzino uses a binary compensation plan,</a:t>
            </a:r>
          </a:p>
          <a:p>
            <a:r>
              <a:rPr lang="en-US"/>
              <a:t>you override it all. That volume?</a:t>
            </a:r>
          </a:p>
          <a:p>
            <a:r>
              <a:rPr lang="en-US"/>
              <a:t>It flows up through your structure—</a:t>
            </a:r>
          </a:p>
          <a:p>
            <a:r>
              <a:rPr lang="en-US"/>
              <a:t>and you’re paid weekly. Like clockwork.</a:t>
            </a:r>
          </a:p>
          <a:p>
            <a:endParaRPr lang="en-US"/>
          </a:p>
          <a:p>
            <a:r>
              <a:rPr lang="en-US"/>
              <a:t>There’s no other industry I know that lets you compress a 30-year career into five.</a:t>
            </a:r>
          </a:p>
          <a:p>
            <a:endParaRPr lang="en-US"/>
          </a:p>
          <a:p>
            <a:r>
              <a:rPr lang="en-US"/>
              <a:t>That’s the power of leveraged income.</a:t>
            </a:r>
          </a:p>
          <a:p>
            <a:r>
              <a:rPr lang="en-US"/>
              <a:t>And once it starts to build, it gets exciting—fast.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you’re feeling that pull—the “this might be for me” nudge—</a:t>
            </a:r>
          </a:p>
          <a:p>
            <a:r>
              <a:rPr lang="en-US"/>
              <a:t>Let me show you how simple it is to get started.</a:t>
            </a:r>
          </a:p>
          <a:p>
            <a:endParaRPr lang="en-US"/>
          </a:p>
          <a:p>
            <a:r>
              <a:rPr lang="en-US"/>
              <a:t>You don’t need to know everything.</a:t>
            </a:r>
          </a:p>
          <a:p>
            <a:endParaRPr lang="en-US"/>
          </a:p>
          <a:p>
            <a:r>
              <a:rPr lang="en-US"/>
              <a:t>You just need to take the first step.</a:t>
            </a:r>
          </a:p>
          <a:p>
            <a:endParaRPr lang="en-US"/>
          </a:p>
          <a:p>
            <a:r>
              <a:rPr lang="en-US"/>
              <a:t>Let me show you exactly how it works.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first step is choosing a Partner Kit.</a:t>
            </a:r>
          </a:p>
          <a:p>
            <a:endParaRPr lang="en-US"/>
          </a:p>
          <a:p>
            <a:r>
              <a:rPr lang="en-US"/>
              <a:t>We’ve got three main options—and each one gives you the core products, tools, and support you need to start strong.</a:t>
            </a:r>
          </a:p>
          <a:p>
            <a:endParaRPr lang="en-US"/>
          </a:p>
          <a:p>
            <a:r>
              <a:rPr lang="en-US"/>
              <a:t>But if I can be honest with you?</a:t>
            </a:r>
          </a:p>
          <a:p>
            <a:r>
              <a:rPr lang="en-US"/>
              <a:t>There’s one kit I recommend every time—and that’s the Ultimate Partner Kit.</a:t>
            </a:r>
          </a:p>
          <a:p>
            <a:endParaRPr lang="en-US"/>
          </a:p>
          <a:p>
            <a:r>
              <a:rPr lang="en-US"/>
              <a:t>Here’s why:</a:t>
            </a:r>
          </a:p>
          <a:p>
            <a:r>
              <a:rPr lang="en-US"/>
              <a:t>It gives you a full experience—not just a few products to sample, but a chance to actually use Zinzino in your home, with your family, and feel what we’re talking about.</a:t>
            </a:r>
          </a:p>
          <a:p>
            <a:endParaRPr lang="en-US"/>
          </a:p>
          <a:p>
            <a:r>
              <a:rPr lang="en-US"/>
              <a:t>Most importantly?</a:t>
            </a:r>
          </a:p>
          <a:p>
            <a:r>
              <a:rPr lang="en-US"/>
              <a:t>It comes with 10 Balance Tests.</a:t>
            </a:r>
          </a:p>
          <a:p>
            <a:r>
              <a:rPr lang="en-US"/>
              <a:t>Those tests are normally $179 each in the U.S.—so the value alone is a no-brainer. But more than that, those 10 tests become your most powerful business tool.</a:t>
            </a:r>
          </a:p>
          <a:p>
            <a:r>
              <a:rPr lang="en-US"/>
              <a:t>Because when someone sees their number… everything changes.</a:t>
            </a:r>
          </a:p>
          <a:p>
            <a:endParaRPr lang="en-US"/>
          </a:p>
          <a:p>
            <a:r>
              <a:rPr lang="en-US"/>
              <a:t>So if you're serious about this?</a:t>
            </a:r>
          </a:p>
          <a:p>
            <a:r>
              <a:rPr lang="en-US"/>
              <a:t>The Ultimate Kit isn’t just the best value.</a:t>
            </a:r>
          </a:p>
          <a:p>
            <a:r>
              <a:rPr lang="en-US"/>
              <a:t>It’s the smartest way to start. Especially with our current campaign.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right now?</a:t>
            </a:r>
          </a:p>
          <a:p>
            <a:r>
              <a:rPr lang="en-US"/>
              <a:t>There’s something else that makes the Ultimate Kit an even easier yes.</a:t>
            </a:r>
          </a:p>
          <a:p>
            <a:endParaRPr lang="en-US"/>
          </a:p>
          <a:p>
            <a:r>
              <a:rPr lang="en-US"/>
              <a:t>Zinzino is running a refund campaign.</a:t>
            </a:r>
          </a:p>
          <a:p>
            <a:endParaRPr lang="en-US"/>
          </a:p>
          <a:p>
            <a:r>
              <a:rPr lang="en-US"/>
              <a:t>If you choose the Ultimate Kit and stay consistent—</a:t>
            </a:r>
          </a:p>
          <a:p>
            <a:r>
              <a:rPr lang="en-US"/>
              <a:t>By your twelfth month, if you have just 25 products going out to customers,</a:t>
            </a:r>
          </a:p>
          <a:p>
            <a:r>
              <a:rPr lang="en-US"/>
              <a:t>Zinzino will refund the entire cost of your starter kit.</a:t>
            </a:r>
          </a:p>
          <a:p>
            <a:endParaRPr lang="en-US"/>
          </a:p>
          <a:p>
            <a:r>
              <a:rPr lang="en-US"/>
              <a:t>Let me say that again:</a:t>
            </a:r>
          </a:p>
          <a:p>
            <a:r>
              <a:rPr lang="en-US"/>
              <a:t>You’ll get back 100% of what you paid to start your business.</a:t>
            </a:r>
          </a:p>
          <a:p>
            <a:endParaRPr lang="en-US"/>
          </a:p>
          <a:p>
            <a:r>
              <a:rPr lang="en-US"/>
              <a:t>That’s not just generous—it’s smart.</a:t>
            </a:r>
          </a:p>
          <a:p>
            <a:r>
              <a:rPr lang="en-US"/>
              <a:t>Because 25 customers over 12 months?</a:t>
            </a:r>
          </a:p>
          <a:p>
            <a:r>
              <a:rPr lang="en-US"/>
              <a:t>That’s just over two a month.</a:t>
            </a:r>
          </a:p>
          <a:p>
            <a:r>
              <a:rPr lang="en-US"/>
              <a:t>It’s not only doable—it’s designed to set you up for a long-term, sustainable business.</a:t>
            </a:r>
          </a:p>
          <a:p>
            <a:endParaRPr lang="en-US"/>
          </a:p>
          <a:p>
            <a:r>
              <a:rPr lang="en-US"/>
              <a:t>So when I say the Ultimate Kit is the smartest way to start?</a:t>
            </a:r>
          </a:p>
          <a:p>
            <a:r>
              <a:rPr lang="en-US"/>
              <a:t>This just sealed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Next, you’ll activate your own online store by setting up a subscription with the Z4F Premiere Kit—this is your only real overhead, and it’s $79 a month. It incudes one bottle of Balance Oil a month, and access to your Back Office. </a:t>
            </a:r>
          </a:p>
          <a:p>
            <a:endParaRPr lang="en-US"/>
          </a:p>
          <a:p>
            <a:r>
              <a:rPr lang="en-US"/>
              <a:t>That one step makes you an active partner and eligible to earn commissions on your team.</a:t>
            </a:r>
          </a:p>
          <a:p>
            <a:endParaRPr lang="en-US"/>
          </a:p>
          <a:p>
            <a:r>
              <a:rPr lang="en-US"/>
              <a:t>And that’s it.</a:t>
            </a:r>
          </a:p>
          <a:p>
            <a:r>
              <a:rPr lang="en-US"/>
              <a:t>$79 a month.</a:t>
            </a:r>
          </a:p>
          <a:p>
            <a:r>
              <a:rPr lang="en-US"/>
              <a:t>That’s your total cost to run a business with global reach, proven products, and weekly payouts.</a:t>
            </a:r>
          </a:p>
          <a:p>
            <a:endParaRPr lang="en-US"/>
          </a:p>
          <a:p>
            <a:r>
              <a:rPr lang="en-US"/>
              <a:t>And if you've ever spoken to a brick and mortar business owner, they'll be the first to tell you that $79 a month is a steal.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here’s the best part: This  monthly $79 is free once you have four active personal customers. That means you’re earning and saving at the same time.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what does earning look like when you build a team?</a:t>
            </a:r>
          </a:p>
          <a:p>
            <a:endParaRPr lang="en-US"/>
          </a:p>
          <a:p>
            <a:r>
              <a:rPr lang="en-US"/>
              <a:t>As a partner, you unlock multiple income streams that grow as your organization grows.</a:t>
            </a:r>
          </a:p>
          <a:p>
            <a:endParaRPr lang="en-US"/>
          </a:p>
          <a:p>
            <a:r>
              <a:rPr lang="en-US"/>
              <a:t>The biggest one?</a:t>
            </a:r>
          </a:p>
          <a:p>
            <a:r>
              <a:rPr lang="en-US"/>
              <a:t>You earn 10 to 15% in weekly commissions on the total volume from your entire team’s online stores.</a:t>
            </a:r>
          </a:p>
          <a:p>
            <a:endParaRPr lang="en-US"/>
          </a:p>
          <a:p>
            <a:r>
              <a:rPr lang="en-US"/>
              <a:t>And as your business expands, so do the rewards.</a:t>
            </a:r>
          </a:p>
          <a:p>
            <a:endParaRPr lang="en-US"/>
          </a:p>
          <a:p>
            <a:r>
              <a:rPr lang="en-US"/>
              <a:t>You can earn one-time title bonuses—some as high as $120,000.</a:t>
            </a:r>
          </a:p>
          <a:p>
            <a:endParaRPr lang="en-US"/>
          </a:p>
          <a:p>
            <a:r>
              <a:rPr lang="en-US"/>
              <a:t>And along the way, you pick up weekly customer growth bonuses,</a:t>
            </a:r>
          </a:p>
          <a:p>
            <a:r>
              <a:rPr lang="en-US"/>
              <a:t>mentor matching income on what your personally enrolled partners earn,</a:t>
            </a:r>
          </a:p>
          <a:p>
            <a:r>
              <a:rPr lang="en-US"/>
              <a:t>and even volume commissions on your total team sales once you reach Director and above.</a:t>
            </a:r>
          </a:p>
          <a:p>
            <a:endParaRPr lang="en-US"/>
          </a:p>
          <a:p>
            <a:r>
              <a:rPr lang="en-US"/>
              <a:t>But it doesn’t stop there.</a:t>
            </a:r>
          </a:p>
          <a:p>
            <a:endParaRPr lang="en-US"/>
          </a:p>
          <a:p>
            <a:r>
              <a:rPr lang="en-US"/>
              <a:t>Zinzino adds in fun extras like a monthly phone bonus,</a:t>
            </a:r>
          </a:p>
          <a:p>
            <a:r>
              <a:rPr lang="en-US"/>
              <a:t>a $1,150/month car bonus,</a:t>
            </a:r>
          </a:p>
          <a:p>
            <a:r>
              <a:rPr lang="en-US"/>
              <a:t>luxury incentive trips,</a:t>
            </a:r>
          </a:p>
          <a:p>
            <a:r>
              <a:rPr lang="en-US"/>
              <a:t>and even company stock when you reach the top ranks.</a:t>
            </a:r>
          </a:p>
          <a:p>
            <a:endParaRPr lang="en-US"/>
          </a:p>
          <a:p>
            <a:r>
              <a:rPr lang="en-US"/>
              <a:t>This is where leveraged income meets real lifestyle reward.</a:t>
            </a:r>
          </a:p>
          <a:p>
            <a:r>
              <a:rPr lang="en-US"/>
              <a:t>It’s designed to scale—and built to last.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hink about the most disruptive companies of our time.</a:t>
            </a:r>
          </a:p>
          <a:p>
            <a:endParaRPr lang="en-US"/>
          </a:p>
          <a:p>
            <a:r>
              <a:rPr lang="en-US"/>
              <a:t>They didn’t just improve an industry—they changed the game by solving a problem no one else was solving.</a:t>
            </a:r>
          </a:p>
          <a:p>
            <a:endParaRPr lang="en-US"/>
          </a:p>
          <a:p>
            <a:r>
              <a:rPr lang="en-US"/>
              <a:t>And most of us didn’t even know it was a problem…</a:t>
            </a:r>
          </a:p>
          <a:p>
            <a:r>
              <a:rPr lang="en-US"/>
              <a:t>until someone fixed it so brilliantly, we couldn’t imagine going back.</a:t>
            </a:r>
          </a:p>
          <a:p>
            <a:endParaRPr lang="en-US"/>
          </a:p>
          <a:p>
            <a:r>
              <a:rPr lang="en-US"/>
              <a:t>Airbnb turned empty homes into vacation spots.</a:t>
            </a:r>
          </a:p>
          <a:p>
            <a:r>
              <a:rPr lang="en-US"/>
              <a:t>Amazon made convenience the new standard.</a:t>
            </a:r>
          </a:p>
          <a:p>
            <a:r>
              <a:rPr lang="en-US"/>
              <a:t>Uber gave us rides on demand with a tap.</a:t>
            </a:r>
          </a:p>
          <a:p>
            <a:endParaRPr lang="en-US"/>
          </a:p>
          <a:p>
            <a:r>
              <a:rPr lang="en-US"/>
              <a:t>So where does Zinzino fit in?</a:t>
            </a:r>
          </a:p>
          <a:p>
            <a:endParaRPr lang="en-US"/>
          </a:p>
          <a:p>
            <a:r>
              <a:rPr lang="en-US"/>
              <a:t>Right there—with the disruptors.</a:t>
            </a:r>
          </a:p>
          <a:p>
            <a:r>
              <a:rPr lang="en-US"/>
              <a:t>And I mean that.</a:t>
            </a:r>
          </a:p>
          <a:p>
            <a:endParaRPr lang="en-US"/>
          </a:p>
          <a:p>
            <a:r>
              <a:rPr lang="en-US"/>
              <a:t>Because what we’re doing is just as bold.</a:t>
            </a:r>
          </a:p>
          <a:p>
            <a:r>
              <a:rPr lang="en-US"/>
              <a:t>Just as game-changing.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</a:t>
            </a:r>
          </a:p>
          <a:p>
            <a:r>
              <a:rPr lang="en-US"/>
              <a:t>Final Thought: This Is It</a:t>
            </a:r>
          </a:p>
          <a:p>
            <a:endParaRPr lang="en-US"/>
          </a:p>
          <a:p>
            <a:r>
              <a:rPr lang="en-US"/>
              <a:t>Eleven years ago, I sat in a presentation like this—wondering if I should take the leap.</a:t>
            </a:r>
          </a:p>
          <a:p>
            <a:endParaRPr lang="en-US"/>
          </a:p>
          <a:p>
            <a:r>
              <a:rPr lang="en-US"/>
              <a:t>I said yes.</a:t>
            </a:r>
          </a:p>
          <a:p>
            <a:endParaRPr lang="en-US"/>
          </a:p>
          <a:p>
            <a:r>
              <a:rPr lang="en-US"/>
              <a:t>And it changed everything.</a:t>
            </a:r>
          </a:p>
          <a:p>
            <a:endParaRPr lang="en-US"/>
          </a:p>
          <a:p>
            <a:r>
              <a:rPr lang="en-US"/>
              <a:t>That decision opened doors I didn’t even know were closed.</a:t>
            </a:r>
          </a:p>
          <a:p>
            <a:r>
              <a:rPr lang="en-US"/>
              <a:t>It was one of the best decisions of my life.</a:t>
            </a:r>
          </a:p>
          <a:p>
            <a:endParaRPr lang="en-US"/>
          </a:p>
          <a:p>
            <a:r>
              <a:rPr lang="en-US"/>
              <a:t>And now—here we are again.</a:t>
            </a:r>
          </a:p>
          <a:p>
            <a:r>
              <a:rPr lang="en-US"/>
              <a:t>But this time, it’s even bigger.</a:t>
            </a:r>
          </a:p>
          <a:p>
            <a:endParaRPr lang="en-US"/>
          </a:p>
          <a:p>
            <a:r>
              <a:rPr lang="en-US"/>
              <a:t>Because no one else is doing what Zinzino is doing.</a:t>
            </a:r>
          </a:p>
          <a:p>
            <a:endParaRPr lang="en-US"/>
          </a:p>
          <a:p>
            <a:r>
              <a:rPr lang="en-US"/>
              <a:t>And what I’m going to build here—what we’re going to build—</a:t>
            </a:r>
          </a:p>
          <a:p>
            <a:r>
              <a:rPr lang="en-US"/>
              <a:t>is the legacy play.</a:t>
            </a:r>
          </a:p>
          <a:p>
            <a:endParaRPr lang="en-US"/>
          </a:p>
          <a:p>
            <a:r>
              <a:rPr lang="en-US"/>
              <a:t>So if something in you is saying “maybe”—</a:t>
            </a:r>
          </a:p>
          <a:p>
            <a:r>
              <a:rPr lang="en-US"/>
              <a:t>Open the door.</a:t>
            </a:r>
          </a:p>
          <a:p>
            <a:r>
              <a:rPr lang="en-US"/>
              <a:t>What’s the worst that could happen? Let's move the dial on global health TOGETHER.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</a:t>
            </a:r>
          </a:p>
          <a:p>
            <a:r>
              <a:rPr lang="en-US"/>
              <a:t>Let's bring it home: We started with four questions: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✔ Does it solve a real problem? Yes—and we proved it with science and results.</a:t>
            </a:r>
          </a:p>
          <a:p>
            <a:r>
              <a:rPr lang="en-US"/>
              <a:t>✔ Is the company solid? Absolutely—publicly traded, fast-growing, and built to last.</a:t>
            </a:r>
          </a:p>
          <a:p>
            <a:r>
              <a:rPr lang="en-US"/>
              <a:t>✔ Is the timing right? We're ahead of a global shift—still early, but not unproven.</a:t>
            </a:r>
          </a:p>
          <a:p>
            <a:r>
              <a:rPr lang="en-US"/>
              <a:t>✔ Can I win here? You can. Whether it’s free products or full-time income, there’s a path.</a:t>
            </a:r>
          </a:p>
          <a:p>
            <a:endParaRPr lang="en-US"/>
          </a:p>
          <a:p>
            <a:r>
              <a:rPr lang="en-US"/>
              <a:t>So now it’s your turn.</a:t>
            </a:r>
          </a:p>
          <a:p>
            <a:endParaRPr lang="en-US"/>
          </a:p>
          <a:p>
            <a:r>
              <a:rPr lang="en-US"/>
              <a:t>If you’re ready—we’ll walk with you.</a:t>
            </a:r>
          </a:p>
          <a:p>
            <a:r>
              <a:rPr lang="en-US"/>
              <a:t>If you’re curious—let’s talk more.</a:t>
            </a:r>
          </a:p>
          <a:p>
            <a:r>
              <a:rPr lang="en-US"/>
              <a:t>And if you’re passing—for now—send us someone who’s looking. We'll take great care of them. </a:t>
            </a:r>
          </a:p>
          <a:p>
            <a:endParaRPr lang="en-US"/>
          </a:p>
          <a:p>
            <a:r>
              <a:rPr lang="en-US"/>
              <a:t>This is the moment, friends. </a:t>
            </a:r>
          </a:p>
          <a:p>
            <a:r>
              <a:rPr lang="en-US"/>
              <a:t>Let’s build something massive together.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 prefer this response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So now you know who we are—</a:t>
            </a:r>
          </a:p>
          <a:p>
            <a:r>
              <a:rPr lang="en-US"/>
              <a:t>Let’s talk about the problem we’re solving.</a:t>
            </a:r>
          </a:p>
          <a:p>
            <a:endParaRPr lang="en-US"/>
          </a:p>
          <a:p>
            <a:r>
              <a:rPr lang="en-US"/>
              <a:t>Here’s the deal:</a:t>
            </a:r>
          </a:p>
          <a:p>
            <a:r>
              <a:rPr lang="en-US"/>
              <a:t>The wellness space is full of noise—and zero proof.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People believe their supplements are working.</a:t>
            </a:r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But how many actually know?</a:t>
            </a:r>
          </a:p>
          <a:p>
            <a:r>
              <a:rPr lang="en-US"/>
              <a:t>(click)</a:t>
            </a:r>
          </a:p>
          <a:p>
            <a:endParaRPr lang="en-US"/>
          </a:p>
          <a:p>
            <a:r>
              <a:rPr lang="en-US"/>
              <a:t>Basically no one.</a:t>
            </a:r>
          </a:p>
          <a:p>
            <a:r>
              <a:rPr lang="en-US"/>
              <a:t>We’re throwing money at pills and powders, hoping for the best.</a:t>
            </a:r>
          </a:p>
          <a:p>
            <a:endParaRPr lang="en-US"/>
          </a:p>
          <a:p>
            <a:r>
              <a:rPr lang="en-US"/>
              <a:t>No tests. No tracking. No idea what our bodies even need.</a:t>
            </a:r>
          </a:p>
          <a:p>
            <a:endParaRPr lang="en-US"/>
          </a:p>
          <a:p>
            <a:r>
              <a:rPr lang="en-US"/>
              <a:t>That would never fly in medicine—but in wellness? It’s the norm.</a:t>
            </a:r>
          </a:p>
          <a:p>
            <a:endParaRPr lang="en-US"/>
          </a:p>
          <a:p>
            <a:r>
              <a:rPr lang="en-US"/>
              <a:t>Zinzino flips the script with TEST=-BASED NUTRITION. </a:t>
            </a:r>
          </a:p>
          <a:p>
            <a:r>
              <a:rPr lang="en-US"/>
              <a:t>.</a:t>
            </a:r>
          </a:p>
          <a:p>
            <a:r>
              <a:rPr lang="en-US"/>
              <a:t>We’re a solutions-based company that introduced a new standard:</a:t>
            </a:r>
          </a:p>
          <a:p>
            <a:r>
              <a:rPr lang="en-US"/>
              <a:t>Test-based nutrition.</a:t>
            </a:r>
          </a:p>
          <a:p>
            <a:r>
              <a:rPr lang="en-US"/>
              <a:t>Built on proof. Driven by data.</a:t>
            </a:r>
          </a:p>
          <a:p>
            <a:endParaRPr lang="en-US"/>
          </a:p>
          <a:p>
            <a:r>
              <a:rPr lang="en-US"/>
              <a:t>You don’t have to convince people—just show them their results.</a:t>
            </a:r>
          </a:p>
          <a:p>
            <a:endParaRPr lang="en-US"/>
          </a:p>
          <a:p>
            <a:r>
              <a:rPr lang="en-US"/>
              <a:t>When you can measure the problem, you can solve it.</a:t>
            </a:r>
          </a:p>
          <a:p>
            <a:r>
              <a:rPr lang="en-US"/>
              <a:t>And that’s the power of this system.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What you just saw isn’t theory. It’s what we’re doing—every day.</a:t>
            </a:r>
          </a:p>
          <a:p>
            <a:endParaRPr lang="en-US"/>
          </a:p>
          <a:p>
            <a:r>
              <a:rPr lang="en-US"/>
              <a:t>We’re helping people stop guessing and start measuring.</a:t>
            </a:r>
          </a:p>
          <a:p>
            <a:endParaRPr lang="en-US"/>
          </a:p>
          <a:p>
            <a:r>
              <a:rPr lang="en-US"/>
              <a:t>That shift—from hope to belief to knowing—it does something bigger than we realize.</a:t>
            </a:r>
          </a:p>
          <a:p>
            <a:endParaRPr lang="en-US"/>
          </a:p>
          <a:p>
            <a:r>
              <a:rPr lang="en-US"/>
              <a:t>It changes how people engage with their health.</a:t>
            </a:r>
          </a:p>
          <a:p>
            <a:endParaRPr lang="en-US"/>
          </a:p>
          <a:p>
            <a:r>
              <a:rPr lang="en-US"/>
              <a:t>It builds confidence. It creates ownership. It leads to results.</a:t>
            </a:r>
          </a:p>
          <a:p>
            <a:endParaRPr lang="en-US"/>
          </a:p>
          <a:p>
            <a:r>
              <a:rPr lang="en-US"/>
              <a:t>And when that starts happening at scale?</a:t>
            </a:r>
          </a:p>
          <a:p>
            <a:endParaRPr lang="en-US"/>
          </a:p>
          <a:p>
            <a:r>
              <a:rPr lang="en-US"/>
              <a:t>It opens the door to something much bigger than individual wellness.</a:t>
            </a:r>
          </a:p>
          <a:p>
            <a:endParaRPr lang="en-US"/>
          </a:p>
          <a:p>
            <a:r>
              <a:rPr lang="en-US"/>
              <a:t>Let’s talk about that.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Our mission is bold: We want to measurably move the dial on public health, and we mean that literally. </a:t>
            </a:r>
          </a:p>
          <a:p>
            <a:endParaRPr lang="en-US"/>
          </a:p>
          <a:p>
            <a:r>
              <a:rPr lang="en-US"/>
              <a:t>Because every test gives us a number.</a:t>
            </a:r>
          </a:p>
          <a:p>
            <a:endParaRPr lang="en-US"/>
          </a:p>
          <a:p>
            <a:r>
              <a:rPr lang="en-US"/>
              <a:t>And every time that number improves, someone’s health is improving too.</a:t>
            </a:r>
          </a:p>
          <a:p>
            <a:endParaRPr lang="en-US"/>
          </a:p>
          <a:p>
            <a:r>
              <a:rPr lang="en-US"/>
              <a:t>And when you multiply that across families, communities, entire countries—</a:t>
            </a:r>
          </a:p>
          <a:p>
            <a:endParaRPr lang="en-US"/>
          </a:p>
          <a:p>
            <a:r>
              <a:rPr lang="en-US"/>
              <a:t>That’s a ripple effect that changes the world.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Here's how that ripple gets started. One person, one test at a time. </a:t>
            </a:r>
          </a:p>
          <a:p>
            <a:endParaRPr lang="en-US"/>
          </a:p>
          <a:p>
            <a:r>
              <a:rPr lang="en-US"/>
              <a:t>It begins with a simple at-home finger prick—just two drops of blood.</a:t>
            </a:r>
          </a:p>
          <a:p>
            <a:r>
              <a:rPr lang="en-US"/>
              <a:t>Each test is registered to a private, anonymous code.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That sample is mailed to Vitas Analytical Services in Oslo, Norway.</a:t>
            </a:r>
          </a:p>
          <a:p>
            <a:r>
              <a:rPr lang="en-US"/>
              <a:t>They’re the global gold standard in dried blood spot analysis.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While your results are processing, you’ll begin your personalized supplement routine.</a:t>
            </a:r>
          </a:p>
          <a:p>
            <a:r>
              <a:rPr lang="en-US"/>
              <a:t>No guesswork—just targeted support based on science.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About 15 to 20 days later, you’ll use your private code to access your results online.</a:t>
            </a:r>
          </a:p>
          <a:p>
            <a:endParaRPr lang="en-US"/>
          </a:p>
          <a:p>
            <a:r>
              <a:rPr lang="en-US"/>
              <a:t>You’ll see exactly where your baseline is—clear, measurable data that’s easy to understand and act on.</a:t>
            </a:r>
          </a:p>
          <a:p>
            <a:endParaRPr lang="en-US"/>
          </a:p>
          <a:p>
            <a:r>
              <a:rPr lang="en-US"/>
              <a:t>(click)</a:t>
            </a:r>
          </a:p>
          <a:p>
            <a:r>
              <a:rPr lang="en-US"/>
              <a:t>Then, after 120 days on the protocol, you retest.</a:t>
            </a:r>
          </a:p>
          <a:p>
            <a:r>
              <a:rPr lang="en-US"/>
              <a:t>Not to see IF it worked—but to see HOW WELL it worked.</a:t>
            </a:r>
          </a:p>
          <a:p>
            <a:endParaRPr lang="en-US"/>
          </a:p>
          <a:p>
            <a:r>
              <a:rPr lang="en-US"/>
              <a:t>So let’s talk about what we’re actually testing for—</a:t>
            </a:r>
          </a:p>
          <a:p>
            <a:r>
              <a:rPr lang="en-US"/>
              <a:t>and why it matters more than most people realize.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At Zinzino, we offer three health tests today—with two more on the way.</a:t>
            </a:r>
          </a:p>
          <a:p>
            <a:endParaRPr lang="en-US"/>
          </a:p>
          <a:p>
            <a:r>
              <a:rPr lang="en-US"/>
              <a:t>But if I could put just one in the hands of every person on the planet, it would be this:</a:t>
            </a:r>
          </a:p>
          <a:p>
            <a:r>
              <a:rPr lang="en-US"/>
              <a:t>The Balance Test.</a:t>
            </a:r>
          </a:p>
          <a:p>
            <a:endParaRPr lang="en-US"/>
          </a:p>
          <a:p>
            <a:r>
              <a:rPr lang="en-US"/>
              <a:t>It measures your Omega-6 to Omega-3 ratio—</a:t>
            </a:r>
          </a:p>
          <a:p>
            <a:r>
              <a:rPr lang="en-US"/>
              <a:t>One of the clearest indicators of chronic inflammation in the body. And chronic inflammation is a silent driver behind so many health issues.</a:t>
            </a:r>
          </a:p>
          <a:p>
            <a:endParaRPr lang="en-US"/>
          </a:p>
          <a:p>
            <a:r>
              <a:rPr lang="en-US"/>
              <a:t>But here's the thing: Most people have never heard of the Omega Balance ratio. </a:t>
            </a:r>
          </a:p>
          <a:p>
            <a:r>
              <a:rPr lang="en-US"/>
              <a:t>But I believe this will be one of the next major biomarkers—right up there with blood pressure and cholesterol.</a:t>
            </a:r>
          </a:p>
          <a:p>
            <a:endParaRPr lang="en-US"/>
          </a:p>
          <a:p>
            <a:r>
              <a:rPr lang="en-US"/>
              <a:t>Because this test lets you catch the problem before the symptoms.</a:t>
            </a:r>
          </a:p>
          <a:p>
            <a:r>
              <a:rPr lang="en-US"/>
              <a:t>Before the diagnosis.</a:t>
            </a:r>
          </a:p>
          <a:p>
            <a:r>
              <a:rPr lang="en-US"/>
              <a:t>Before it spirals.</a:t>
            </a:r>
          </a:p>
          <a:p>
            <a:endParaRPr lang="en-US"/>
          </a:p>
          <a:p>
            <a:r>
              <a:rPr lang="en-US"/>
              <a:t>Let’s look at the science.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Let’s talk about these</a:t>
            </a:r>
          </a:p>
          <a:p>
            <a:r>
              <a:rPr lang="en-US"/>
              <a:t>Essential fatty acids.</a:t>
            </a:r>
          </a:p>
          <a:p>
            <a:r>
              <a:rPr lang="en-US"/>
              <a:t>Specifically: Omega-3 and Omega-6.</a:t>
            </a:r>
          </a:p>
          <a:p>
            <a:endParaRPr lang="en-US"/>
          </a:p>
          <a:p>
            <a:r>
              <a:rPr lang="en-US"/>
              <a:t>THEY'RE BOTH ESSENTIAL NUTRIENTS. Your body can’t produce them.</a:t>
            </a:r>
          </a:p>
          <a:p>
            <a:r>
              <a:rPr lang="en-US"/>
              <a:t>You have to get them through food or supplements.</a:t>
            </a:r>
          </a:p>
          <a:p>
            <a:endParaRPr lang="en-US"/>
          </a:p>
          <a:p>
            <a:r>
              <a:rPr lang="en-US"/>
              <a:t>And they're both directly tied to inflammation. </a:t>
            </a:r>
          </a:p>
          <a:p>
            <a:endParaRPr lang="en-US"/>
          </a:p>
          <a:p>
            <a:r>
              <a:rPr lang="en-US"/>
              <a:t>Omega-6 activates inflammation when needed. It fliups the switch in your cells.  </a:t>
            </a:r>
          </a:p>
          <a:p>
            <a:endParaRPr lang="en-US"/>
          </a:p>
          <a:p>
            <a:r>
              <a:rPr lang="en-US"/>
              <a:t>CLICK</a:t>
            </a:r>
          </a:p>
          <a:p>
            <a:endParaRPr lang="en-US"/>
          </a:p>
          <a:p>
            <a:r>
              <a:rPr lang="en-US"/>
              <a:t>That’s not a bad thing—it’s how the body responds to damage or stress.</a:t>
            </a:r>
          </a:p>
          <a:p>
            <a:endParaRPr lang="en-US"/>
          </a:p>
          <a:p>
            <a:r>
              <a:rPr lang="en-US"/>
              <a:t>But that switch isn’t meant to stay on.</a:t>
            </a:r>
          </a:p>
          <a:p>
            <a:endParaRPr lang="en-US"/>
          </a:p>
          <a:p>
            <a:r>
              <a:rPr lang="en-US"/>
              <a:t>Omega-3 flips it back. It REDUCES inflammation.  </a:t>
            </a:r>
          </a:p>
          <a:p>
            <a:r>
              <a:rPr lang="en-US"/>
              <a:t>It tells the cell: “We’re safe now. You can stand down. Let’s begin healing.”</a:t>
            </a:r>
          </a:p>
          <a:p>
            <a:endParaRPr lang="en-US"/>
          </a:p>
          <a:p>
            <a:r>
              <a:rPr lang="en-US"/>
              <a:t>The problem?</a:t>
            </a:r>
          </a:p>
          <a:p>
            <a:r>
              <a:rPr lang="en-US"/>
              <a:t>Most people today are getting flooded with Omega-6 and almost no Omega-3.</a:t>
            </a:r>
          </a:p>
          <a:p>
            <a:endParaRPr lang="en-US"/>
          </a:p>
          <a:p>
            <a:r>
              <a:rPr lang="en-US"/>
              <a:t>So the switch stays on.</a:t>
            </a:r>
          </a:p>
          <a:p>
            <a:r>
              <a:rPr lang="en-US"/>
              <a:t>And the cell stays in defense mode—low-level, chronic inflammation that quietly chips away at your health.</a:t>
            </a:r>
          </a:p>
          <a:p>
            <a:endParaRPr lang="en-US"/>
          </a:p>
          <a:p>
            <a:r>
              <a:rPr lang="en-US"/>
              <a:t>Until symptoms show up... long after the damage began.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9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0" Type="http://schemas.openxmlformats.org/officeDocument/2006/relationships/image" Target="../media/image106.sv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11.sv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sv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6.png"/><Relationship Id="rId18" Type="http://schemas.openxmlformats.org/officeDocument/2006/relationships/image" Target="../media/image161.svg"/><Relationship Id="rId3" Type="http://schemas.openxmlformats.org/officeDocument/2006/relationships/image" Target="../media/image146.png"/><Relationship Id="rId21" Type="http://schemas.openxmlformats.org/officeDocument/2006/relationships/image" Target="../media/image164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59.svg"/><Relationship Id="rId20" Type="http://schemas.openxmlformats.org/officeDocument/2006/relationships/image" Target="../media/image1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svg"/><Relationship Id="rId5" Type="http://schemas.openxmlformats.org/officeDocument/2006/relationships/image" Target="../media/image148.sv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10" Type="http://schemas.openxmlformats.org/officeDocument/2006/relationships/image" Target="../media/image153.svg"/><Relationship Id="rId19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Relationship Id="rId22" Type="http://schemas.openxmlformats.org/officeDocument/2006/relationships/image" Target="../media/image16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4" Type="http://schemas.openxmlformats.org/officeDocument/2006/relationships/image" Target="../media/image16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1054">
                <a:alpha val="100000"/>
              </a:srgbClr>
            </a:gs>
            <a:gs pos="100000">
              <a:srgbClr val="255FF1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1195" y="748421"/>
            <a:ext cx="7401653" cy="8165701"/>
            <a:chOff x="0" y="0"/>
            <a:chExt cx="9868870" cy="10887602"/>
          </a:xfrm>
        </p:grpSpPr>
        <p:grpSp>
          <p:nvGrpSpPr>
            <p:cNvPr id="3" name="Group 3"/>
            <p:cNvGrpSpPr/>
            <p:nvPr/>
          </p:nvGrpSpPr>
          <p:grpSpPr>
            <a:xfrm>
              <a:off x="374361" y="4179779"/>
              <a:ext cx="3081387" cy="308138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3320" y="0"/>
                    </a:moveTo>
                    <a:lnTo>
                      <a:pt x="729480" y="0"/>
                    </a:lnTo>
                    <a:cubicBezTo>
                      <a:pt x="751578" y="0"/>
                      <a:pt x="772770" y="8778"/>
                      <a:pt x="788396" y="24404"/>
                    </a:cubicBezTo>
                    <a:cubicBezTo>
                      <a:pt x="804022" y="40030"/>
                      <a:pt x="812800" y="61222"/>
                      <a:pt x="812800" y="83320"/>
                    </a:cubicBezTo>
                    <a:lnTo>
                      <a:pt x="812800" y="729480"/>
                    </a:lnTo>
                    <a:cubicBezTo>
                      <a:pt x="812800" y="751578"/>
                      <a:pt x="804022" y="772770"/>
                      <a:pt x="788396" y="788396"/>
                    </a:cubicBezTo>
                    <a:cubicBezTo>
                      <a:pt x="772770" y="804022"/>
                      <a:pt x="751578" y="812800"/>
                      <a:pt x="729480" y="812800"/>
                    </a:cubicBezTo>
                    <a:lnTo>
                      <a:pt x="83320" y="812800"/>
                    </a:lnTo>
                    <a:cubicBezTo>
                      <a:pt x="61222" y="812800"/>
                      <a:pt x="40030" y="804022"/>
                      <a:pt x="24404" y="788396"/>
                    </a:cubicBezTo>
                    <a:cubicBezTo>
                      <a:pt x="8778" y="772770"/>
                      <a:pt x="0" y="751578"/>
                      <a:pt x="0" y="729480"/>
                    </a:cubicBezTo>
                    <a:lnTo>
                      <a:pt x="0" y="83320"/>
                    </a:lnTo>
                    <a:cubicBezTo>
                      <a:pt x="0" y="61222"/>
                      <a:pt x="8778" y="40030"/>
                      <a:pt x="24404" y="24404"/>
                    </a:cubicBezTo>
                    <a:cubicBezTo>
                      <a:pt x="40030" y="8778"/>
                      <a:pt x="61222" y="0"/>
                      <a:pt x="833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551817" y="2153946"/>
              <a:ext cx="3100988" cy="310098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5649" y="0"/>
                    </a:moveTo>
                    <a:lnTo>
                      <a:pt x="727151" y="0"/>
                    </a:lnTo>
                    <a:cubicBezTo>
                      <a:pt x="749867" y="0"/>
                      <a:pt x="771652" y="9024"/>
                      <a:pt x="787714" y="25086"/>
                    </a:cubicBezTo>
                    <a:cubicBezTo>
                      <a:pt x="803776" y="41148"/>
                      <a:pt x="812800" y="62933"/>
                      <a:pt x="812800" y="85649"/>
                    </a:cubicBezTo>
                    <a:lnTo>
                      <a:pt x="812800" y="727151"/>
                    </a:lnTo>
                    <a:cubicBezTo>
                      <a:pt x="812800" y="749867"/>
                      <a:pt x="803776" y="771652"/>
                      <a:pt x="787714" y="787714"/>
                    </a:cubicBezTo>
                    <a:cubicBezTo>
                      <a:pt x="771652" y="803776"/>
                      <a:pt x="749867" y="812800"/>
                      <a:pt x="727151" y="812800"/>
                    </a:cubicBezTo>
                    <a:lnTo>
                      <a:pt x="85649" y="812800"/>
                    </a:lnTo>
                    <a:cubicBezTo>
                      <a:pt x="62933" y="812800"/>
                      <a:pt x="41148" y="803776"/>
                      <a:pt x="25086" y="787714"/>
                    </a:cubicBezTo>
                    <a:cubicBezTo>
                      <a:pt x="9024" y="771652"/>
                      <a:pt x="0" y="749867"/>
                      <a:pt x="0" y="727151"/>
                    </a:cubicBezTo>
                    <a:lnTo>
                      <a:pt x="0" y="85649"/>
                    </a:lnTo>
                    <a:cubicBezTo>
                      <a:pt x="0" y="62933"/>
                      <a:pt x="9024" y="41148"/>
                      <a:pt x="25086" y="25086"/>
                    </a:cubicBezTo>
                    <a:cubicBezTo>
                      <a:pt x="41148" y="9024"/>
                      <a:pt x="62933" y="0"/>
                      <a:pt x="856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580922" y="5374749"/>
              <a:ext cx="3081387" cy="308138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6193" y="0"/>
                    </a:moveTo>
                    <a:lnTo>
                      <a:pt x="726607" y="0"/>
                    </a:lnTo>
                    <a:cubicBezTo>
                      <a:pt x="774210" y="0"/>
                      <a:pt x="812800" y="38590"/>
                      <a:pt x="812800" y="86193"/>
                    </a:cubicBezTo>
                    <a:lnTo>
                      <a:pt x="812800" y="726607"/>
                    </a:lnTo>
                    <a:cubicBezTo>
                      <a:pt x="812800" y="774210"/>
                      <a:pt x="774210" y="812800"/>
                      <a:pt x="726607" y="812800"/>
                    </a:cubicBezTo>
                    <a:lnTo>
                      <a:pt x="86193" y="812800"/>
                    </a:lnTo>
                    <a:cubicBezTo>
                      <a:pt x="38590" y="812800"/>
                      <a:pt x="0" y="774210"/>
                      <a:pt x="0" y="726607"/>
                    </a:cubicBezTo>
                    <a:lnTo>
                      <a:pt x="0" y="86193"/>
                    </a:lnTo>
                    <a:cubicBezTo>
                      <a:pt x="0" y="38590"/>
                      <a:pt x="38590" y="0"/>
                      <a:pt x="8619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787483" y="7631797"/>
              <a:ext cx="3081387" cy="308138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6193" y="0"/>
                    </a:moveTo>
                    <a:lnTo>
                      <a:pt x="726607" y="0"/>
                    </a:lnTo>
                    <a:cubicBezTo>
                      <a:pt x="774210" y="0"/>
                      <a:pt x="812800" y="38590"/>
                      <a:pt x="812800" y="86193"/>
                    </a:cubicBezTo>
                    <a:lnTo>
                      <a:pt x="812800" y="726607"/>
                    </a:lnTo>
                    <a:cubicBezTo>
                      <a:pt x="812800" y="774210"/>
                      <a:pt x="774210" y="812800"/>
                      <a:pt x="726607" y="812800"/>
                    </a:cubicBezTo>
                    <a:lnTo>
                      <a:pt x="86193" y="812800"/>
                    </a:lnTo>
                    <a:cubicBezTo>
                      <a:pt x="38590" y="812800"/>
                      <a:pt x="0" y="774210"/>
                      <a:pt x="0" y="726607"/>
                    </a:cubicBezTo>
                    <a:lnTo>
                      <a:pt x="0" y="86193"/>
                    </a:lnTo>
                    <a:cubicBezTo>
                      <a:pt x="0" y="38590"/>
                      <a:pt x="38590" y="0"/>
                      <a:pt x="8619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542291" y="8575894"/>
              <a:ext cx="2137290" cy="21372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87483" y="5374721"/>
              <a:ext cx="2137290" cy="21372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575562" y="3398208"/>
              <a:ext cx="1856727" cy="185672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0595" y="0"/>
                    </a:moveTo>
                    <a:lnTo>
                      <a:pt x="722205" y="0"/>
                    </a:lnTo>
                    <a:cubicBezTo>
                      <a:pt x="772239" y="0"/>
                      <a:pt x="812800" y="40561"/>
                      <a:pt x="812800" y="90595"/>
                    </a:cubicBezTo>
                    <a:lnTo>
                      <a:pt x="812800" y="722205"/>
                    </a:lnTo>
                    <a:cubicBezTo>
                      <a:pt x="812800" y="772239"/>
                      <a:pt x="772239" y="812800"/>
                      <a:pt x="722205" y="812800"/>
                    </a:cubicBezTo>
                    <a:lnTo>
                      <a:pt x="90595" y="812800"/>
                    </a:lnTo>
                    <a:cubicBezTo>
                      <a:pt x="40561" y="812800"/>
                      <a:pt x="0" y="772239"/>
                      <a:pt x="0" y="722205"/>
                    </a:cubicBezTo>
                    <a:lnTo>
                      <a:pt x="0" y="90595"/>
                    </a:lnTo>
                    <a:cubicBezTo>
                      <a:pt x="0" y="40561"/>
                      <a:pt x="40561" y="0"/>
                      <a:pt x="9059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71450" y="177406"/>
              <a:ext cx="1856727" cy="1856727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5363" y="0"/>
                    </a:moveTo>
                    <a:lnTo>
                      <a:pt x="717437" y="0"/>
                    </a:lnTo>
                    <a:cubicBezTo>
                      <a:pt x="742729" y="0"/>
                      <a:pt x="766985" y="10047"/>
                      <a:pt x="784869" y="27931"/>
                    </a:cubicBezTo>
                    <a:cubicBezTo>
                      <a:pt x="802753" y="45815"/>
                      <a:pt x="812800" y="70071"/>
                      <a:pt x="812800" y="95363"/>
                    </a:cubicBezTo>
                    <a:lnTo>
                      <a:pt x="812800" y="717437"/>
                    </a:lnTo>
                    <a:cubicBezTo>
                      <a:pt x="812800" y="742729"/>
                      <a:pt x="802753" y="766985"/>
                      <a:pt x="784869" y="784869"/>
                    </a:cubicBezTo>
                    <a:cubicBezTo>
                      <a:pt x="766985" y="802753"/>
                      <a:pt x="742729" y="812800"/>
                      <a:pt x="717437" y="812800"/>
                    </a:cubicBezTo>
                    <a:lnTo>
                      <a:pt x="95363" y="812800"/>
                    </a:lnTo>
                    <a:cubicBezTo>
                      <a:pt x="70071" y="812800"/>
                      <a:pt x="45815" y="802753"/>
                      <a:pt x="27931" y="784869"/>
                    </a:cubicBezTo>
                    <a:cubicBezTo>
                      <a:pt x="10047" y="766985"/>
                      <a:pt x="0" y="742729"/>
                      <a:pt x="0" y="717437"/>
                    </a:cubicBezTo>
                    <a:lnTo>
                      <a:pt x="0" y="95363"/>
                    </a:lnTo>
                    <a:cubicBezTo>
                      <a:pt x="0" y="70071"/>
                      <a:pt x="10047" y="45815"/>
                      <a:pt x="27931" y="27931"/>
                    </a:cubicBezTo>
                    <a:cubicBezTo>
                      <a:pt x="45815" y="10047"/>
                      <a:pt x="70071" y="0"/>
                      <a:pt x="953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5594112" y="2196241"/>
              <a:ext cx="3016398" cy="3016398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56430" b="-215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6824851" y="7669164"/>
              <a:ext cx="3006652" cy="3006652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8277" r="-2827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618290" y="5412116"/>
              <a:ext cx="3006652" cy="3006652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07624" y="4213042"/>
              <a:ext cx="3014860" cy="3014860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907" t="-12113" r="-9690" b="-48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6824851" y="5412088"/>
              <a:ext cx="2062555" cy="2062555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38996" b="-3899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4579795" y="8613398"/>
              <a:ext cx="2062282" cy="2062282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609242" y="3431888"/>
              <a:ext cx="1789366" cy="1789366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1837" t="-15102" r="-8980" b="-571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6864627" y="39776"/>
              <a:ext cx="1777174" cy="1777174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9727" t="-11507" r="-12329" b="-2054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3969675"/>
              <a:ext cx="3081387" cy="308138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3320" y="0"/>
                    </a:moveTo>
                    <a:lnTo>
                      <a:pt x="729480" y="0"/>
                    </a:lnTo>
                    <a:cubicBezTo>
                      <a:pt x="751578" y="0"/>
                      <a:pt x="772770" y="8778"/>
                      <a:pt x="788396" y="24404"/>
                    </a:cubicBezTo>
                    <a:cubicBezTo>
                      <a:pt x="804022" y="40030"/>
                      <a:pt x="812800" y="61222"/>
                      <a:pt x="812800" y="83320"/>
                    </a:cubicBezTo>
                    <a:lnTo>
                      <a:pt x="812800" y="729480"/>
                    </a:lnTo>
                    <a:cubicBezTo>
                      <a:pt x="812800" y="751578"/>
                      <a:pt x="804022" y="772770"/>
                      <a:pt x="788396" y="788396"/>
                    </a:cubicBezTo>
                    <a:cubicBezTo>
                      <a:pt x="772770" y="804022"/>
                      <a:pt x="751578" y="812800"/>
                      <a:pt x="729480" y="812800"/>
                    </a:cubicBezTo>
                    <a:lnTo>
                      <a:pt x="83320" y="812800"/>
                    </a:lnTo>
                    <a:cubicBezTo>
                      <a:pt x="61222" y="812800"/>
                      <a:pt x="40030" y="804022"/>
                      <a:pt x="24404" y="788396"/>
                    </a:cubicBezTo>
                    <a:cubicBezTo>
                      <a:pt x="8778" y="772770"/>
                      <a:pt x="0" y="751578"/>
                      <a:pt x="0" y="729480"/>
                    </a:cubicBezTo>
                    <a:lnTo>
                      <a:pt x="0" y="83320"/>
                    </a:lnTo>
                    <a:cubicBezTo>
                      <a:pt x="0" y="61222"/>
                      <a:pt x="8778" y="40030"/>
                      <a:pt x="24404" y="24404"/>
                    </a:cubicBezTo>
                    <a:cubicBezTo>
                      <a:pt x="40030" y="8778"/>
                      <a:pt x="61222" y="0"/>
                      <a:pt x="833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6824851" y="0"/>
              <a:ext cx="1856727" cy="1856727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5363" y="0"/>
                    </a:moveTo>
                    <a:lnTo>
                      <a:pt x="717437" y="0"/>
                    </a:lnTo>
                    <a:cubicBezTo>
                      <a:pt x="742729" y="0"/>
                      <a:pt x="766985" y="10047"/>
                      <a:pt x="784869" y="27931"/>
                    </a:cubicBezTo>
                    <a:cubicBezTo>
                      <a:pt x="802753" y="45815"/>
                      <a:pt x="812800" y="70071"/>
                      <a:pt x="812800" y="95363"/>
                    </a:cubicBezTo>
                    <a:lnTo>
                      <a:pt x="812800" y="717437"/>
                    </a:lnTo>
                    <a:cubicBezTo>
                      <a:pt x="812800" y="742729"/>
                      <a:pt x="802753" y="766985"/>
                      <a:pt x="784869" y="784869"/>
                    </a:cubicBezTo>
                    <a:cubicBezTo>
                      <a:pt x="766985" y="802753"/>
                      <a:pt x="742729" y="812800"/>
                      <a:pt x="717437" y="812800"/>
                    </a:cubicBezTo>
                    <a:lnTo>
                      <a:pt x="95363" y="812800"/>
                    </a:lnTo>
                    <a:cubicBezTo>
                      <a:pt x="70071" y="812800"/>
                      <a:pt x="45815" y="802753"/>
                      <a:pt x="27931" y="784869"/>
                    </a:cubicBezTo>
                    <a:cubicBezTo>
                      <a:pt x="10047" y="766985"/>
                      <a:pt x="0" y="742729"/>
                      <a:pt x="0" y="717437"/>
                    </a:cubicBezTo>
                    <a:lnTo>
                      <a:pt x="0" y="95363"/>
                    </a:lnTo>
                    <a:cubicBezTo>
                      <a:pt x="0" y="70071"/>
                      <a:pt x="10047" y="45815"/>
                      <a:pt x="27931" y="27931"/>
                    </a:cubicBezTo>
                    <a:cubicBezTo>
                      <a:pt x="45815" y="10047"/>
                      <a:pt x="70071" y="0"/>
                      <a:pt x="9536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4334161" y="8750312"/>
              <a:ext cx="2137290" cy="213729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91129" y="0"/>
                    </a:moveTo>
                    <a:lnTo>
                      <a:pt x="721671" y="0"/>
                    </a:lnTo>
                    <a:cubicBezTo>
                      <a:pt x="772000" y="0"/>
                      <a:pt x="812800" y="40800"/>
                      <a:pt x="812800" y="91129"/>
                    </a:cubicBezTo>
                    <a:lnTo>
                      <a:pt x="812800" y="721671"/>
                    </a:lnTo>
                    <a:cubicBezTo>
                      <a:pt x="812800" y="772000"/>
                      <a:pt x="772000" y="812800"/>
                      <a:pt x="721671" y="812800"/>
                    </a:cubicBezTo>
                    <a:lnTo>
                      <a:pt x="91129" y="812800"/>
                    </a:lnTo>
                    <a:cubicBezTo>
                      <a:pt x="40800" y="812800"/>
                      <a:pt x="0" y="772000"/>
                      <a:pt x="0" y="721671"/>
                    </a:cubicBezTo>
                    <a:lnTo>
                      <a:pt x="0" y="91129"/>
                    </a:lnTo>
                    <a:cubicBezTo>
                      <a:pt x="0" y="40800"/>
                      <a:pt x="40800" y="0"/>
                      <a:pt x="911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8876" tIns="48876" rIns="48876" bIns="48876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</p:grpSp>
      <p:sp>
        <p:nvSpPr>
          <p:cNvPr id="52" name="Freeform 52"/>
          <p:cNvSpPr/>
          <p:nvPr/>
        </p:nvSpPr>
        <p:spPr>
          <a:xfrm>
            <a:off x="14139354" y="2535607"/>
            <a:ext cx="2082008" cy="575429"/>
          </a:xfrm>
          <a:custGeom>
            <a:avLst/>
            <a:gdLst/>
            <a:ahLst/>
            <a:cxnLst/>
            <a:rect l="l" t="t" r="r" b="b"/>
            <a:pathLst>
              <a:path w="2082008" h="575429">
                <a:moveTo>
                  <a:pt x="0" y="0"/>
                </a:moveTo>
                <a:lnTo>
                  <a:pt x="2082008" y="0"/>
                </a:lnTo>
                <a:lnTo>
                  <a:pt x="2082008" y="575429"/>
                </a:lnTo>
                <a:lnTo>
                  <a:pt x="0" y="575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-4868577" y="4284305"/>
            <a:ext cx="6161051" cy="109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10"/>
              </a:lnSpc>
              <a:spcBef>
                <a:spcPct val="0"/>
              </a:spcBef>
            </a:pPr>
            <a:r>
              <a:rPr lang="en-US" sz="3591">
                <a:solidFill>
                  <a:srgbClr val="F6F6F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Test-Based Nutrition &amp; Zinzino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28700" y="3366247"/>
            <a:ext cx="11423470" cy="486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27"/>
              </a:lnSpc>
            </a:pPr>
            <a:r>
              <a:rPr lang="en-US" sz="15033" spc="-435">
                <a:solidFill>
                  <a:srgbClr val="F6F6F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Future of Personalized Health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1245" y="5005708"/>
            <a:ext cx="18601220" cy="6336067"/>
          </a:xfrm>
          <a:custGeom>
            <a:avLst/>
            <a:gdLst/>
            <a:ahLst/>
            <a:cxnLst/>
            <a:rect l="l" t="t" r="r" b="b"/>
            <a:pathLst>
              <a:path w="18601220" h="6336067">
                <a:moveTo>
                  <a:pt x="18601220" y="0"/>
                </a:moveTo>
                <a:lnTo>
                  <a:pt x="0" y="0"/>
                </a:lnTo>
                <a:lnTo>
                  <a:pt x="0" y="6336068"/>
                </a:lnTo>
                <a:lnTo>
                  <a:pt x="18601220" y="6336068"/>
                </a:lnTo>
                <a:lnTo>
                  <a:pt x="1860122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t="-121322" b="-234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08663" y="2268761"/>
            <a:ext cx="13670675" cy="4227454"/>
            <a:chOff x="0" y="0"/>
            <a:chExt cx="18227566" cy="563660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608107"/>
              <a:ext cx="8584745" cy="4985816"/>
              <a:chOff x="0" y="0"/>
              <a:chExt cx="1918150" cy="111401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8151" cy="1114016"/>
              </a:xfrm>
              <a:custGeom>
                <a:avLst/>
                <a:gdLst/>
                <a:ahLst/>
                <a:cxnLst/>
                <a:rect l="l" t="t" r="r" b="b"/>
                <a:pathLst>
                  <a:path w="1918151" h="1114016">
                    <a:moveTo>
                      <a:pt x="0" y="0"/>
                    </a:moveTo>
                    <a:lnTo>
                      <a:pt x="1918151" y="0"/>
                    </a:lnTo>
                    <a:lnTo>
                      <a:pt x="1918151" y="1114016"/>
                    </a:lnTo>
                    <a:lnTo>
                      <a:pt x="0" y="11140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918150" cy="1152116"/>
              </a:xfrm>
              <a:prstGeom prst="rect">
                <a:avLst/>
              </a:prstGeom>
            </p:spPr>
            <p:txBody>
              <a:bodyPr lIns="46299" tIns="46299" rIns="46299" bIns="46299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29535" y="0"/>
              <a:ext cx="4525675" cy="1230638"/>
              <a:chOff x="0" y="0"/>
              <a:chExt cx="988694" cy="2688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88694" cy="268849"/>
              </a:xfrm>
              <a:custGeom>
                <a:avLst/>
                <a:gdLst/>
                <a:ahLst/>
                <a:cxnLst/>
                <a:rect l="l" t="t" r="r" b="b"/>
                <a:pathLst>
                  <a:path w="988694" h="268849">
                    <a:moveTo>
                      <a:pt x="0" y="0"/>
                    </a:moveTo>
                    <a:lnTo>
                      <a:pt x="988694" y="0"/>
                    </a:lnTo>
                    <a:lnTo>
                      <a:pt x="988694" y="268849"/>
                    </a:lnTo>
                    <a:lnTo>
                      <a:pt x="0" y="268849"/>
                    </a:lnTo>
                    <a:close/>
                  </a:path>
                </a:pathLst>
              </a:custGeom>
              <a:solidFill>
                <a:srgbClr val="DF4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988694" cy="306949"/>
              </a:xfrm>
              <a:prstGeom prst="rect">
                <a:avLst/>
              </a:prstGeom>
            </p:spPr>
            <p:txBody>
              <a:bodyPr lIns="46299" tIns="46299" rIns="46299" bIns="46299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811309" y="1512124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20"/>
                  </a:lnTo>
                  <a:lnTo>
                    <a:pt x="0" y="59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11309" y="2911256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19"/>
                  </a:lnTo>
                  <a:lnTo>
                    <a:pt x="0" y="596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811309" y="4310388"/>
              <a:ext cx="596220" cy="596220"/>
            </a:xfrm>
            <a:custGeom>
              <a:avLst/>
              <a:gdLst/>
              <a:ahLst/>
              <a:cxnLst/>
              <a:rect l="l" t="t" r="r" b="b"/>
              <a:pathLst>
                <a:path w="596220" h="596220">
                  <a:moveTo>
                    <a:pt x="0" y="0"/>
                  </a:moveTo>
                  <a:lnTo>
                    <a:pt x="596220" y="0"/>
                  </a:lnTo>
                  <a:lnTo>
                    <a:pt x="596220" y="596219"/>
                  </a:lnTo>
                  <a:lnTo>
                    <a:pt x="0" y="596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826888" y="1530108"/>
              <a:ext cx="4546446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Essential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26888" y="2930236"/>
              <a:ext cx="6353654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Your body doesn’t produce it.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26888" y="4280924"/>
              <a:ext cx="5946547" cy="622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7"/>
                </a:lnSpc>
              </a:pPr>
              <a:r>
                <a:rPr lang="en-US" sz="2805" spc="-134" dirty="0">
                  <a:solidFill>
                    <a:srgbClr val="DF463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Largely  proinflammatory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620298" y="104704"/>
              <a:ext cx="3344150" cy="930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2"/>
                </a:lnSpc>
              </a:pPr>
              <a:r>
                <a:rPr lang="en-US" sz="4223" b="1">
                  <a:solidFill>
                    <a:srgbClr val="F4F1EB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OMEGA-6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577319" y="612747"/>
              <a:ext cx="8650247" cy="5023858"/>
              <a:chOff x="0" y="0"/>
              <a:chExt cx="1918150" cy="111401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18151" cy="1114016"/>
              </a:xfrm>
              <a:custGeom>
                <a:avLst/>
                <a:gdLst/>
                <a:ahLst/>
                <a:cxnLst/>
                <a:rect l="l" t="t" r="r" b="b"/>
                <a:pathLst>
                  <a:path w="1918151" h="1114016">
                    <a:moveTo>
                      <a:pt x="0" y="0"/>
                    </a:moveTo>
                    <a:lnTo>
                      <a:pt x="1918151" y="0"/>
                    </a:lnTo>
                    <a:lnTo>
                      <a:pt x="1918151" y="1114016"/>
                    </a:lnTo>
                    <a:lnTo>
                      <a:pt x="0" y="11140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918150" cy="1152116"/>
              </a:xfrm>
              <a:prstGeom prst="rect">
                <a:avLst/>
              </a:prstGeom>
            </p:spPr>
            <p:txBody>
              <a:bodyPr lIns="46653" tIns="46653" rIns="46653" bIns="46653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1622340" y="0"/>
              <a:ext cx="4560206" cy="1240028"/>
              <a:chOff x="0" y="0"/>
              <a:chExt cx="988694" cy="26884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88694" cy="268849"/>
              </a:xfrm>
              <a:custGeom>
                <a:avLst/>
                <a:gdLst/>
                <a:ahLst/>
                <a:cxnLst/>
                <a:rect l="l" t="t" r="r" b="b"/>
                <a:pathLst>
                  <a:path w="988694" h="268849">
                    <a:moveTo>
                      <a:pt x="0" y="0"/>
                    </a:moveTo>
                    <a:lnTo>
                      <a:pt x="988694" y="0"/>
                    </a:lnTo>
                    <a:lnTo>
                      <a:pt x="988694" y="268849"/>
                    </a:lnTo>
                    <a:lnTo>
                      <a:pt x="0" y="268849"/>
                    </a:lnTo>
                    <a:close/>
                  </a:path>
                </a:pathLst>
              </a:custGeom>
              <a:solidFill>
                <a:srgbClr val="7ACB5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88694" cy="306949"/>
              </a:xfrm>
              <a:prstGeom prst="rect">
                <a:avLst/>
              </a:prstGeom>
            </p:spPr>
            <p:txBody>
              <a:bodyPr lIns="46653" tIns="46653" rIns="46653" bIns="46653" rtlCol="0" anchor="ctr"/>
              <a:lstStyle/>
              <a:p>
                <a:pPr algn="ctr">
                  <a:lnSpc>
                    <a:spcPts val="3425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211107" y="1508302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8"/>
                  </a:lnTo>
                  <a:lnTo>
                    <a:pt x="0" y="600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211107" y="2918109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9"/>
                  </a:lnTo>
                  <a:lnTo>
                    <a:pt x="0" y="600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211107" y="4327916"/>
              <a:ext cx="600769" cy="600769"/>
            </a:xfrm>
            <a:custGeom>
              <a:avLst/>
              <a:gdLst/>
              <a:ahLst/>
              <a:cxnLst/>
              <a:rect l="l" t="t" r="r" b="b"/>
              <a:pathLst>
                <a:path w="600769" h="600769">
                  <a:moveTo>
                    <a:pt x="0" y="0"/>
                  </a:moveTo>
                  <a:lnTo>
                    <a:pt x="600769" y="0"/>
                  </a:lnTo>
                  <a:lnTo>
                    <a:pt x="600769" y="600769"/>
                  </a:lnTo>
                  <a:lnTo>
                    <a:pt x="0" y="600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4435" y="1536384"/>
              <a:ext cx="4581136" cy="61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Essential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4435" y="2947195"/>
              <a:ext cx="6600167" cy="61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Your body doesn’t produce it.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234436" y="4308189"/>
              <a:ext cx="5991920" cy="63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7"/>
                </a:lnSpc>
              </a:pPr>
              <a:r>
                <a:rPr lang="en-US" sz="2826" spc="-135" dirty="0">
                  <a:solidFill>
                    <a:srgbClr val="7ACB53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Largely anti-inflammatory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217610" y="123008"/>
              <a:ext cx="3369666" cy="93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7"/>
                </a:lnSpc>
              </a:pPr>
              <a:r>
                <a:rPr lang="en-US" sz="4255" b="1">
                  <a:solidFill>
                    <a:srgbClr val="F4F1EB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OMEGA-3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28700" y="3124465"/>
            <a:ext cx="1934173" cy="2769068"/>
            <a:chOff x="0" y="0"/>
            <a:chExt cx="10591800" cy="15163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7">
                <a:alphaModFix amt="83000"/>
              </a:blip>
              <a:stretch>
                <a:fillRect t="-2386" b="-23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514622" y="875290"/>
            <a:ext cx="15258757" cy="93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7074" spc="-367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Hidden Health Crisis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87118" y="-913580"/>
            <a:ext cx="11973706" cy="11200580"/>
            <a:chOff x="0" y="0"/>
            <a:chExt cx="2970529" cy="2778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0529" cy="2778726"/>
            </a:xfrm>
            <a:custGeom>
              <a:avLst/>
              <a:gdLst/>
              <a:ahLst/>
              <a:cxnLst/>
              <a:rect l="l" t="t" r="r" b="b"/>
              <a:pathLst>
                <a:path w="2970529" h="2778726">
                  <a:moveTo>
                    <a:pt x="0" y="0"/>
                  </a:moveTo>
                  <a:lnTo>
                    <a:pt x="2970529" y="0"/>
                  </a:lnTo>
                  <a:lnTo>
                    <a:pt x="2970529" y="2778726"/>
                  </a:lnTo>
                  <a:lnTo>
                    <a:pt x="0" y="27787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970529" cy="2788251"/>
            </a:xfrm>
            <a:prstGeom prst="rect">
              <a:avLst/>
            </a:prstGeom>
          </p:spPr>
          <p:txBody>
            <a:bodyPr lIns="73384" tIns="73384" rIns="73384" bIns="73384" rtlCol="0" anchor="ctr"/>
            <a:lstStyle/>
            <a:p>
              <a:pPr algn="ctr">
                <a:lnSpc>
                  <a:spcPts val="161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81487" y="0"/>
            <a:ext cx="5454248" cy="3271298"/>
            <a:chOff x="0" y="0"/>
            <a:chExt cx="7272331" cy="43617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2331" cy="3992031"/>
            </a:xfrm>
            <a:custGeom>
              <a:avLst/>
              <a:gdLst/>
              <a:ahLst/>
              <a:cxnLst/>
              <a:rect l="l" t="t" r="r" b="b"/>
              <a:pathLst>
                <a:path w="7272331" h="3992031">
                  <a:moveTo>
                    <a:pt x="0" y="0"/>
                  </a:moveTo>
                  <a:lnTo>
                    <a:pt x="7272331" y="0"/>
                  </a:lnTo>
                  <a:lnTo>
                    <a:pt x="7272331" y="3992031"/>
                  </a:lnTo>
                  <a:lnTo>
                    <a:pt x="0" y="399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3000"/>
              </a:blip>
              <a:stretch>
                <a:fillRect l="-1469" r="-125299" b="-528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9670" y="2858909"/>
              <a:ext cx="1366273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10AD5D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1:1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6583" y="4043228"/>
              <a:ext cx="1792447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DNA Formation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52132" y="2812906"/>
              <a:ext cx="1366273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10AD5D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3:1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27198" y="4043228"/>
              <a:ext cx="3016141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Science Recommends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11691" y="0"/>
            <a:ext cx="6649133" cy="3271298"/>
            <a:chOff x="0" y="0"/>
            <a:chExt cx="8865511" cy="4361731"/>
          </a:xfrm>
        </p:grpSpPr>
        <p:sp>
          <p:nvSpPr>
            <p:cNvPr id="12" name="Freeform 12"/>
            <p:cNvSpPr/>
            <p:nvPr/>
          </p:nvSpPr>
          <p:spPr>
            <a:xfrm>
              <a:off x="165392" y="0"/>
              <a:ext cx="8700119" cy="3992031"/>
            </a:xfrm>
            <a:custGeom>
              <a:avLst/>
              <a:gdLst/>
              <a:ahLst/>
              <a:cxnLst/>
              <a:rect l="l" t="t" r="r" b="b"/>
              <a:pathLst>
                <a:path w="8700119" h="3992031">
                  <a:moveTo>
                    <a:pt x="0" y="0"/>
                  </a:moveTo>
                  <a:lnTo>
                    <a:pt x="8700119" y="0"/>
                  </a:lnTo>
                  <a:lnTo>
                    <a:pt x="8700119" y="3992031"/>
                  </a:lnTo>
                  <a:lnTo>
                    <a:pt x="0" y="399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3000"/>
              </a:blip>
              <a:stretch>
                <a:fillRect l="-86893" r="-2363" b="-526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3766" y="2868433"/>
              <a:ext cx="1366273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F78B2B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4:1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043228"/>
              <a:ext cx="1792447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Turning Point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24153" y="2879061"/>
              <a:ext cx="2315557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ED1A3A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25:1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63014" y="4043228"/>
              <a:ext cx="3037836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TODAY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61989" y="2891761"/>
              <a:ext cx="2315557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ED1A3A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40:1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00850" y="4043228"/>
              <a:ext cx="3037836" cy="31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1"/>
                </a:lnSpc>
              </a:pPr>
              <a:r>
                <a:rPr lang="en-US" sz="142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?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66580" y="3791611"/>
            <a:ext cx="5139356" cy="5750662"/>
          </a:xfrm>
          <a:custGeom>
            <a:avLst/>
            <a:gdLst/>
            <a:ahLst/>
            <a:cxnLst/>
            <a:rect l="l" t="t" r="r" b="b"/>
            <a:pathLst>
              <a:path w="5139356" h="5750662">
                <a:moveTo>
                  <a:pt x="0" y="0"/>
                </a:moveTo>
                <a:lnTo>
                  <a:pt x="5139356" y="0"/>
                </a:lnTo>
                <a:lnTo>
                  <a:pt x="5139356" y="5750662"/>
                </a:lnTo>
                <a:lnTo>
                  <a:pt x="0" y="5750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55096" y="1095375"/>
            <a:ext cx="6332022" cy="237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752">
                <a:solidFill>
                  <a:srgbClr val="FAF9F8"/>
                </a:solidFill>
                <a:latin typeface="Open Sans 1"/>
                <a:ea typeface="Open Sans 1"/>
                <a:cs typeface="Open Sans 1"/>
                <a:sym typeface="Open Sans 1"/>
              </a:rPr>
              <a:t>The Most Important Number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8606" y="9300123"/>
            <a:ext cx="3708941" cy="38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"/>
              </a:lnSpc>
            </a:pPr>
            <a:r>
              <a:rPr lang="en-US" sz="1008" i="1">
                <a:solidFill>
                  <a:srgbClr val="FFFFFF"/>
                </a:solidFill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Source: Vitas Analytical Services, Oslo, Norway – Analysis of over one million dried blood spot tests (Zinzino BalanceTest Data)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9443" y="4066571"/>
            <a:ext cx="5027266" cy="22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42"/>
              </a:lnSpc>
            </a:pPr>
            <a:r>
              <a:rPr lang="en-US" sz="11854" spc="-568">
                <a:solidFill>
                  <a:srgbClr val="7ACB53"/>
                </a:solidFill>
                <a:latin typeface="Open Sans 1"/>
                <a:ea typeface="Open Sans 1"/>
                <a:cs typeface="Open Sans 1"/>
                <a:sym typeface="Open Sans 1"/>
              </a:rPr>
              <a:t> 3:1 </a:t>
            </a:r>
          </a:p>
          <a:p>
            <a:pPr algn="ctr">
              <a:lnSpc>
                <a:spcPts val="6213"/>
              </a:lnSpc>
            </a:pPr>
            <a:r>
              <a:rPr lang="en-US" sz="6610" spc="-317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is ideal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9443" y="6921465"/>
            <a:ext cx="5027266" cy="198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1"/>
              </a:lnSpc>
            </a:pPr>
            <a:r>
              <a:rPr lang="en-US" sz="11054" spc="-530">
                <a:solidFill>
                  <a:srgbClr val="EB002B"/>
                </a:solidFill>
                <a:latin typeface="Open Sans 1"/>
                <a:ea typeface="Open Sans 1"/>
                <a:cs typeface="Open Sans 1"/>
                <a:sym typeface="Open Sans 1"/>
              </a:rPr>
              <a:t> 25:1 </a:t>
            </a:r>
          </a:p>
          <a:p>
            <a:pPr algn="ctr">
              <a:lnSpc>
                <a:spcPts val="5367"/>
              </a:lnSpc>
            </a:pPr>
            <a:r>
              <a:rPr lang="en-US" sz="5710" spc="-274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is average</a:t>
            </a:r>
          </a:p>
        </p:txBody>
      </p:sp>
      <p:sp>
        <p:nvSpPr>
          <p:cNvPr id="24" name="Freeform 24"/>
          <p:cNvSpPr/>
          <p:nvPr/>
        </p:nvSpPr>
        <p:spPr>
          <a:xfrm>
            <a:off x="7095014" y="3822838"/>
            <a:ext cx="5134331" cy="5688208"/>
          </a:xfrm>
          <a:custGeom>
            <a:avLst/>
            <a:gdLst/>
            <a:ahLst/>
            <a:cxnLst/>
            <a:rect l="l" t="t" r="r" b="b"/>
            <a:pathLst>
              <a:path w="5134331" h="5688208">
                <a:moveTo>
                  <a:pt x="0" y="0"/>
                </a:moveTo>
                <a:lnTo>
                  <a:pt x="5134332" y="0"/>
                </a:lnTo>
                <a:lnTo>
                  <a:pt x="5134332" y="5688208"/>
                </a:lnTo>
                <a:lnTo>
                  <a:pt x="0" y="568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7" b="-10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3480" y="0"/>
            <a:ext cx="7742050" cy="10486920"/>
            <a:chOff x="0" y="0"/>
            <a:chExt cx="2883811" cy="39062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3811" cy="3906239"/>
            </a:xfrm>
            <a:custGeom>
              <a:avLst/>
              <a:gdLst/>
              <a:ahLst/>
              <a:cxnLst/>
              <a:rect l="l" t="t" r="r" b="b"/>
              <a:pathLst>
                <a:path w="2883811" h="3906239">
                  <a:moveTo>
                    <a:pt x="0" y="0"/>
                  </a:moveTo>
                  <a:lnTo>
                    <a:pt x="2883811" y="0"/>
                  </a:lnTo>
                  <a:lnTo>
                    <a:pt x="2883811" y="3906239"/>
                  </a:lnTo>
                  <a:lnTo>
                    <a:pt x="0" y="3906239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83811" cy="3934814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6574" y="3151675"/>
            <a:ext cx="11226881" cy="5552203"/>
          </a:xfrm>
          <a:custGeom>
            <a:avLst/>
            <a:gdLst/>
            <a:ahLst/>
            <a:cxnLst/>
            <a:rect l="l" t="t" r="r" b="b"/>
            <a:pathLst>
              <a:path w="11226881" h="5552203">
                <a:moveTo>
                  <a:pt x="0" y="0"/>
                </a:moveTo>
                <a:lnTo>
                  <a:pt x="11226881" y="0"/>
                </a:lnTo>
                <a:lnTo>
                  <a:pt x="11226881" y="5552203"/>
                </a:lnTo>
                <a:lnTo>
                  <a:pt x="0" y="5552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265034" y="2608463"/>
            <a:ext cx="1018226" cy="1028442"/>
            <a:chOff x="0" y="0"/>
            <a:chExt cx="196579" cy="1985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67365" y="2791113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95%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85285" y="2123234"/>
            <a:ext cx="1236371" cy="1248775"/>
            <a:chOff x="0" y="0"/>
            <a:chExt cx="196579" cy="1985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45523" y="2431621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99%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31594" y="3621335"/>
            <a:ext cx="1236371" cy="1248775"/>
            <a:chOff x="0" y="0"/>
            <a:chExt cx="196579" cy="1985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578542" y="3929722"/>
            <a:ext cx="942474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99%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973576" y="1997498"/>
            <a:ext cx="1236371" cy="1248775"/>
            <a:chOff x="0" y="0"/>
            <a:chExt cx="196579" cy="1985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112425" y="2292462"/>
            <a:ext cx="942474" cy="56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3339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98%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573535" y="5802680"/>
            <a:ext cx="1018226" cy="1028442"/>
            <a:chOff x="0" y="0"/>
            <a:chExt cx="196579" cy="1985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624701" y="6000900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98%</a:t>
            </a:r>
          </a:p>
        </p:txBody>
      </p:sp>
      <p:sp>
        <p:nvSpPr>
          <p:cNvPr id="26" name="AutoShape 26"/>
          <p:cNvSpPr/>
          <p:nvPr/>
        </p:nvSpPr>
        <p:spPr>
          <a:xfrm flipV="1">
            <a:off x="2203471" y="3372009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 flipV="1">
            <a:off x="6791829" y="3664490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7498822" y="3246273"/>
            <a:ext cx="2092939" cy="1585748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5032098" y="4849476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flipH="1" flipV="1">
            <a:off x="5014417" y="5484942"/>
            <a:ext cx="890494" cy="317738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9100330" y="5136382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2821656" y="7326465"/>
            <a:ext cx="1018226" cy="1028442"/>
            <a:chOff x="0" y="0"/>
            <a:chExt cx="196579" cy="1985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6579" cy="198551"/>
            </a:xfrm>
            <a:custGeom>
              <a:avLst/>
              <a:gdLst/>
              <a:ahLst/>
              <a:cxnLst/>
              <a:rect l="l" t="t" r="r" b="b"/>
              <a:pathLst>
                <a:path w="196579" h="198551">
                  <a:moveTo>
                    <a:pt x="0" y="0"/>
                  </a:moveTo>
                  <a:lnTo>
                    <a:pt x="196579" y="0"/>
                  </a:lnTo>
                  <a:lnTo>
                    <a:pt x="196579" y="198551"/>
                  </a:lnTo>
                  <a:lnTo>
                    <a:pt x="0" y="198551"/>
                  </a:lnTo>
                  <a:close/>
                </a:path>
              </a:pathLst>
            </a:custGeom>
            <a:solidFill>
              <a:srgbClr val="1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6579" cy="227126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872822" y="7524685"/>
            <a:ext cx="915895" cy="53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54" b="1" spc="3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97%</a:t>
            </a:r>
          </a:p>
        </p:txBody>
      </p:sp>
      <p:sp>
        <p:nvSpPr>
          <p:cNvPr id="36" name="AutoShape 36"/>
          <p:cNvSpPr/>
          <p:nvPr/>
        </p:nvSpPr>
        <p:spPr>
          <a:xfrm flipV="1">
            <a:off x="3348450" y="6660167"/>
            <a:ext cx="0" cy="663813"/>
          </a:xfrm>
          <a:prstGeom prst="line">
            <a:avLst/>
          </a:prstGeom>
          <a:ln w="38100" cap="flat">
            <a:solidFill>
              <a:srgbClr val="1022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092523" y="1566389"/>
            <a:ext cx="2221894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NORTH AMERICA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262773" y="2118264"/>
            <a:ext cx="1058111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EUROPE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78948" y="1011199"/>
            <a:ext cx="1751546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MIDDLE EAST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20767" y="6943948"/>
            <a:ext cx="1183316" cy="3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ASIA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532465" y="2714361"/>
            <a:ext cx="963903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AFRICA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44272" y="8011739"/>
            <a:ext cx="2208357" cy="76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22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SOUTH AMERICA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111186" y="1257204"/>
            <a:ext cx="4412678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5400" spc="-162">
                <a:solidFill>
                  <a:srgbClr val="328048"/>
                </a:solidFill>
                <a:latin typeface="Open Sans 1"/>
                <a:ea typeface="Open Sans 1"/>
                <a:cs typeface="Open Sans 1"/>
                <a:sym typeface="Open Sans 1"/>
              </a:rPr>
              <a:t>100% </a:t>
            </a:r>
            <a:r>
              <a:rPr lang="en-US" sz="5400" spc="-16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should take the test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111186" y="4042460"/>
            <a:ext cx="4412678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5400" spc="-162">
                <a:solidFill>
                  <a:srgbClr val="FF6341"/>
                </a:solidFill>
                <a:latin typeface="Open Sans 1"/>
                <a:ea typeface="Open Sans 1"/>
                <a:cs typeface="Open Sans 1"/>
                <a:sym typeface="Open Sans 1"/>
              </a:rPr>
              <a:t>97%</a:t>
            </a:r>
            <a:r>
              <a:rPr lang="en-US" sz="5400" spc="-162">
                <a:solidFill>
                  <a:srgbClr val="94EDA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5400" spc="-16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fail the test globally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111186" y="7269315"/>
            <a:ext cx="4412678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5400" spc="-162">
                <a:solidFill>
                  <a:srgbClr val="ED1A3A"/>
                </a:solidFill>
                <a:latin typeface="Open Sans 1"/>
                <a:ea typeface="Open Sans 1"/>
                <a:cs typeface="Open Sans 1"/>
                <a:sym typeface="Open Sans 1"/>
              </a:rPr>
              <a:t>99% </a:t>
            </a:r>
            <a:r>
              <a:rPr lang="en-US" sz="5400" spc="-16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fail the test in the USA</a:t>
            </a:r>
          </a:p>
        </p:txBody>
      </p:sp>
      <p:sp>
        <p:nvSpPr>
          <p:cNvPr id="46" name="Freeform 46"/>
          <p:cNvSpPr/>
          <p:nvPr/>
        </p:nvSpPr>
        <p:spPr>
          <a:xfrm>
            <a:off x="15454120" y="486784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4" y="0"/>
                </a:lnTo>
                <a:lnTo>
                  <a:pt x="2069744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09406" y="7419506"/>
            <a:ext cx="7994277" cy="227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2"/>
              </a:lnSpc>
            </a:pPr>
            <a:r>
              <a:rPr lang="en-US" sz="6033" spc="-313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We Have </a:t>
            </a:r>
            <a:r>
              <a:rPr lang="en-US" sz="6033" b="1" spc="-313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Revolutionized </a:t>
            </a:r>
            <a:r>
              <a:rPr lang="en-US" sz="6033" spc="-313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the Fish Oil Industry</a:t>
            </a:r>
          </a:p>
        </p:txBody>
      </p:sp>
      <p:sp>
        <p:nvSpPr>
          <p:cNvPr id="3" name="Freeform 3"/>
          <p:cNvSpPr/>
          <p:nvPr/>
        </p:nvSpPr>
        <p:spPr>
          <a:xfrm>
            <a:off x="-4568318" y="-1815465"/>
            <a:ext cx="11711727" cy="17178902"/>
          </a:xfrm>
          <a:custGeom>
            <a:avLst/>
            <a:gdLst/>
            <a:ahLst/>
            <a:cxnLst/>
            <a:rect l="l" t="t" r="r" b="b"/>
            <a:pathLst>
              <a:path w="11711727" h="17178902">
                <a:moveTo>
                  <a:pt x="0" y="0"/>
                </a:moveTo>
                <a:lnTo>
                  <a:pt x="11711727" y="0"/>
                </a:lnTo>
                <a:lnTo>
                  <a:pt x="11711727" y="17178903"/>
                </a:lnTo>
                <a:lnTo>
                  <a:pt x="0" y="17178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 t="-71351" r="-100250" b="-7135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82" y="3868200"/>
            <a:ext cx="1537854" cy="15378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81533" y="5534042"/>
            <a:ext cx="1220649" cy="40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9"/>
              </a:lnSpc>
            </a:pPr>
            <a:r>
              <a:rPr lang="en-US" sz="806" b="1" spc="56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VIDEO: WHAT MAKES BALANCE OIL DIFFERENT</a:t>
            </a:r>
          </a:p>
        </p:txBody>
      </p:sp>
      <p:sp>
        <p:nvSpPr>
          <p:cNvPr id="6" name="Freeform 6"/>
          <p:cNvSpPr/>
          <p:nvPr/>
        </p:nvSpPr>
        <p:spPr>
          <a:xfrm>
            <a:off x="15346437" y="530472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7" y="0"/>
                </a:lnTo>
                <a:lnTo>
                  <a:pt x="2376927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48826" y="4276192"/>
            <a:ext cx="6019221" cy="4995589"/>
            <a:chOff x="0" y="0"/>
            <a:chExt cx="8025628" cy="6660785"/>
          </a:xfrm>
        </p:grpSpPr>
        <p:sp>
          <p:nvSpPr>
            <p:cNvPr id="8" name="Freeform 8"/>
            <p:cNvSpPr/>
            <p:nvPr/>
          </p:nvSpPr>
          <p:spPr>
            <a:xfrm>
              <a:off x="448657" y="0"/>
              <a:ext cx="6401784" cy="3667238"/>
            </a:xfrm>
            <a:custGeom>
              <a:avLst/>
              <a:gdLst/>
              <a:ahLst/>
              <a:cxnLst/>
              <a:rect l="l" t="t" r="r" b="b"/>
              <a:pathLst>
                <a:path w="6401784" h="3667238">
                  <a:moveTo>
                    <a:pt x="0" y="0"/>
                  </a:moveTo>
                  <a:lnTo>
                    <a:pt x="6401784" y="0"/>
                  </a:lnTo>
                  <a:lnTo>
                    <a:pt x="6401784" y="3667238"/>
                  </a:lnTo>
                  <a:lnTo>
                    <a:pt x="0" y="3667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89304" y="164409"/>
              <a:ext cx="3804075" cy="3568089"/>
            </a:xfrm>
            <a:custGeom>
              <a:avLst/>
              <a:gdLst/>
              <a:ahLst/>
              <a:cxnLst/>
              <a:rect l="l" t="t" r="r" b="b"/>
              <a:pathLst>
                <a:path w="3804075" h="3568089">
                  <a:moveTo>
                    <a:pt x="0" y="0"/>
                  </a:moveTo>
                  <a:lnTo>
                    <a:pt x="3804075" y="0"/>
                  </a:lnTo>
                  <a:lnTo>
                    <a:pt x="3804075" y="3568089"/>
                  </a:lnTo>
                  <a:lnTo>
                    <a:pt x="0" y="356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00" b="-29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80229" y="2583615"/>
              <a:ext cx="4119476" cy="3873343"/>
            </a:xfrm>
            <a:custGeom>
              <a:avLst/>
              <a:gdLst/>
              <a:ahLst/>
              <a:cxnLst/>
              <a:rect l="l" t="t" r="r" b="b"/>
              <a:pathLst>
                <a:path w="4119476" h="3873343">
                  <a:moveTo>
                    <a:pt x="0" y="0"/>
                  </a:moveTo>
                  <a:lnTo>
                    <a:pt x="4119475" y="0"/>
                  </a:lnTo>
                  <a:lnTo>
                    <a:pt x="4119475" y="3873343"/>
                  </a:lnTo>
                  <a:lnTo>
                    <a:pt x="0" y="3873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229674"/>
              <a:ext cx="4220290" cy="3431112"/>
            </a:xfrm>
            <a:custGeom>
              <a:avLst/>
              <a:gdLst/>
              <a:ahLst/>
              <a:cxnLst/>
              <a:rect l="l" t="t" r="r" b="b"/>
              <a:pathLst>
                <a:path w="4220290" h="3431112">
                  <a:moveTo>
                    <a:pt x="0" y="0"/>
                  </a:moveTo>
                  <a:lnTo>
                    <a:pt x="4220290" y="0"/>
                  </a:lnTo>
                  <a:lnTo>
                    <a:pt x="4220290" y="3431111"/>
                  </a:lnTo>
                  <a:lnTo>
                    <a:pt x="0" y="3431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398896" y="2612596"/>
              <a:ext cx="3626732" cy="3909778"/>
            </a:xfrm>
            <a:custGeom>
              <a:avLst/>
              <a:gdLst/>
              <a:ahLst/>
              <a:cxnLst/>
              <a:rect l="l" t="t" r="r" b="b"/>
              <a:pathLst>
                <a:path w="3626732" h="3909778">
                  <a:moveTo>
                    <a:pt x="0" y="0"/>
                  </a:moveTo>
                  <a:lnTo>
                    <a:pt x="3626732" y="0"/>
                  </a:lnTo>
                  <a:lnTo>
                    <a:pt x="3626732" y="3909779"/>
                  </a:lnTo>
                  <a:lnTo>
                    <a:pt x="0" y="390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54" t="-3177" b="-3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20412" y="8494559"/>
            <a:ext cx="3354135" cy="1527483"/>
            <a:chOff x="0" y="0"/>
            <a:chExt cx="4472180" cy="2036644"/>
          </a:xfrm>
        </p:grpSpPr>
        <p:sp>
          <p:nvSpPr>
            <p:cNvPr id="14" name="Freeform 14"/>
            <p:cNvSpPr/>
            <p:nvPr/>
          </p:nvSpPr>
          <p:spPr>
            <a:xfrm>
              <a:off x="436923" y="971059"/>
              <a:ext cx="3348925" cy="1065585"/>
            </a:xfrm>
            <a:custGeom>
              <a:avLst/>
              <a:gdLst/>
              <a:ahLst/>
              <a:cxnLst/>
              <a:rect l="l" t="t" r="r" b="b"/>
              <a:pathLst>
                <a:path w="3348925" h="1065585">
                  <a:moveTo>
                    <a:pt x="0" y="0"/>
                  </a:moveTo>
                  <a:lnTo>
                    <a:pt x="3348924" y="0"/>
                  </a:lnTo>
                  <a:lnTo>
                    <a:pt x="3348924" y="1065585"/>
                  </a:lnTo>
                  <a:lnTo>
                    <a:pt x="0" y="1065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4472180" cy="971059"/>
              <a:chOff x="0" y="0"/>
              <a:chExt cx="2795905" cy="60708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94107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4993" y="209423"/>
                      <a:pt x="209423" y="209423"/>
                    </a:cubicBezTo>
                    <a:cubicBezTo>
                      <a:pt x="93853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89789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610743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41350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4993" y="209423"/>
                      <a:pt x="209423" y="209423"/>
                    </a:cubicBezTo>
                    <a:cubicBezTo>
                      <a:pt x="93853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637032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157859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1188593" y="308102"/>
                <a:ext cx="418719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719" h="209423">
                    <a:moveTo>
                      <a:pt x="418719" y="0"/>
                    </a:moveTo>
                    <a:cubicBezTo>
                      <a:pt x="418719" y="115570"/>
                      <a:pt x="324993" y="209423"/>
                      <a:pt x="209296" y="209423"/>
                    </a:cubicBezTo>
                    <a:cubicBezTo>
                      <a:pt x="93599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184148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445" y="8636"/>
                    </a:lnTo>
                    <a:lnTo>
                      <a:pt x="4445" y="4318"/>
                    </a:lnTo>
                    <a:lnTo>
                      <a:pt x="8763" y="4318"/>
                    </a:lnTo>
                    <a:cubicBezTo>
                      <a:pt x="8763" y="117602"/>
                      <a:pt x="100584" y="209423"/>
                      <a:pt x="213868" y="209423"/>
                    </a:cubicBezTo>
                    <a:cubicBezTo>
                      <a:pt x="327152" y="209423"/>
                      <a:pt x="418973" y="117602"/>
                      <a:pt x="418973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1705102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735709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5120" y="209423"/>
                      <a:pt x="209423" y="209423"/>
                    </a:cubicBezTo>
                    <a:cubicBezTo>
                      <a:pt x="93726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1731391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252345" y="63500"/>
                <a:ext cx="480060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480060">
                    <a:moveTo>
                      <a:pt x="238887" y="0"/>
                    </a:moveTo>
                    <a:cubicBezTo>
                      <a:pt x="106807" y="635"/>
                      <a:pt x="0" y="107823"/>
                      <a:pt x="0" y="240030"/>
                    </a:cubicBezTo>
                    <a:cubicBezTo>
                      <a:pt x="0" y="372618"/>
                      <a:pt x="107442" y="480060"/>
                      <a:pt x="240030" y="480060"/>
                    </a:cubicBezTo>
                    <a:cubicBezTo>
                      <a:pt x="372618" y="480060"/>
                      <a:pt x="480060" y="372618"/>
                      <a:pt x="480060" y="240030"/>
                    </a:cubicBezTo>
                    <a:cubicBezTo>
                      <a:pt x="480060" y="107823"/>
                      <a:pt x="373253" y="635"/>
                      <a:pt x="241173" y="0"/>
                    </a:cubicBezTo>
                    <a:close/>
                  </a:path>
                </a:pathLst>
              </a:custGeom>
              <a:solidFill>
                <a:srgbClr val="A5A9A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2282952" y="308102"/>
                <a:ext cx="418846" cy="209423"/>
              </a:xfrm>
              <a:custGeom>
                <a:avLst/>
                <a:gdLst/>
                <a:ahLst/>
                <a:cxnLst/>
                <a:rect l="l" t="t" r="r" b="b"/>
                <a:pathLst>
                  <a:path w="418846" h="209423">
                    <a:moveTo>
                      <a:pt x="418846" y="0"/>
                    </a:moveTo>
                    <a:cubicBezTo>
                      <a:pt x="418846" y="115570"/>
                      <a:pt x="325120" y="209423"/>
                      <a:pt x="209423" y="209423"/>
                    </a:cubicBezTo>
                    <a:cubicBezTo>
                      <a:pt x="93726" y="209423"/>
                      <a:pt x="0" y="115570"/>
                      <a:pt x="0" y="0"/>
                    </a:cubicBezTo>
                    <a:close/>
                  </a:path>
                </a:pathLst>
              </a:custGeom>
              <a:solidFill>
                <a:srgbClr val="F78B2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2278634" y="303784"/>
                <a:ext cx="427482" cy="218059"/>
              </a:xfrm>
              <a:custGeom>
                <a:avLst/>
                <a:gdLst/>
                <a:ahLst/>
                <a:cxnLst/>
                <a:rect l="l" t="t" r="r" b="b"/>
                <a:pathLst>
                  <a:path w="427482" h="218059">
                    <a:moveTo>
                      <a:pt x="427482" y="4318"/>
                    </a:moveTo>
                    <a:cubicBezTo>
                      <a:pt x="427482" y="122301"/>
                      <a:pt x="331724" y="218059"/>
                      <a:pt x="213741" y="218059"/>
                    </a:cubicBezTo>
                    <a:lnTo>
                      <a:pt x="213741" y="213741"/>
                    </a:lnTo>
                    <a:lnTo>
                      <a:pt x="213741" y="218059"/>
                    </a:lnTo>
                    <a:cubicBezTo>
                      <a:pt x="95758" y="218059"/>
                      <a:pt x="0" y="122301"/>
                      <a:pt x="0" y="4318"/>
                    </a:cubicBezTo>
                    <a:lnTo>
                      <a:pt x="0" y="0"/>
                    </a:lnTo>
                    <a:lnTo>
                      <a:pt x="4318" y="0"/>
                    </a:lnTo>
                    <a:lnTo>
                      <a:pt x="423164" y="0"/>
                    </a:lnTo>
                    <a:lnTo>
                      <a:pt x="427482" y="0"/>
                    </a:lnTo>
                    <a:lnTo>
                      <a:pt x="427482" y="4318"/>
                    </a:lnTo>
                    <a:moveTo>
                      <a:pt x="418846" y="4318"/>
                    </a:moveTo>
                    <a:lnTo>
                      <a:pt x="423164" y="4318"/>
                    </a:lnTo>
                    <a:lnTo>
                      <a:pt x="423164" y="8636"/>
                    </a:lnTo>
                    <a:lnTo>
                      <a:pt x="4318" y="8636"/>
                    </a:lnTo>
                    <a:lnTo>
                      <a:pt x="4318" y="4318"/>
                    </a:lnTo>
                    <a:lnTo>
                      <a:pt x="8636" y="4318"/>
                    </a:lnTo>
                    <a:cubicBezTo>
                      <a:pt x="8636" y="117602"/>
                      <a:pt x="100457" y="209423"/>
                      <a:pt x="213741" y="209423"/>
                    </a:cubicBezTo>
                    <a:cubicBezTo>
                      <a:pt x="327025" y="209423"/>
                      <a:pt x="418846" y="117602"/>
                      <a:pt x="418846" y="43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38392" y="498843"/>
              <a:ext cx="504361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2500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13665" y="498843"/>
              <a:ext cx="504361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1300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023416" y="498843"/>
              <a:ext cx="433972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700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898688" y="498843"/>
              <a:ext cx="433972" cy="24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150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718899" y="257852"/>
              <a:ext cx="546289" cy="49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4"/>
                </a:lnSpc>
              </a:pPr>
              <a:r>
                <a:rPr lang="en-US" sz="71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Omega-7 700 mg</a:t>
              </a:r>
            </a:p>
            <a:p>
              <a:pPr algn="ctr">
                <a:lnSpc>
                  <a:spcPts val="571"/>
                </a:lnSpc>
              </a:pPr>
              <a:r>
                <a:rPr lang="en-US" sz="407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 12 ML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79034" y="261545"/>
              <a:ext cx="615109" cy="187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5"/>
                </a:lnSpc>
              </a:pPr>
              <a:r>
                <a:rPr lang="en-US" sz="803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Omega-3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50063" y="162922"/>
              <a:ext cx="429996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EPA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89699" y="162922"/>
              <a:ext cx="502563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DHA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880375" y="162922"/>
              <a:ext cx="471208" cy="30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325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DPA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245432" y="1341760"/>
            <a:ext cx="2805924" cy="3125492"/>
            <a:chOff x="0" y="0"/>
            <a:chExt cx="3741231" cy="4167322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3"/>
            <a:srcRect l="20093" r="20093"/>
            <a:stretch>
              <a:fillRect/>
            </a:stretch>
          </p:blipFill>
          <p:spPr>
            <a:xfrm>
              <a:off x="0" y="0"/>
              <a:ext cx="3741231" cy="4167322"/>
            </a:xfrm>
            <a:prstGeom prst="rect">
              <a:avLst/>
            </a:prstGeom>
          </p:spPr>
        </p:pic>
      </p:grpSp>
      <p:grpSp>
        <p:nvGrpSpPr>
          <p:cNvPr id="42" name="Group 42"/>
          <p:cNvGrpSpPr/>
          <p:nvPr/>
        </p:nvGrpSpPr>
        <p:grpSpPr>
          <a:xfrm>
            <a:off x="7460179" y="2995205"/>
            <a:ext cx="4376431" cy="6769219"/>
            <a:chOff x="0" y="0"/>
            <a:chExt cx="5835241" cy="9025625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5835241" cy="9025625"/>
              <a:chOff x="0" y="0"/>
              <a:chExt cx="1152640" cy="178283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152640" cy="1782839"/>
              </a:xfrm>
              <a:custGeom>
                <a:avLst/>
                <a:gdLst/>
                <a:ahLst/>
                <a:cxnLst/>
                <a:rect l="l" t="t" r="r" b="b"/>
                <a:pathLst>
                  <a:path w="1152640" h="1782839">
                    <a:moveTo>
                      <a:pt x="0" y="0"/>
                    </a:moveTo>
                    <a:lnTo>
                      <a:pt x="1152640" y="0"/>
                    </a:lnTo>
                    <a:lnTo>
                      <a:pt x="1152640" y="1782839"/>
                    </a:lnTo>
                    <a:lnTo>
                      <a:pt x="0" y="178283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1152640" cy="1830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18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666860" y="4544572"/>
              <a:ext cx="4501522" cy="410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NO POLYPHENOLS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Low Absorption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High levels of oxidation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Lower potency 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Short shelf life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Improperly purified</a:t>
              </a:r>
            </a:p>
            <a:p>
              <a:pPr marL="461101" lvl="1" indent="-230550" algn="l">
                <a:lnSpc>
                  <a:spcPts val="3566"/>
                </a:lnSpc>
                <a:buFont typeface="Arial"/>
                <a:buChar char="•"/>
              </a:pPr>
              <a:r>
                <a:rPr lang="en-US" sz="2135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Generic dosing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347646" y="2220568"/>
              <a:ext cx="5139949" cy="1740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3"/>
                </a:lnSpc>
              </a:pPr>
              <a:r>
                <a:rPr lang="en-US" sz="3838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TRADITIONAL FISH OIL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284285" y="1341760"/>
            <a:ext cx="5774255" cy="8422663"/>
            <a:chOff x="0" y="0"/>
            <a:chExt cx="7699007" cy="11230218"/>
          </a:xfrm>
        </p:grpSpPr>
        <p:sp>
          <p:nvSpPr>
            <p:cNvPr id="49" name="Freeform 49"/>
            <p:cNvSpPr/>
            <p:nvPr/>
          </p:nvSpPr>
          <p:spPr>
            <a:xfrm>
              <a:off x="256249" y="5884835"/>
              <a:ext cx="1879218" cy="1889758"/>
            </a:xfrm>
            <a:custGeom>
              <a:avLst/>
              <a:gdLst/>
              <a:ahLst/>
              <a:cxnLst/>
              <a:rect l="l" t="t" r="r" b="b"/>
              <a:pathLst>
                <a:path w="1879218" h="1889758">
                  <a:moveTo>
                    <a:pt x="0" y="0"/>
                  </a:moveTo>
                  <a:lnTo>
                    <a:pt x="1879218" y="0"/>
                  </a:lnTo>
                  <a:lnTo>
                    <a:pt x="1879218" y="1889758"/>
                  </a:lnTo>
                  <a:lnTo>
                    <a:pt x="0" y="1889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38500" b="-385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08328" y="8521048"/>
              <a:ext cx="1975059" cy="1802669"/>
            </a:xfrm>
            <a:custGeom>
              <a:avLst/>
              <a:gdLst/>
              <a:ahLst/>
              <a:cxnLst/>
              <a:rect l="l" t="t" r="r" b="b"/>
              <a:pathLst>
                <a:path w="1975059" h="1802669">
                  <a:moveTo>
                    <a:pt x="0" y="0"/>
                  </a:moveTo>
                  <a:lnTo>
                    <a:pt x="1975059" y="0"/>
                  </a:lnTo>
                  <a:lnTo>
                    <a:pt x="1975059" y="1802670"/>
                  </a:lnTo>
                  <a:lnTo>
                    <a:pt x="0" y="1802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2340" b="-521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525150" y="4534422"/>
              <a:ext cx="6423745" cy="881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8"/>
                </a:lnSpc>
              </a:pPr>
              <a:r>
                <a:rPr lang="en-US" sz="3970">
                  <a:solidFill>
                    <a:srgbClr val="242829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BALANCE OIL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633303" y="5898267"/>
              <a:ext cx="5065703" cy="405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09"/>
                </a:lnSpc>
              </a:pPr>
              <a:r>
                <a:rPr lang="en-US" sz="2209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60% WILD-CAUGHT FISH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2633303" y="6437871"/>
              <a:ext cx="3925846" cy="130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3"/>
                </a:lnSpc>
              </a:pPr>
              <a:r>
                <a:rPr lang="en-US" sz="1902">
                  <a:solidFill>
                    <a:srgbClr val="242829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Ultra-purified, sustainably sourced fish oil is free of toxins and contaminants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261997" y="6246928"/>
              <a:ext cx="1841180" cy="1079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3"/>
                </a:lnSpc>
              </a:pPr>
              <a:r>
                <a:rPr lang="en-US" sz="4916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60%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2694177" y="8443541"/>
              <a:ext cx="4943956" cy="405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9"/>
                </a:lnSpc>
              </a:pPr>
              <a:r>
                <a:rPr lang="en-US" sz="2209" b="1">
                  <a:solidFill>
                    <a:srgbClr val="242829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40% PRE-HARVEST OLIVES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2694177" y="9083497"/>
              <a:ext cx="4943956" cy="130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3"/>
                </a:lnSpc>
              </a:pPr>
              <a:r>
                <a:rPr lang="en-US" sz="1902">
                  <a:solidFill>
                    <a:srgbClr val="242829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Pre-harvest olive polyphenols restore the antioxidants lost in fish oil refining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267225" y="8839597"/>
              <a:ext cx="1819227" cy="1079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3"/>
                </a:lnSpc>
              </a:pPr>
              <a:r>
                <a:rPr lang="en-US" sz="4916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40%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0" y="2248380"/>
              <a:ext cx="7638133" cy="8981838"/>
              <a:chOff x="0" y="0"/>
              <a:chExt cx="1508767" cy="17741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508767" cy="1774190"/>
              </a:xfrm>
              <a:custGeom>
                <a:avLst/>
                <a:gdLst/>
                <a:ahLst/>
                <a:cxnLst/>
                <a:rect l="l" t="t" r="r" b="b"/>
                <a:pathLst>
                  <a:path w="1508767" h="1774190">
                    <a:moveTo>
                      <a:pt x="0" y="0"/>
                    </a:moveTo>
                    <a:lnTo>
                      <a:pt x="1508767" y="0"/>
                    </a:lnTo>
                    <a:lnTo>
                      <a:pt x="1508767" y="1774190"/>
                    </a:lnTo>
                    <a:lnTo>
                      <a:pt x="0" y="17741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1508767" cy="1821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18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2168275" y="0"/>
              <a:ext cx="3365716" cy="4262450"/>
            </a:xfrm>
            <a:custGeom>
              <a:avLst/>
              <a:gdLst/>
              <a:ahLst/>
              <a:cxnLst/>
              <a:rect l="l" t="t" r="r" b="b"/>
              <a:pathLst>
                <a:path w="3365716" h="4262450">
                  <a:moveTo>
                    <a:pt x="0" y="0"/>
                  </a:moveTo>
                  <a:lnTo>
                    <a:pt x="3365716" y="0"/>
                  </a:lnTo>
                  <a:lnTo>
                    <a:pt x="3365716" y="4262450"/>
                  </a:lnTo>
                  <a:lnTo>
                    <a:pt x="0" y="426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27732" b="-12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AutoShape 62"/>
          <p:cNvSpPr/>
          <p:nvPr/>
        </p:nvSpPr>
        <p:spPr>
          <a:xfrm>
            <a:off x="-1825583" y="1627172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12458626" y="1744604"/>
            <a:ext cx="1983304" cy="1983304"/>
          </a:xfrm>
          <a:custGeom>
            <a:avLst/>
            <a:gdLst/>
            <a:ahLst/>
            <a:cxnLst/>
            <a:rect l="l" t="t" r="r" b="b"/>
            <a:pathLst>
              <a:path w="1983304" h="1983304">
                <a:moveTo>
                  <a:pt x="0" y="0"/>
                </a:moveTo>
                <a:lnTo>
                  <a:pt x="1983304" y="0"/>
                </a:lnTo>
                <a:lnTo>
                  <a:pt x="1983304" y="1983304"/>
                </a:lnTo>
                <a:lnTo>
                  <a:pt x="0" y="19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>
            <a:off x="1028700" y="1171575"/>
            <a:ext cx="6056660" cy="232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Balance Oil+ </a:t>
            </a:r>
          </a:p>
          <a:p>
            <a:pPr algn="l">
              <a:lnSpc>
                <a:spcPts val="5854"/>
              </a:lnSpc>
            </a:pPr>
            <a:r>
              <a:rPr lang="en-US" sz="5974" spc="-310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Innovation Behind the Results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6984" y="2670292"/>
            <a:ext cx="11083666" cy="5425"/>
            <a:chOff x="0" y="0"/>
            <a:chExt cx="6479997" cy="3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18084" y="1890438"/>
            <a:ext cx="3887311" cy="7691712"/>
            <a:chOff x="0" y="0"/>
            <a:chExt cx="2620010" cy="5184140"/>
          </a:xfrm>
        </p:grpSpPr>
        <p:sp>
          <p:nvSpPr>
            <p:cNvPr id="5" name="Freeform 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5429" r="-5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65411" y="8659571"/>
            <a:ext cx="2873288" cy="752279"/>
          </a:xfrm>
          <a:custGeom>
            <a:avLst/>
            <a:gdLst/>
            <a:ahLst/>
            <a:cxnLst/>
            <a:rect l="l" t="t" r="r" b="b"/>
            <a:pathLst>
              <a:path w="2873288" h="752279">
                <a:moveTo>
                  <a:pt x="0" y="0"/>
                </a:moveTo>
                <a:lnTo>
                  <a:pt x="2873288" y="0"/>
                </a:lnTo>
                <a:lnTo>
                  <a:pt x="2873288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28700" y="3841630"/>
            <a:ext cx="2651460" cy="5246370"/>
            <a:chOff x="0" y="0"/>
            <a:chExt cx="2620010" cy="5184140"/>
          </a:xfrm>
        </p:grpSpPr>
        <p:sp>
          <p:nvSpPr>
            <p:cNvPr id="16" name="Freeform 1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2257" r="-2257" b="-45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6702761" y="8659571"/>
            <a:ext cx="2873288" cy="752279"/>
          </a:xfrm>
          <a:custGeom>
            <a:avLst/>
            <a:gdLst/>
            <a:ahLst/>
            <a:cxnLst/>
            <a:rect l="l" t="t" r="r" b="b"/>
            <a:pathLst>
              <a:path w="2873288" h="752279">
                <a:moveTo>
                  <a:pt x="0" y="0"/>
                </a:moveTo>
                <a:lnTo>
                  <a:pt x="2873287" y="0"/>
                </a:lnTo>
                <a:lnTo>
                  <a:pt x="2873287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077884" y="9373750"/>
            <a:ext cx="2324821" cy="37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5"/>
              </a:lnSpc>
            </a:pPr>
            <a:r>
              <a:rPr lang="en-US" sz="2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 days</a:t>
            </a:r>
          </a:p>
        </p:txBody>
      </p:sp>
      <p:sp>
        <p:nvSpPr>
          <p:cNvPr id="27" name="Freeform 27"/>
          <p:cNvSpPr/>
          <p:nvPr/>
        </p:nvSpPr>
        <p:spPr>
          <a:xfrm>
            <a:off x="9582821" y="8659571"/>
            <a:ext cx="2873288" cy="752279"/>
          </a:xfrm>
          <a:custGeom>
            <a:avLst/>
            <a:gdLst/>
            <a:ahLst/>
            <a:cxnLst/>
            <a:rect l="l" t="t" r="r" b="b"/>
            <a:pathLst>
              <a:path w="2873288" h="752279">
                <a:moveTo>
                  <a:pt x="0" y="0"/>
                </a:moveTo>
                <a:lnTo>
                  <a:pt x="2873288" y="0"/>
                </a:lnTo>
                <a:lnTo>
                  <a:pt x="2873288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819179" y="9373750"/>
            <a:ext cx="2324821" cy="37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5"/>
              </a:lnSpc>
            </a:pPr>
            <a:r>
              <a:rPr lang="en-US" sz="2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60 days</a:t>
            </a:r>
          </a:p>
        </p:txBody>
      </p:sp>
      <p:sp>
        <p:nvSpPr>
          <p:cNvPr id="29" name="Freeform 29"/>
          <p:cNvSpPr/>
          <p:nvPr/>
        </p:nvSpPr>
        <p:spPr>
          <a:xfrm>
            <a:off x="3838699" y="8659571"/>
            <a:ext cx="2873288" cy="752279"/>
          </a:xfrm>
          <a:custGeom>
            <a:avLst/>
            <a:gdLst/>
            <a:ahLst/>
            <a:cxnLst/>
            <a:rect l="l" t="t" r="r" b="b"/>
            <a:pathLst>
              <a:path w="2873288" h="752279">
                <a:moveTo>
                  <a:pt x="0" y="0"/>
                </a:moveTo>
                <a:lnTo>
                  <a:pt x="2873287" y="0"/>
                </a:lnTo>
                <a:lnTo>
                  <a:pt x="2873287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3914564" y="3841630"/>
            <a:ext cx="2651460" cy="5246370"/>
            <a:chOff x="0" y="0"/>
            <a:chExt cx="2620010" cy="5184140"/>
          </a:xfrm>
        </p:grpSpPr>
        <p:sp>
          <p:nvSpPr>
            <p:cNvPr id="31" name="Freeform 3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564" r="-1564" b="-31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6804150" y="3841630"/>
            <a:ext cx="2651460" cy="5246370"/>
            <a:chOff x="0" y="0"/>
            <a:chExt cx="2620010" cy="5184140"/>
          </a:xfrm>
        </p:grpSpPr>
        <p:sp>
          <p:nvSpPr>
            <p:cNvPr id="41" name="Freeform 4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t="-22" b="-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9693735" y="3841630"/>
            <a:ext cx="2651460" cy="5246370"/>
            <a:chOff x="0" y="0"/>
            <a:chExt cx="2620010" cy="5184140"/>
          </a:xfrm>
        </p:grpSpPr>
        <p:sp>
          <p:nvSpPr>
            <p:cNvPr id="51" name="Freeform 5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1272" r="-2742" b="-40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028700" y="9373750"/>
            <a:ext cx="2324821" cy="37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5"/>
              </a:lnSpc>
            </a:pPr>
            <a:r>
              <a:rPr lang="en-US" sz="2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814173" y="9373750"/>
            <a:ext cx="2324821" cy="37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5"/>
              </a:lnSpc>
            </a:pPr>
            <a:r>
              <a:rPr lang="en-US" sz="2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120 days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16984" y="2609042"/>
            <a:ext cx="9340291" cy="58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8"/>
              </a:lnSpc>
            </a:pPr>
            <a:r>
              <a:rPr lang="en-US" sz="2139" b="1" spc="14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Provides data about your Omega-6:3 Balance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77587" y="810210"/>
            <a:ext cx="10250235" cy="16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Balance Oil+ </a:t>
            </a:r>
          </a:p>
          <a:p>
            <a:pPr algn="l">
              <a:lnSpc>
                <a:spcPts val="6442"/>
              </a:lnSpc>
            </a:pP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Results in 120 Days</a:t>
            </a:r>
          </a:p>
        </p:txBody>
      </p:sp>
      <p:sp>
        <p:nvSpPr>
          <p:cNvPr id="64" name="AutoShape 64"/>
          <p:cNvSpPr/>
          <p:nvPr/>
        </p:nvSpPr>
        <p:spPr>
          <a:xfrm>
            <a:off x="-1579711" y="1208203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4522" y="0"/>
            <a:ext cx="14521714" cy="10304265"/>
            <a:chOff x="0" y="0"/>
            <a:chExt cx="19362286" cy="1373902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9349593" cy="13726288"/>
            </a:xfrm>
            <a:custGeom>
              <a:avLst/>
              <a:gdLst/>
              <a:ahLst/>
              <a:cxnLst/>
              <a:rect l="l" t="t" r="r" b="b"/>
              <a:pathLst>
                <a:path w="19349593" h="13726288">
                  <a:moveTo>
                    <a:pt x="0" y="0"/>
                  </a:moveTo>
                  <a:lnTo>
                    <a:pt x="19349593" y="0"/>
                  </a:lnTo>
                  <a:lnTo>
                    <a:pt x="19349593" y="13726288"/>
                  </a:lnTo>
                  <a:lnTo>
                    <a:pt x="0" y="1372628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75170" y="4554589"/>
            <a:ext cx="2064809" cy="1158826"/>
            <a:chOff x="0" y="0"/>
            <a:chExt cx="2753078" cy="154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</a:t>
              </a:r>
            </a:p>
          </p:txBody>
        </p:sp>
      </p:grpSp>
      <p:sp>
        <p:nvSpPr>
          <p:cNvPr id="7" name="Freeform 7" descr="Gruppera"/>
          <p:cNvSpPr/>
          <p:nvPr/>
        </p:nvSpPr>
        <p:spPr>
          <a:xfrm>
            <a:off x="4427250" y="2703833"/>
            <a:ext cx="1442006" cy="1777175"/>
          </a:xfrm>
          <a:custGeom>
            <a:avLst/>
            <a:gdLst/>
            <a:ahLst/>
            <a:cxnLst/>
            <a:rect l="l" t="t" r="r" b="b"/>
            <a:pathLst>
              <a:path w="1442006" h="1777175">
                <a:moveTo>
                  <a:pt x="0" y="0"/>
                </a:moveTo>
                <a:lnTo>
                  <a:pt x="1442006" y="0"/>
                </a:lnTo>
                <a:lnTo>
                  <a:pt x="1442006" y="1777175"/>
                </a:lnTo>
                <a:lnTo>
                  <a:pt x="0" y="177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20" r="-11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24084">
            <a:off x="4206879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 descr="VeganTM 327C.png"/>
          <p:cNvSpPr/>
          <p:nvPr/>
        </p:nvSpPr>
        <p:spPr>
          <a:xfrm>
            <a:off x="7943479" y="3950369"/>
            <a:ext cx="334412" cy="269683"/>
          </a:xfrm>
          <a:custGeom>
            <a:avLst/>
            <a:gdLst/>
            <a:ahLst/>
            <a:cxnLst/>
            <a:rect l="l" t="t" r="r" b="b"/>
            <a:pathLst>
              <a:path w="334412" h="269683">
                <a:moveTo>
                  <a:pt x="0" y="0"/>
                </a:moveTo>
                <a:lnTo>
                  <a:pt x="334412" y="0"/>
                </a:lnTo>
                <a:lnTo>
                  <a:pt x="334412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5" b="-1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10900" y="4554589"/>
            <a:ext cx="2064809" cy="1158826"/>
            <a:chOff x="0" y="0"/>
            <a:chExt cx="2753078" cy="1545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Vegan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rot="24084">
            <a:off x="6544543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866438" y="4554589"/>
            <a:ext cx="2064808" cy="1158826"/>
            <a:chOff x="0" y="0"/>
            <a:chExt cx="2753078" cy="15451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53078" cy="1545101"/>
            </a:xfrm>
            <a:custGeom>
              <a:avLst/>
              <a:gdLst/>
              <a:ahLst/>
              <a:cxnLst/>
              <a:rect l="l" t="t" r="r" b="b"/>
              <a:pathLst>
                <a:path w="2753078" h="1545101">
                  <a:moveTo>
                    <a:pt x="0" y="0"/>
                  </a:moveTo>
                  <a:lnTo>
                    <a:pt x="2753078" y="0"/>
                  </a:lnTo>
                  <a:lnTo>
                    <a:pt x="2753078" y="1545101"/>
                  </a:lnTo>
                  <a:lnTo>
                    <a:pt x="0" y="1545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753078" cy="1545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AquaX</a:t>
              </a:r>
            </a:p>
          </p:txBody>
        </p:sp>
      </p:grpSp>
      <p:sp>
        <p:nvSpPr>
          <p:cNvPr id="17" name="Freeform 17" descr="Gruppera"/>
          <p:cNvSpPr/>
          <p:nvPr/>
        </p:nvSpPr>
        <p:spPr>
          <a:xfrm>
            <a:off x="9187097" y="2703833"/>
            <a:ext cx="1442006" cy="1777175"/>
          </a:xfrm>
          <a:custGeom>
            <a:avLst/>
            <a:gdLst/>
            <a:ahLst/>
            <a:cxnLst/>
            <a:rect l="l" t="t" r="r" b="b"/>
            <a:pathLst>
              <a:path w="1442006" h="1777175">
                <a:moveTo>
                  <a:pt x="0" y="0"/>
                </a:moveTo>
                <a:lnTo>
                  <a:pt x="1442006" y="0"/>
                </a:lnTo>
                <a:lnTo>
                  <a:pt x="1442006" y="1777175"/>
                </a:lnTo>
                <a:lnTo>
                  <a:pt x="0" y="177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20" r="-11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rot="24084">
            <a:off x="8882299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194566" y="4556121"/>
            <a:ext cx="2198207" cy="898388"/>
            <a:chOff x="0" y="0"/>
            <a:chExt cx="2930943" cy="11978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30943" cy="1197851"/>
            </a:xfrm>
            <a:custGeom>
              <a:avLst/>
              <a:gdLst/>
              <a:ahLst/>
              <a:cxnLst/>
              <a:rect l="l" t="t" r="r" b="b"/>
              <a:pathLst>
                <a:path w="2930943" h="1197851">
                  <a:moveTo>
                    <a:pt x="0" y="0"/>
                  </a:moveTo>
                  <a:lnTo>
                    <a:pt x="2930943" y="0"/>
                  </a:lnTo>
                  <a:lnTo>
                    <a:pt x="2930943" y="1197851"/>
                  </a:lnTo>
                  <a:lnTo>
                    <a:pt x="0" y="11978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2930943" cy="1197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BalanceOil+ Premium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1499924" y="2721161"/>
            <a:ext cx="1442006" cy="1777174"/>
          </a:xfrm>
          <a:custGeom>
            <a:avLst/>
            <a:gdLst/>
            <a:ahLst/>
            <a:cxnLst/>
            <a:rect l="l" t="t" r="r" b="b"/>
            <a:pathLst>
              <a:path w="1442006" h="1777174">
                <a:moveTo>
                  <a:pt x="0" y="0"/>
                </a:moveTo>
                <a:lnTo>
                  <a:pt x="1442006" y="0"/>
                </a:lnTo>
                <a:lnTo>
                  <a:pt x="1442006" y="1777174"/>
                </a:lnTo>
                <a:lnTo>
                  <a:pt x="0" y="1777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21" r="-116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 rot="24084">
            <a:off x="11232980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 descr="essent-plus-premium-packshot-left-1500x1297px-72dpi.png"/>
          <p:cNvSpPr/>
          <p:nvPr/>
        </p:nvSpPr>
        <p:spPr>
          <a:xfrm>
            <a:off x="13597098" y="2843566"/>
            <a:ext cx="1905127" cy="1539015"/>
          </a:xfrm>
          <a:custGeom>
            <a:avLst/>
            <a:gdLst/>
            <a:ahLst/>
            <a:cxnLst/>
            <a:rect l="l" t="t" r="r" b="b"/>
            <a:pathLst>
              <a:path w="1905127" h="1539015">
                <a:moveTo>
                  <a:pt x="0" y="0"/>
                </a:moveTo>
                <a:lnTo>
                  <a:pt x="1905127" y="0"/>
                </a:lnTo>
                <a:lnTo>
                  <a:pt x="1905127" y="1539015"/>
                </a:lnTo>
                <a:lnTo>
                  <a:pt x="0" y="1539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17" b="-3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3547861" y="4549228"/>
            <a:ext cx="2064808" cy="799384"/>
            <a:chOff x="0" y="0"/>
            <a:chExt cx="2753078" cy="10658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53078" cy="1065845"/>
            </a:xfrm>
            <a:custGeom>
              <a:avLst/>
              <a:gdLst/>
              <a:ahLst/>
              <a:cxnLst/>
              <a:rect l="l" t="t" r="r" b="b"/>
              <a:pathLst>
                <a:path w="2753078" h="1065845">
                  <a:moveTo>
                    <a:pt x="0" y="0"/>
                  </a:moveTo>
                  <a:lnTo>
                    <a:pt x="2753078" y="0"/>
                  </a:lnTo>
                  <a:lnTo>
                    <a:pt x="2753078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2753078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Essent+ Premium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 rot="24084">
            <a:off x="13582122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5907437" y="4557581"/>
            <a:ext cx="2064808" cy="799384"/>
            <a:chOff x="0" y="0"/>
            <a:chExt cx="2753078" cy="106584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53078" cy="1065846"/>
            </a:xfrm>
            <a:custGeom>
              <a:avLst/>
              <a:gdLst/>
              <a:ahLst/>
              <a:cxnLst/>
              <a:rect l="l" t="t" r="r" b="b"/>
              <a:pathLst>
                <a:path w="2753078" h="1065846">
                  <a:moveTo>
                    <a:pt x="0" y="0"/>
                  </a:moveTo>
                  <a:lnTo>
                    <a:pt x="2753078" y="0"/>
                  </a:lnTo>
                  <a:lnTo>
                    <a:pt x="2753078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2753078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R.E.V.O.O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rot="24084">
            <a:off x="15931502" y="4512788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 descr="zinobiotic-plus-packshot-1659x1072px-110dpi.png"/>
          <p:cNvSpPr/>
          <p:nvPr/>
        </p:nvSpPr>
        <p:spPr>
          <a:xfrm>
            <a:off x="4068401" y="7758230"/>
            <a:ext cx="2152642" cy="1936451"/>
          </a:xfrm>
          <a:custGeom>
            <a:avLst/>
            <a:gdLst/>
            <a:ahLst/>
            <a:cxnLst/>
            <a:rect l="l" t="t" r="r" b="b"/>
            <a:pathLst>
              <a:path w="2152642" h="1936451">
                <a:moveTo>
                  <a:pt x="0" y="0"/>
                </a:moveTo>
                <a:lnTo>
                  <a:pt x="2152643" y="0"/>
                </a:lnTo>
                <a:lnTo>
                  <a:pt x="2152643" y="1936451"/>
                </a:lnTo>
                <a:lnTo>
                  <a:pt x="0" y="1936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300" r="-169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4175039" y="9443977"/>
            <a:ext cx="2064809" cy="394280"/>
            <a:chOff x="0" y="0"/>
            <a:chExt cx="2753079" cy="52570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753079" cy="525706"/>
            </a:xfrm>
            <a:custGeom>
              <a:avLst/>
              <a:gdLst/>
              <a:ahLst/>
              <a:cxnLst/>
              <a:rect l="l" t="t" r="r" b="b"/>
              <a:pathLst>
                <a:path w="2753079" h="525706">
                  <a:moveTo>
                    <a:pt x="0" y="0"/>
                  </a:moveTo>
                  <a:lnTo>
                    <a:pt x="2753079" y="0"/>
                  </a:lnTo>
                  <a:lnTo>
                    <a:pt x="2753079" y="525706"/>
                  </a:lnTo>
                  <a:lnTo>
                    <a:pt x="0" y="5257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2753079" cy="5257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ZinoBiotic+</a:t>
              </a:r>
            </a:p>
          </p:txBody>
        </p:sp>
      </p:grpSp>
      <p:sp>
        <p:nvSpPr>
          <p:cNvPr id="37" name="Freeform 37" descr="VeganTM 327C.png"/>
          <p:cNvSpPr/>
          <p:nvPr/>
        </p:nvSpPr>
        <p:spPr>
          <a:xfrm>
            <a:off x="5857341" y="8842912"/>
            <a:ext cx="334412" cy="269683"/>
          </a:xfrm>
          <a:custGeom>
            <a:avLst/>
            <a:gdLst/>
            <a:ahLst/>
            <a:cxnLst/>
            <a:rect l="l" t="t" r="r" b="b"/>
            <a:pathLst>
              <a:path w="334412" h="269683">
                <a:moveTo>
                  <a:pt x="0" y="0"/>
                </a:moveTo>
                <a:lnTo>
                  <a:pt x="334413" y="0"/>
                </a:lnTo>
                <a:lnTo>
                  <a:pt x="334413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AutoShape 38"/>
          <p:cNvSpPr/>
          <p:nvPr/>
        </p:nvSpPr>
        <p:spPr>
          <a:xfrm rot="24084">
            <a:off x="4206879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" name="AutoShape 39"/>
          <p:cNvSpPr/>
          <p:nvPr/>
        </p:nvSpPr>
        <p:spPr>
          <a:xfrm rot="24084">
            <a:off x="6544543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8865236" y="9443811"/>
            <a:ext cx="1993727" cy="799385"/>
            <a:chOff x="0" y="0"/>
            <a:chExt cx="2658303" cy="106584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58303" cy="1065846"/>
            </a:xfrm>
            <a:custGeom>
              <a:avLst/>
              <a:gdLst/>
              <a:ahLst/>
              <a:cxnLst/>
              <a:rect l="l" t="t" r="r" b="b"/>
              <a:pathLst>
                <a:path w="2658303" h="1065846">
                  <a:moveTo>
                    <a:pt x="0" y="0"/>
                  </a:moveTo>
                  <a:lnTo>
                    <a:pt x="2658303" y="0"/>
                  </a:lnTo>
                  <a:lnTo>
                    <a:pt x="2658303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0"/>
              <a:ext cx="2658303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Energy Bar</a:t>
              </a:r>
            </a:p>
          </p:txBody>
        </p:sp>
      </p:grpSp>
      <p:sp>
        <p:nvSpPr>
          <p:cNvPr id="43" name="AutoShape 43"/>
          <p:cNvSpPr/>
          <p:nvPr/>
        </p:nvSpPr>
        <p:spPr>
          <a:xfrm rot="24084">
            <a:off x="8882299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 descr="leanshake-vanilla-packshot-left-600x600-72dpi.png"/>
          <p:cNvSpPr/>
          <p:nvPr/>
        </p:nvSpPr>
        <p:spPr>
          <a:xfrm>
            <a:off x="6373959" y="7935448"/>
            <a:ext cx="1437401" cy="1380617"/>
          </a:xfrm>
          <a:custGeom>
            <a:avLst/>
            <a:gdLst/>
            <a:ahLst/>
            <a:cxnLst/>
            <a:rect l="l" t="t" r="r" b="b"/>
            <a:pathLst>
              <a:path w="1437401" h="1380617">
                <a:moveTo>
                  <a:pt x="0" y="0"/>
                </a:moveTo>
                <a:lnTo>
                  <a:pt x="1437401" y="0"/>
                </a:lnTo>
                <a:lnTo>
                  <a:pt x="1437401" y="1380618"/>
                </a:lnTo>
                <a:lnTo>
                  <a:pt x="0" y="1380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56" b="-2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 descr="leanshake-chocolate-packshot-left-600x600px-72dpi.png"/>
          <p:cNvSpPr/>
          <p:nvPr/>
        </p:nvSpPr>
        <p:spPr>
          <a:xfrm>
            <a:off x="7248889" y="7830589"/>
            <a:ext cx="1582909" cy="1582909"/>
          </a:xfrm>
          <a:custGeom>
            <a:avLst/>
            <a:gdLst/>
            <a:ahLst/>
            <a:cxnLst/>
            <a:rect l="l" t="t" r="r" b="b"/>
            <a:pathLst>
              <a:path w="1582909" h="1582909">
                <a:moveTo>
                  <a:pt x="0" y="0"/>
                </a:moveTo>
                <a:lnTo>
                  <a:pt x="1582909" y="0"/>
                </a:lnTo>
                <a:lnTo>
                  <a:pt x="1582909" y="1582909"/>
                </a:lnTo>
                <a:lnTo>
                  <a:pt x="0" y="1582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6"/>
          <p:cNvGrpSpPr/>
          <p:nvPr/>
        </p:nvGrpSpPr>
        <p:grpSpPr>
          <a:xfrm>
            <a:off x="6531307" y="9445761"/>
            <a:ext cx="2064810" cy="997523"/>
            <a:chOff x="0" y="0"/>
            <a:chExt cx="2753080" cy="133003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53080" cy="1330031"/>
            </a:xfrm>
            <a:custGeom>
              <a:avLst/>
              <a:gdLst/>
              <a:ahLst/>
              <a:cxnLst/>
              <a:rect l="l" t="t" r="r" b="b"/>
              <a:pathLst>
                <a:path w="2753080" h="1330031">
                  <a:moveTo>
                    <a:pt x="0" y="0"/>
                  </a:moveTo>
                  <a:lnTo>
                    <a:pt x="2753080" y="0"/>
                  </a:lnTo>
                  <a:lnTo>
                    <a:pt x="2753080" y="1330031"/>
                  </a:lnTo>
                  <a:lnTo>
                    <a:pt x="0" y="13300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2753080" cy="13300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LeanShake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6595615" y="2696761"/>
            <a:ext cx="1798706" cy="1798706"/>
          </a:xfrm>
          <a:custGeom>
            <a:avLst/>
            <a:gdLst/>
            <a:ahLst/>
            <a:cxnLst/>
            <a:rect l="l" t="t" r="r" b="b"/>
            <a:pathLst>
              <a:path w="1798706" h="1798706">
                <a:moveTo>
                  <a:pt x="0" y="0"/>
                </a:moveTo>
                <a:lnTo>
                  <a:pt x="1798705" y="0"/>
                </a:lnTo>
                <a:lnTo>
                  <a:pt x="1798705" y="1798705"/>
                </a:lnTo>
                <a:lnTo>
                  <a:pt x="0" y="17987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0" name="Group 50"/>
          <p:cNvGrpSpPr/>
          <p:nvPr/>
        </p:nvGrpSpPr>
        <p:grpSpPr>
          <a:xfrm>
            <a:off x="265654" y="8386390"/>
            <a:ext cx="2935468" cy="1254726"/>
            <a:chOff x="0" y="0"/>
            <a:chExt cx="3913958" cy="167296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913958" cy="1672968"/>
            </a:xfrm>
            <a:custGeom>
              <a:avLst/>
              <a:gdLst/>
              <a:ahLst/>
              <a:cxnLst/>
              <a:rect l="l" t="t" r="r" b="b"/>
              <a:pathLst>
                <a:path w="3913958" h="1672968">
                  <a:moveTo>
                    <a:pt x="0" y="0"/>
                  </a:moveTo>
                  <a:lnTo>
                    <a:pt x="3913958" y="0"/>
                  </a:lnTo>
                  <a:lnTo>
                    <a:pt x="3913958" y="1672968"/>
                  </a:lnTo>
                  <a:lnTo>
                    <a:pt x="0" y="1672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0"/>
              <a:ext cx="3913958" cy="16729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Gut health and </a:t>
              </a:r>
            </a:p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other wellness products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89454" y="5712543"/>
            <a:ext cx="2935468" cy="1254726"/>
            <a:chOff x="0" y="0"/>
            <a:chExt cx="3913958" cy="167296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913958" cy="1672969"/>
            </a:xfrm>
            <a:custGeom>
              <a:avLst/>
              <a:gdLst/>
              <a:ahLst/>
              <a:cxnLst/>
              <a:rect l="l" t="t" r="r" b="b"/>
              <a:pathLst>
                <a:path w="3913958" h="1672969">
                  <a:moveTo>
                    <a:pt x="0" y="0"/>
                  </a:moveTo>
                  <a:lnTo>
                    <a:pt x="3913958" y="0"/>
                  </a:lnTo>
                  <a:lnTo>
                    <a:pt x="3913958" y="1672969"/>
                  </a:lnTo>
                  <a:lnTo>
                    <a:pt x="0" y="16729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0"/>
              <a:ext cx="3913958" cy="16729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Immune and restore </a:t>
              </a:r>
            </a:p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supplements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41828" y="3336801"/>
            <a:ext cx="2935469" cy="883251"/>
            <a:chOff x="0" y="0"/>
            <a:chExt cx="3913959" cy="117766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913959" cy="1177669"/>
            </a:xfrm>
            <a:custGeom>
              <a:avLst/>
              <a:gdLst/>
              <a:ahLst/>
              <a:cxnLst/>
              <a:rect l="l" t="t" r="r" b="b"/>
              <a:pathLst>
                <a:path w="3913959" h="1177669">
                  <a:moveTo>
                    <a:pt x="0" y="0"/>
                  </a:moveTo>
                  <a:lnTo>
                    <a:pt x="3913959" y="0"/>
                  </a:lnTo>
                  <a:lnTo>
                    <a:pt x="3913959" y="1177669"/>
                  </a:lnTo>
                  <a:lnTo>
                    <a:pt x="0" y="1177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0"/>
              <a:ext cx="3913959" cy="117766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 spc="174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 </a:t>
              </a:r>
              <a:r>
                <a:rPr lang="en-US" sz="2499" spc="174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supplements</a:t>
              </a:r>
            </a:p>
          </p:txBody>
        </p:sp>
      </p:grpSp>
      <p:sp>
        <p:nvSpPr>
          <p:cNvPr id="59" name="Freeform 59" descr="balancetest-packshot-left-700x583px-72dpi.png"/>
          <p:cNvSpPr/>
          <p:nvPr/>
        </p:nvSpPr>
        <p:spPr>
          <a:xfrm>
            <a:off x="4039826" y="124540"/>
            <a:ext cx="2341864" cy="1995494"/>
          </a:xfrm>
          <a:custGeom>
            <a:avLst/>
            <a:gdLst/>
            <a:ahLst/>
            <a:cxnLst/>
            <a:rect l="l" t="t" r="r" b="b"/>
            <a:pathLst>
              <a:path w="2341864" h="1995494">
                <a:moveTo>
                  <a:pt x="0" y="0"/>
                </a:moveTo>
                <a:lnTo>
                  <a:pt x="2341864" y="0"/>
                </a:lnTo>
                <a:lnTo>
                  <a:pt x="2341864" y="1995494"/>
                </a:lnTo>
                <a:lnTo>
                  <a:pt x="0" y="199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54" r="-11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4178329" y="2150876"/>
            <a:ext cx="2064809" cy="799384"/>
            <a:chOff x="0" y="0"/>
            <a:chExt cx="2753079" cy="106584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BalanceTest</a:t>
              </a:r>
            </a:p>
          </p:txBody>
        </p:sp>
      </p:grpSp>
      <p:sp>
        <p:nvSpPr>
          <p:cNvPr id="63" name="AutoShape 63"/>
          <p:cNvSpPr/>
          <p:nvPr/>
        </p:nvSpPr>
        <p:spPr>
          <a:xfrm rot="24084">
            <a:off x="4206879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4" name="Group 64"/>
          <p:cNvGrpSpPr/>
          <p:nvPr/>
        </p:nvGrpSpPr>
        <p:grpSpPr>
          <a:xfrm>
            <a:off x="6521357" y="2159869"/>
            <a:ext cx="2064809" cy="799383"/>
            <a:chOff x="0" y="0"/>
            <a:chExt cx="2753079" cy="106584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Vitamin D Test</a:t>
              </a:r>
            </a:p>
          </p:txBody>
        </p:sp>
      </p:grpSp>
      <p:sp>
        <p:nvSpPr>
          <p:cNvPr id="67" name="Freeform 67" descr="vitamin-d-test-packshot-left-1181x1181px-72dpi.png"/>
          <p:cNvSpPr/>
          <p:nvPr/>
        </p:nvSpPr>
        <p:spPr>
          <a:xfrm>
            <a:off x="6674236" y="386645"/>
            <a:ext cx="1720084" cy="1576030"/>
          </a:xfrm>
          <a:custGeom>
            <a:avLst/>
            <a:gdLst/>
            <a:ahLst/>
            <a:cxnLst/>
            <a:rect l="l" t="t" r="r" b="b"/>
            <a:pathLst>
              <a:path w="1720084" h="1576030">
                <a:moveTo>
                  <a:pt x="0" y="0"/>
                </a:moveTo>
                <a:lnTo>
                  <a:pt x="1720084" y="0"/>
                </a:lnTo>
                <a:lnTo>
                  <a:pt x="1720084" y="1576029"/>
                </a:lnTo>
                <a:lnTo>
                  <a:pt x="0" y="1576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569" b="-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 rot="24084">
            <a:off x="6544543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865547" y="2159869"/>
            <a:ext cx="2064809" cy="799383"/>
            <a:chOff x="0" y="0"/>
            <a:chExt cx="2753079" cy="1065845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2753079" cy="1065845"/>
            </a:xfrm>
            <a:custGeom>
              <a:avLst/>
              <a:gdLst/>
              <a:ahLst/>
              <a:cxnLst/>
              <a:rect l="l" t="t" r="r" b="b"/>
              <a:pathLst>
                <a:path w="2753079" h="1065845">
                  <a:moveTo>
                    <a:pt x="0" y="0"/>
                  </a:moveTo>
                  <a:lnTo>
                    <a:pt x="2753079" y="0"/>
                  </a:lnTo>
                  <a:lnTo>
                    <a:pt x="2753079" y="1065845"/>
                  </a:lnTo>
                  <a:lnTo>
                    <a:pt x="0" y="1065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0"/>
              <a:ext cx="2753079" cy="10658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1800"/>
                </a:lnSpc>
              </a:pPr>
              <a:r>
                <a:rPr lang="en-US" sz="15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HbA1c Test</a:t>
              </a:r>
            </a:p>
          </p:txBody>
        </p:sp>
      </p:grpSp>
      <p:sp>
        <p:nvSpPr>
          <p:cNvPr id="72" name="Freeform 72"/>
          <p:cNvSpPr/>
          <p:nvPr/>
        </p:nvSpPr>
        <p:spPr>
          <a:xfrm>
            <a:off x="8880396" y="386644"/>
            <a:ext cx="1858115" cy="1702501"/>
          </a:xfrm>
          <a:custGeom>
            <a:avLst/>
            <a:gdLst/>
            <a:ahLst/>
            <a:cxnLst/>
            <a:rect l="l" t="t" r="r" b="b"/>
            <a:pathLst>
              <a:path w="1858115" h="1702501">
                <a:moveTo>
                  <a:pt x="0" y="0"/>
                </a:moveTo>
                <a:lnTo>
                  <a:pt x="1858115" y="0"/>
                </a:lnTo>
                <a:lnTo>
                  <a:pt x="1858115" y="1702501"/>
                </a:lnTo>
                <a:lnTo>
                  <a:pt x="0" y="17025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569" b="-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rot="24084">
            <a:off x="8882299" y="2107656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roup 74"/>
          <p:cNvGrpSpPr/>
          <p:nvPr/>
        </p:nvGrpSpPr>
        <p:grpSpPr>
          <a:xfrm>
            <a:off x="313278" y="1122287"/>
            <a:ext cx="2935469" cy="856290"/>
            <a:chOff x="0" y="0"/>
            <a:chExt cx="3913959" cy="114172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3913959" cy="1141720"/>
            </a:xfrm>
            <a:custGeom>
              <a:avLst/>
              <a:gdLst/>
              <a:ahLst/>
              <a:cxnLst/>
              <a:rect l="l" t="t" r="r" b="b"/>
              <a:pathLst>
                <a:path w="3913959" h="1141720">
                  <a:moveTo>
                    <a:pt x="0" y="0"/>
                  </a:moveTo>
                  <a:lnTo>
                    <a:pt x="3913959" y="0"/>
                  </a:lnTo>
                  <a:lnTo>
                    <a:pt x="3913959" y="1141720"/>
                  </a:lnTo>
                  <a:lnTo>
                    <a:pt x="0" y="11417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3913959" cy="114172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Dry blood testing</a:t>
              </a:r>
            </a:p>
          </p:txBody>
        </p:sp>
      </p:grpSp>
      <p:sp>
        <p:nvSpPr>
          <p:cNvPr id="77" name="Freeform 77" descr="zinzino-product-isolated-revoo-bottle-box-25prc-72dpi.png"/>
          <p:cNvSpPr/>
          <p:nvPr/>
        </p:nvSpPr>
        <p:spPr>
          <a:xfrm>
            <a:off x="16009531" y="2158645"/>
            <a:ext cx="1857791" cy="2289600"/>
          </a:xfrm>
          <a:custGeom>
            <a:avLst/>
            <a:gdLst/>
            <a:ahLst/>
            <a:cxnLst/>
            <a:rect l="l" t="t" r="r" b="b"/>
            <a:pathLst>
              <a:path w="1857791" h="2289600">
                <a:moveTo>
                  <a:pt x="0" y="0"/>
                </a:moveTo>
                <a:lnTo>
                  <a:pt x="1857790" y="0"/>
                </a:lnTo>
                <a:lnTo>
                  <a:pt x="1857790" y="2289600"/>
                </a:lnTo>
                <a:lnTo>
                  <a:pt x="0" y="22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770" r="-37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8" name="Group 78"/>
          <p:cNvGrpSpPr/>
          <p:nvPr/>
        </p:nvGrpSpPr>
        <p:grpSpPr>
          <a:xfrm>
            <a:off x="4178362" y="6984280"/>
            <a:ext cx="1738313" cy="317302"/>
            <a:chOff x="0" y="0"/>
            <a:chExt cx="2317751" cy="423069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317751" cy="423069"/>
            </a:xfrm>
            <a:custGeom>
              <a:avLst/>
              <a:gdLst/>
              <a:ahLst/>
              <a:cxnLst/>
              <a:rect l="l" t="t" r="r" b="b"/>
              <a:pathLst>
                <a:path w="2317751" h="423069">
                  <a:moveTo>
                    <a:pt x="0" y="0"/>
                  </a:moveTo>
                  <a:lnTo>
                    <a:pt x="2317751" y="0"/>
                  </a:lnTo>
                  <a:lnTo>
                    <a:pt x="231775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231775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Xtend</a:t>
              </a:r>
            </a:p>
          </p:txBody>
        </p:sp>
      </p:grpSp>
      <p:sp>
        <p:nvSpPr>
          <p:cNvPr id="81" name="Freeform 81" descr="zinzino-products-isolated-xtend-left-25prc-110dpi.png"/>
          <p:cNvSpPr/>
          <p:nvPr/>
        </p:nvSpPr>
        <p:spPr>
          <a:xfrm>
            <a:off x="4128834" y="5234777"/>
            <a:ext cx="1859382" cy="1605722"/>
          </a:xfrm>
          <a:custGeom>
            <a:avLst/>
            <a:gdLst/>
            <a:ahLst/>
            <a:cxnLst/>
            <a:rect l="l" t="t" r="r" b="b"/>
            <a:pathLst>
              <a:path w="1859382" h="1605722">
                <a:moveTo>
                  <a:pt x="0" y="0"/>
                </a:moveTo>
                <a:lnTo>
                  <a:pt x="1859382" y="0"/>
                </a:lnTo>
                <a:lnTo>
                  <a:pt x="1859382" y="1605722"/>
                </a:lnTo>
                <a:lnTo>
                  <a:pt x="0" y="16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944" r="-78" b="-79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2" name="Group 82"/>
          <p:cNvGrpSpPr/>
          <p:nvPr/>
        </p:nvGrpSpPr>
        <p:grpSpPr>
          <a:xfrm>
            <a:off x="6172102" y="6981954"/>
            <a:ext cx="1710758" cy="317302"/>
            <a:chOff x="0" y="0"/>
            <a:chExt cx="2281011" cy="42306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Xtend+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8165974" y="6984280"/>
            <a:ext cx="1725291" cy="317302"/>
            <a:chOff x="0" y="0"/>
            <a:chExt cx="2300388" cy="423069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2300388" cy="423069"/>
            </a:xfrm>
            <a:custGeom>
              <a:avLst/>
              <a:gdLst/>
              <a:ahLst/>
              <a:cxnLst/>
              <a:rect l="l" t="t" r="r" b="b"/>
              <a:pathLst>
                <a:path w="2300388" h="423069">
                  <a:moveTo>
                    <a:pt x="0" y="0"/>
                  </a:moveTo>
                  <a:lnTo>
                    <a:pt x="2300388" y="0"/>
                  </a:lnTo>
                  <a:lnTo>
                    <a:pt x="2300388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2300388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Protect+</a:t>
              </a:r>
            </a:p>
          </p:txBody>
        </p:sp>
      </p:grpSp>
      <p:sp>
        <p:nvSpPr>
          <p:cNvPr id="88" name="Freeform 88" descr="protect-plus-packshot-left-897x774px-72dpi.png"/>
          <p:cNvSpPr/>
          <p:nvPr/>
        </p:nvSpPr>
        <p:spPr>
          <a:xfrm>
            <a:off x="8010883" y="5247437"/>
            <a:ext cx="1914526" cy="1653304"/>
          </a:xfrm>
          <a:custGeom>
            <a:avLst/>
            <a:gdLst/>
            <a:ahLst/>
            <a:cxnLst/>
            <a:rect l="l" t="t" r="r" b="b"/>
            <a:pathLst>
              <a:path w="1914526" h="1653304">
                <a:moveTo>
                  <a:pt x="0" y="0"/>
                </a:moveTo>
                <a:lnTo>
                  <a:pt x="1914525" y="0"/>
                </a:lnTo>
                <a:lnTo>
                  <a:pt x="1914525" y="1653305"/>
                </a:lnTo>
                <a:lnTo>
                  <a:pt x="0" y="16533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 descr="VeganTM 327C.png"/>
          <p:cNvSpPr/>
          <p:nvPr/>
        </p:nvSpPr>
        <p:spPr>
          <a:xfrm>
            <a:off x="9797268" y="6389032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8"/>
                </a:lnTo>
                <a:lnTo>
                  <a:pt x="0" y="279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12233285" y="6981954"/>
            <a:ext cx="1700715" cy="317302"/>
            <a:chOff x="0" y="0"/>
            <a:chExt cx="2267620" cy="423069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2267620" cy="423069"/>
            </a:xfrm>
            <a:custGeom>
              <a:avLst/>
              <a:gdLst/>
              <a:ahLst/>
              <a:cxnLst/>
              <a:rect l="l" t="t" r="r" b="b"/>
              <a:pathLst>
                <a:path w="2267620" h="423069">
                  <a:moveTo>
                    <a:pt x="0" y="0"/>
                  </a:moveTo>
                  <a:lnTo>
                    <a:pt x="2267620" y="0"/>
                  </a:lnTo>
                  <a:lnTo>
                    <a:pt x="2267620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0"/>
              <a:ext cx="2267620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Viva+</a:t>
              </a:r>
            </a:p>
          </p:txBody>
        </p:sp>
      </p:grpSp>
      <p:sp>
        <p:nvSpPr>
          <p:cNvPr id="93" name="Freeform 93" descr="VeganTM 327C.png"/>
          <p:cNvSpPr/>
          <p:nvPr/>
        </p:nvSpPr>
        <p:spPr>
          <a:xfrm>
            <a:off x="13775999" y="6375935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4" name="Group 94"/>
          <p:cNvGrpSpPr/>
          <p:nvPr/>
        </p:nvGrpSpPr>
        <p:grpSpPr>
          <a:xfrm>
            <a:off x="10204954" y="6984280"/>
            <a:ext cx="1710758" cy="317302"/>
            <a:chOff x="0" y="0"/>
            <a:chExt cx="2281011" cy="423069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ZinoShine+</a:t>
              </a:r>
            </a:p>
          </p:txBody>
        </p:sp>
      </p:grpSp>
      <p:sp>
        <p:nvSpPr>
          <p:cNvPr id="97" name="Freeform 97" descr="VeganTM 327C.png"/>
          <p:cNvSpPr/>
          <p:nvPr/>
        </p:nvSpPr>
        <p:spPr>
          <a:xfrm>
            <a:off x="11765290" y="6373691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98" descr="zinoshine-plus-packshot-left-1181x1181px-72dpi.png"/>
          <p:cNvSpPr/>
          <p:nvPr/>
        </p:nvSpPr>
        <p:spPr>
          <a:xfrm>
            <a:off x="10185084" y="5224985"/>
            <a:ext cx="1700428" cy="1616916"/>
          </a:xfrm>
          <a:custGeom>
            <a:avLst/>
            <a:gdLst/>
            <a:ahLst/>
            <a:cxnLst/>
            <a:rect l="l" t="t" r="r" b="b"/>
            <a:pathLst>
              <a:path w="1700428" h="1616916">
                <a:moveTo>
                  <a:pt x="0" y="0"/>
                </a:moveTo>
                <a:lnTo>
                  <a:pt x="1700428" y="0"/>
                </a:lnTo>
                <a:lnTo>
                  <a:pt x="1700428" y="1616916"/>
                </a:lnTo>
                <a:lnTo>
                  <a:pt x="0" y="16169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57" r="-26" b="-51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 descr="zinzino-product-isolated-zinogene-plus-left-25prc-72dpi.png"/>
          <p:cNvSpPr/>
          <p:nvPr/>
        </p:nvSpPr>
        <p:spPr>
          <a:xfrm>
            <a:off x="14170435" y="5244242"/>
            <a:ext cx="1738366" cy="1653281"/>
          </a:xfrm>
          <a:custGeom>
            <a:avLst/>
            <a:gdLst/>
            <a:ahLst/>
            <a:cxnLst/>
            <a:rect l="l" t="t" r="r" b="b"/>
            <a:pathLst>
              <a:path w="1738366" h="1653281">
                <a:moveTo>
                  <a:pt x="0" y="0"/>
                </a:moveTo>
                <a:lnTo>
                  <a:pt x="1738365" y="0"/>
                </a:lnTo>
                <a:lnTo>
                  <a:pt x="1738365" y="1653281"/>
                </a:lnTo>
                <a:lnTo>
                  <a:pt x="0" y="165328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0189" t="-103" r="-27" b="-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100" descr="VeganTM 327C.png"/>
          <p:cNvSpPr/>
          <p:nvPr/>
        </p:nvSpPr>
        <p:spPr>
          <a:xfrm>
            <a:off x="15787180" y="6383095"/>
            <a:ext cx="343938" cy="279208"/>
          </a:xfrm>
          <a:custGeom>
            <a:avLst/>
            <a:gdLst/>
            <a:ahLst/>
            <a:cxnLst/>
            <a:rect l="l" t="t" r="r" b="b"/>
            <a:pathLst>
              <a:path w="343938" h="279208">
                <a:moveTo>
                  <a:pt x="0" y="0"/>
                </a:moveTo>
                <a:lnTo>
                  <a:pt x="343938" y="0"/>
                </a:lnTo>
                <a:lnTo>
                  <a:pt x="343938" y="279208"/>
                </a:lnTo>
                <a:lnTo>
                  <a:pt x="0" y="279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1" name="Group 101"/>
          <p:cNvGrpSpPr/>
          <p:nvPr/>
        </p:nvGrpSpPr>
        <p:grpSpPr>
          <a:xfrm>
            <a:off x="14244500" y="6984280"/>
            <a:ext cx="1710758" cy="317302"/>
            <a:chOff x="0" y="0"/>
            <a:chExt cx="2281011" cy="423069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2281011" cy="423069"/>
            </a:xfrm>
            <a:custGeom>
              <a:avLst/>
              <a:gdLst/>
              <a:ahLst/>
              <a:cxnLst/>
              <a:rect l="l" t="t" r="r" b="b"/>
              <a:pathLst>
                <a:path w="2281011" h="423069">
                  <a:moveTo>
                    <a:pt x="0" y="0"/>
                  </a:moveTo>
                  <a:lnTo>
                    <a:pt x="2281011" y="0"/>
                  </a:lnTo>
                  <a:lnTo>
                    <a:pt x="2281011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2281011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ZinoGene+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6228824" y="6982667"/>
            <a:ext cx="1862116" cy="317302"/>
            <a:chOff x="0" y="0"/>
            <a:chExt cx="2482822" cy="423069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2482822" cy="423069"/>
            </a:xfrm>
            <a:custGeom>
              <a:avLst/>
              <a:gdLst/>
              <a:ahLst/>
              <a:cxnLst/>
              <a:rect l="l" t="t" r="r" b="b"/>
              <a:pathLst>
                <a:path w="2482822" h="423069">
                  <a:moveTo>
                    <a:pt x="0" y="0"/>
                  </a:moveTo>
                  <a:lnTo>
                    <a:pt x="2482822" y="0"/>
                  </a:lnTo>
                  <a:lnTo>
                    <a:pt x="2482822" y="423069"/>
                  </a:lnTo>
                  <a:lnTo>
                    <a:pt x="0" y="4230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0"/>
              <a:ext cx="2482822" cy="423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Multify</a:t>
              </a:r>
            </a:p>
          </p:txBody>
        </p:sp>
      </p:grpSp>
      <p:sp>
        <p:nvSpPr>
          <p:cNvPr id="107" name="Freeform 107" descr="multify +30.png"/>
          <p:cNvSpPr/>
          <p:nvPr/>
        </p:nvSpPr>
        <p:spPr>
          <a:xfrm>
            <a:off x="16026605" y="5313614"/>
            <a:ext cx="1968194" cy="1565719"/>
          </a:xfrm>
          <a:custGeom>
            <a:avLst/>
            <a:gdLst/>
            <a:ahLst/>
            <a:cxnLst/>
            <a:rect l="l" t="t" r="r" b="b"/>
            <a:pathLst>
              <a:path w="1968194" h="1565719">
                <a:moveTo>
                  <a:pt x="0" y="0"/>
                </a:moveTo>
                <a:lnTo>
                  <a:pt x="1968195" y="0"/>
                </a:lnTo>
                <a:lnTo>
                  <a:pt x="1968195" y="1565718"/>
                </a:lnTo>
                <a:lnTo>
                  <a:pt x="0" y="15657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015" t="-30184" r="-10813" b="-16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 descr="VeganTM 327C.png"/>
          <p:cNvSpPr/>
          <p:nvPr/>
        </p:nvSpPr>
        <p:spPr>
          <a:xfrm>
            <a:off x="17790584" y="6383213"/>
            <a:ext cx="343938" cy="279209"/>
          </a:xfrm>
          <a:custGeom>
            <a:avLst/>
            <a:gdLst/>
            <a:ahLst/>
            <a:cxnLst/>
            <a:rect l="l" t="t" r="r" b="b"/>
            <a:pathLst>
              <a:path w="343938" h="279209">
                <a:moveTo>
                  <a:pt x="0" y="0"/>
                </a:moveTo>
                <a:lnTo>
                  <a:pt x="343938" y="0"/>
                </a:lnTo>
                <a:lnTo>
                  <a:pt x="343938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AutoShape 109"/>
          <p:cNvSpPr/>
          <p:nvPr/>
        </p:nvSpPr>
        <p:spPr>
          <a:xfrm rot="28861">
            <a:off x="6200305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0" name="AutoShape 110"/>
          <p:cNvSpPr/>
          <p:nvPr/>
        </p:nvSpPr>
        <p:spPr>
          <a:xfrm rot="28861">
            <a:off x="8215538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1" name="AutoShape 111"/>
          <p:cNvSpPr/>
          <p:nvPr/>
        </p:nvSpPr>
        <p:spPr>
          <a:xfrm rot="28861">
            <a:off x="10236547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" name="AutoShape 112"/>
          <p:cNvSpPr/>
          <p:nvPr/>
        </p:nvSpPr>
        <p:spPr>
          <a:xfrm rot="28861">
            <a:off x="14267894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3" name="AutoShape 113"/>
          <p:cNvSpPr/>
          <p:nvPr/>
        </p:nvSpPr>
        <p:spPr>
          <a:xfrm rot="28861">
            <a:off x="16263502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4" name="AutoShape 114"/>
          <p:cNvSpPr/>
          <p:nvPr/>
        </p:nvSpPr>
        <p:spPr>
          <a:xfrm rot="28861">
            <a:off x="12242240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5" name="AutoShape 115"/>
          <p:cNvSpPr/>
          <p:nvPr/>
        </p:nvSpPr>
        <p:spPr>
          <a:xfrm rot="28861">
            <a:off x="4202026" y="6950601"/>
            <a:ext cx="17018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6" name="Freeform 116" descr="xtend-plus-packshot-left-598x516px-72dpi.png"/>
          <p:cNvSpPr/>
          <p:nvPr/>
        </p:nvSpPr>
        <p:spPr>
          <a:xfrm>
            <a:off x="6020279" y="5251890"/>
            <a:ext cx="1914526" cy="1653305"/>
          </a:xfrm>
          <a:custGeom>
            <a:avLst/>
            <a:gdLst/>
            <a:ahLst/>
            <a:cxnLst/>
            <a:rect l="l" t="t" r="r" b="b"/>
            <a:pathLst>
              <a:path w="1914526" h="1653305">
                <a:moveTo>
                  <a:pt x="0" y="0"/>
                </a:moveTo>
                <a:lnTo>
                  <a:pt x="1914526" y="0"/>
                </a:lnTo>
                <a:lnTo>
                  <a:pt x="1914526" y="1653305"/>
                </a:lnTo>
                <a:lnTo>
                  <a:pt x="0" y="165330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9"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 descr="VeganTM 327C.png"/>
          <p:cNvSpPr/>
          <p:nvPr/>
        </p:nvSpPr>
        <p:spPr>
          <a:xfrm>
            <a:off x="7816081" y="6392122"/>
            <a:ext cx="343939" cy="279208"/>
          </a:xfrm>
          <a:custGeom>
            <a:avLst/>
            <a:gdLst/>
            <a:ahLst/>
            <a:cxnLst/>
            <a:rect l="l" t="t" r="r" b="b"/>
            <a:pathLst>
              <a:path w="343939" h="279208">
                <a:moveTo>
                  <a:pt x="0" y="0"/>
                </a:moveTo>
                <a:lnTo>
                  <a:pt x="343939" y="0"/>
                </a:lnTo>
                <a:lnTo>
                  <a:pt x="343939" y="279209"/>
                </a:lnTo>
                <a:lnTo>
                  <a:pt x="0" y="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" r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8" name="Group 118"/>
          <p:cNvGrpSpPr/>
          <p:nvPr/>
        </p:nvGrpSpPr>
        <p:grpSpPr>
          <a:xfrm>
            <a:off x="15913102" y="9443968"/>
            <a:ext cx="2064809" cy="879322"/>
            <a:chOff x="0" y="0"/>
            <a:chExt cx="2753079" cy="117243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2753079" cy="1172430"/>
            </a:xfrm>
            <a:custGeom>
              <a:avLst/>
              <a:gdLst/>
              <a:ahLst/>
              <a:cxnLst/>
              <a:rect l="l" t="t" r="r" b="b"/>
              <a:pathLst>
                <a:path w="2753079" h="1172430">
                  <a:moveTo>
                    <a:pt x="0" y="0"/>
                  </a:moveTo>
                  <a:lnTo>
                    <a:pt x="2753079" y="0"/>
                  </a:lnTo>
                  <a:lnTo>
                    <a:pt x="2753079" y="1172430"/>
                  </a:lnTo>
                  <a:lnTo>
                    <a:pt x="0" y="1172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Box 120"/>
            <p:cNvSpPr txBox="1"/>
            <p:nvPr/>
          </p:nvSpPr>
          <p:spPr>
            <a:xfrm>
              <a:off x="0" y="0"/>
              <a:ext cx="2753079" cy="11724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Hanzz+Heidii</a:t>
              </a:r>
            </a:p>
          </p:txBody>
        </p:sp>
      </p:grpSp>
      <p:sp>
        <p:nvSpPr>
          <p:cNvPr id="121" name="AutoShape 121"/>
          <p:cNvSpPr/>
          <p:nvPr/>
        </p:nvSpPr>
        <p:spPr>
          <a:xfrm rot="24084">
            <a:off x="15937697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>
            <a:off x="15525802" y="7702082"/>
            <a:ext cx="1707015" cy="1778532"/>
          </a:xfrm>
          <a:custGeom>
            <a:avLst/>
            <a:gdLst/>
            <a:ahLst/>
            <a:cxnLst/>
            <a:rect l="l" t="t" r="r" b="b"/>
            <a:pathLst>
              <a:path w="1707015" h="1778532">
                <a:moveTo>
                  <a:pt x="0" y="0"/>
                </a:moveTo>
                <a:lnTo>
                  <a:pt x="1707014" y="0"/>
                </a:lnTo>
                <a:lnTo>
                  <a:pt x="1707014" y="1778531"/>
                </a:lnTo>
                <a:lnTo>
                  <a:pt x="0" y="177853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094" r="-2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3" name="Freeform 123"/>
          <p:cNvSpPr/>
          <p:nvPr/>
        </p:nvSpPr>
        <p:spPr>
          <a:xfrm>
            <a:off x="16620774" y="7826517"/>
            <a:ext cx="1635463" cy="1703982"/>
          </a:xfrm>
          <a:custGeom>
            <a:avLst/>
            <a:gdLst/>
            <a:ahLst/>
            <a:cxnLst/>
            <a:rect l="l" t="t" r="r" b="b"/>
            <a:pathLst>
              <a:path w="1635463" h="1703982">
                <a:moveTo>
                  <a:pt x="0" y="0"/>
                </a:moveTo>
                <a:lnTo>
                  <a:pt x="1635463" y="0"/>
                </a:lnTo>
                <a:lnTo>
                  <a:pt x="1635463" y="1703982"/>
                </a:lnTo>
                <a:lnTo>
                  <a:pt x="0" y="170398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2094" r="-2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4" name="Freeform 124" descr="VeganTM 327C.png"/>
          <p:cNvSpPr/>
          <p:nvPr/>
        </p:nvSpPr>
        <p:spPr>
          <a:xfrm>
            <a:off x="15153268" y="8858195"/>
            <a:ext cx="334413" cy="269683"/>
          </a:xfrm>
          <a:custGeom>
            <a:avLst/>
            <a:gdLst/>
            <a:ahLst/>
            <a:cxnLst/>
            <a:rect l="l" t="t" r="r" b="b"/>
            <a:pathLst>
              <a:path w="334413" h="269683">
                <a:moveTo>
                  <a:pt x="0" y="0"/>
                </a:moveTo>
                <a:lnTo>
                  <a:pt x="334413" y="0"/>
                </a:lnTo>
                <a:lnTo>
                  <a:pt x="334413" y="269683"/>
                </a:lnTo>
                <a:lnTo>
                  <a:pt x="0" y="269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5" name="Group 125"/>
          <p:cNvGrpSpPr/>
          <p:nvPr/>
        </p:nvGrpSpPr>
        <p:grpSpPr>
          <a:xfrm>
            <a:off x="13555391" y="9446410"/>
            <a:ext cx="2064809" cy="879322"/>
            <a:chOff x="0" y="0"/>
            <a:chExt cx="2753079" cy="117243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2753079" cy="1172430"/>
            </a:xfrm>
            <a:custGeom>
              <a:avLst/>
              <a:gdLst/>
              <a:ahLst/>
              <a:cxnLst/>
              <a:rect l="l" t="t" r="r" b="b"/>
              <a:pathLst>
                <a:path w="2753079" h="1172430">
                  <a:moveTo>
                    <a:pt x="0" y="0"/>
                  </a:moveTo>
                  <a:lnTo>
                    <a:pt x="2753079" y="0"/>
                  </a:lnTo>
                  <a:lnTo>
                    <a:pt x="2753079" y="1172430"/>
                  </a:lnTo>
                  <a:lnTo>
                    <a:pt x="0" y="1172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0"/>
              <a:ext cx="2753079" cy="11724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Skin Serum</a:t>
              </a:r>
            </a:p>
          </p:txBody>
        </p:sp>
      </p:grpSp>
      <p:sp>
        <p:nvSpPr>
          <p:cNvPr id="128" name="AutoShape 128"/>
          <p:cNvSpPr/>
          <p:nvPr/>
        </p:nvSpPr>
        <p:spPr>
          <a:xfrm rot="24084">
            <a:off x="13588554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9" name="Freeform 129"/>
          <p:cNvSpPr/>
          <p:nvPr/>
        </p:nvSpPr>
        <p:spPr>
          <a:xfrm>
            <a:off x="13882160" y="7862833"/>
            <a:ext cx="1457188" cy="1457188"/>
          </a:xfrm>
          <a:custGeom>
            <a:avLst/>
            <a:gdLst/>
            <a:ahLst/>
            <a:cxnLst/>
            <a:rect l="l" t="t" r="r" b="b"/>
            <a:pathLst>
              <a:path w="1457188" h="1457188">
                <a:moveTo>
                  <a:pt x="0" y="0"/>
                </a:moveTo>
                <a:lnTo>
                  <a:pt x="1457188" y="0"/>
                </a:lnTo>
                <a:lnTo>
                  <a:pt x="1457188" y="1457187"/>
                </a:lnTo>
                <a:lnTo>
                  <a:pt x="0" y="145718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0" name="Group 130"/>
          <p:cNvGrpSpPr/>
          <p:nvPr/>
        </p:nvGrpSpPr>
        <p:grpSpPr>
          <a:xfrm>
            <a:off x="11230749" y="9443811"/>
            <a:ext cx="1993727" cy="799385"/>
            <a:chOff x="0" y="0"/>
            <a:chExt cx="2658303" cy="1065846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2658303" cy="1065846"/>
            </a:xfrm>
            <a:custGeom>
              <a:avLst/>
              <a:gdLst/>
              <a:ahLst/>
              <a:cxnLst/>
              <a:rect l="l" t="t" r="r" b="b"/>
              <a:pathLst>
                <a:path w="2658303" h="1065846">
                  <a:moveTo>
                    <a:pt x="0" y="0"/>
                  </a:moveTo>
                  <a:lnTo>
                    <a:pt x="2658303" y="0"/>
                  </a:lnTo>
                  <a:lnTo>
                    <a:pt x="2658303" y="1065846"/>
                  </a:lnTo>
                  <a:lnTo>
                    <a:pt x="0" y="1065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0"/>
              <a:ext cx="2658303" cy="10658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Collagen Boozt</a:t>
              </a:r>
            </a:p>
          </p:txBody>
        </p:sp>
      </p:grpSp>
      <p:sp>
        <p:nvSpPr>
          <p:cNvPr id="133" name="AutoShape 133"/>
          <p:cNvSpPr/>
          <p:nvPr/>
        </p:nvSpPr>
        <p:spPr>
          <a:xfrm rot="24084">
            <a:off x="11247812" y="9400449"/>
            <a:ext cx="203933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4" name="Freeform 134" descr="collagenboozt-left.png"/>
          <p:cNvSpPr/>
          <p:nvPr/>
        </p:nvSpPr>
        <p:spPr>
          <a:xfrm>
            <a:off x="11308225" y="7656823"/>
            <a:ext cx="1899296" cy="1837929"/>
          </a:xfrm>
          <a:custGeom>
            <a:avLst/>
            <a:gdLst/>
            <a:ahLst/>
            <a:cxnLst/>
            <a:rect l="l" t="t" r="r" b="b"/>
            <a:pathLst>
              <a:path w="1899296" h="1837929">
                <a:moveTo>
                  <a:pt x="0" y="0"/>
                </a:moveTo>
                <a:lnTo>
                  <a:pt x="1899296" y="0"/>
                </a:lnTo>
                <a:lnTo>
                  <a:pt x="1899296" y="1837929"/>
                </a:lnTo>
                <a:lnTo>
                  <a:pt x="0" y="18379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7401" t="-15372" r="-7417" b="-32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5" name="Freeform 135"/>
          <p:cNvSpPr/>
          <p:nvPr/>
        </p:nvSpPr>
        <p:spPr>
          <a:xfrm>
            <a:off x="12020719" y="5244208"/>
            <a:ext cx="1912765" cy="1649540"/>
          </a:xfrm>
          <a:custGeom>
            <a:avLst/>
            <a:gdLst/>
            <a:ahLst/>
            <a:cxnLst/>
            <a:rect l="l" t="t" r="r" b="b"/>
            <a:pathLst>
              <a:path w="1912765" h="1649540">
                <a:moveTo>
                  <a:pt x="0" y="0"/>
                </a:moveTo>
                <a:lnTo>
                  <a:pt x="1912765" y="0"/>
                </a:lnTo>
                <a:lnTo>
                  <a:pt x="1912765" y="1649541"/>
                </a:lnTo>
                <a:lnTo>
                  <a:pt x="0" y="164954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b="-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6" name="Freeform 136"/>
          <p:cNvSpPr/>
          <p:nvPr/>
        </p:nvSpPr>
        <p:spPr>
          <a:xfrm>
            <a:off x="9177781" y="7772799"/>
            <a:ext cx="1524319" cy="1524319"/>
          </a:xfrm>
          <a:custGeom>
            <a:avLst/>
            <a:gdLst/>
            <a:ahLst/>
            <a:cxnLst/>
            <a:rect l="l" t="t" r="r" b="b"/>
            <a:pathLst>
              <a:path w="1524319" h="1524319">
                <a:moveTo>
                  <a:pt x="0" y="0"/>
                </a:moveTo>
                <a:lnTo>
                  <a:pt x="1524319" y="0"/>
                </a:lnTo>
                <a:lnTo>
                  <a:pt x="1524319" y="1524319"/>
                </a:lnTo>
                <a:lnTo>
                  <a:pt x="0" y="152431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7" name="TextBox 137"/>
          <p:cNvSpPr txBox="1"/>
          <p:nvPr/>
        </p:nvSpPr>
        <p:spPr>
          <a:xfrm>
            <a:off x="1609563" y="519994"/>
            <a:ext cx="15997878" cy="166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5"/>
              </a:lnSpc>
            </a:pPr>
            <a:endParaRPr lang="en-US" sz="6536" spc="-339" dirty="0">
              <a:solidFill>
                <a:srgbClr val="FFFFFF"/>
              </a:solidFill>
              <a:latin typeface="Open Sans 1 Light"/>
              <a:ea typeface="Open Sans 1 Light"/>
              <a:cs typeface="Open Sans 1 Light"/>
              <a:sym typeface="Open Sans 1 Light"/>
            </a:endParaRPr>
          </a:p>
          <a:p>
            <a:pPr algn="r">
              <a:lnSpc>
                <a:spcPts val="6405"/>
              </a:lnSpc>
            </a:pPr>
            <a:r>
              <a:rPr lang="en-US" sz="6536" b="1" spc="-33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Product Portfolio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Timing 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Right?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Is the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57643" y="342972"/>
            <a:ext cx="3688025" cy="4800528"/>
          </a:xfrm>
          <a:custGeom>
            <a:avLst/>
            <a:gdLst/>
            <a:ahLst/>
            <a:cxnLst/>
            <a:rect l="l" t="t" r="r" b="b"/>
            <a:pathLst>
              <a:path w="3688025" h="4800528">
                <a:moveTo>
                  <a:pt x="0" y="0"/>
                </a:moveTo>
                <a:lnTo>
                  <a:pt x="3688024" y="0"/>
                </a:lnTo>
                <a:lnTo>
                  <a:pt x="3688024" y="4800528"/>
                </a:lnTo>
                <a:lnTo>
                  <a:pt x="0" y="480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426110" y="4001299"/>
            <a:ext cx="4454623" cy="5718950"/>
          </a:xfrm>
          <a:custGeom>
            <a:avLst/>
            <a:gdLst/>
            <a:ahLst/>
            <a:cxnLst/>
            <a:rect l="l" t="t" r="r" b="b"/>
            <a:pathLst>
              <a:path w="4454623" h="5718950">
                <a:moveTo>
                  <a:pt x="0" y="0"/>
                </a:moveTo>
                <a:lnTo>
                  <a:pt x="4454623" y="0"/>
                </a:lnTo>
                <a:lnTo>
                  <a:pt x="4454623" y="5718950"/>
                </a:lnTo>
                <a:lnTo>
                  <a:pt x="0" y="571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49983" y="6191207"/>
            <a:ext cx="5344143" cy="3642080"/>
          </a:xfrm>
          <a:custGeom>
            <a:avLst/>
            <a:gdLst/>
            <a:ahLst/>
            <a:cxnLst/>
            <a:rect l="l" t="t" r="r" b="b"/>
            <a:pathLst>
              <a:path w="5344143" h="3642080">
                <a:moveTo>
                  <a:pt x="0" y="0"/>
                </a:moveTo>
                <a:lnTo>
                  <a:pt x="5344143" y="0"/>
                </a:lnTo>
                <a:lnTo>
                  <a:pt x="5344143" y="3642080"/>
                </a:lnTo>
                <a:lnTo>
                  <a:pt x="0" y="3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4" r="-2034" b="-116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1449" y="6066009"/>
            <a:ext cx="6475411" cy="2053024"/>
          </a:xfrm>
          <a:custGeom>
            <a:avLst/>
            <a:gdLst/>
            <a:ahLst/>
            <a:cxnLst/>
            <a:rect l="l" t="t" r="r" b="b"/>
            <a:pathLst>
              <a:path w="6475411" h="2053024">
                <a:moveTo>
                  <a:pt x="0" y="0"/>
                </a:moveTo>
                <a:lnTo>
                  <a:pt x="6475411" y="0"/>
                </a:lnTo>
                <a:lnTo>
                  <a:pt x="6475411" y="2053024"/>
                </a:lnTo>
                <a:lnTo>
                  <a:pt x="0" y="2053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0" b="-490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8818" y="1028700"/>
            <a:ext cx="3669548" cy="4540507"/>
          </a:xfrm>
          <a:custGeom>
            <a:avLst/>
            <a:gdLst/>
            <a:ahLst/>
            <a:cxnLst/>
            <a:rect l="l" t="t" r="r" b="b"/>
            <a:pathLst>
              <a:path w="3669548" h="4540507">
                <a:moveTo>
                  <a:pt x="0" y="0"/>
                </a:moveTo>
                <a:lnTo>
                  <a:pt x="3669548" y="0"/>
                </a:lnTo>
                <a:lnTo>
                  <a:pt x="3669548" y="4540507"/>
                </a:lnTo>
                <a:lnTo>
                  <a:pt x="0" y="45405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5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1449" y="8370914"/>
            <a:ext cx="4459634" cy="1774773"/>
          </a:xfrm>
          <a:custGeom>
            <a:avLst/>
            <a:gdLst/>
            <a:ahLst/>
            <a:cxnLst/>
            <a:rect l="l" t="t" r="r" b="b"/>
            <a:pathLst>
              <a:path w="4459634" h="1774773">
                <a:moveTo>
                  <a:pt x="0" y="0"/>
                </a:moveTo>
                <a:lnTo>
                  <a:pt x="4459634" y="0"/>
                </a:lnTo>
                <a:lnTo>
                  <a:pt x="4459634" y="1774772"/>
                </a:lnTo>
                <a:lnTo>
                  <a:pt x="0" y="177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53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74711" y="1026029"/>
            <a:ext cx="8584382" cy="191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spc="-362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Why This Creates</a:t>
            </a:r>
          </a:p>
          <a:p>
            <a:pPr algn="r">
              <a:lnSpc>
                <a:spcPts val="7462"/>
              </a:lnSpc>
            </a:pPr>
            <a:r>
              <a:rPr lang="en-US" sz="6974" b="1" spc="-362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Massive Opportunity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8799472" y="1560137"/>
            <a:ext cx="2608411" cy="0"/>
          </a:xfrm>
          <a:prstGeom prst="line">
            <a:avLst/>
          </a:prstGeom>
          <a:ln w="19050" cap="rnd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80849" y="3162552"/>
            <a:ext cx="6864349" cy="15746"/>
          </a:xfrm>
          <a:prstGeom prst="line">
            <a:avLst/>
          </a:prstGeom>
          <a:ln w="38100" cap="flat">
            <a:solidFill>
              <a:srgbClr val="440099"/>
            </a:solidFill>
            <a:prstDash val="sysDash"/>
            <a:headEnd type="oval" w="lg" len="lg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7118" y="2819191"/>
            <a:ext cx="2233163" cy="58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  <a:spcBef>
                <a:spcPct val="0"/>
              </a:spcBef>
            </a:pPr>
            <a:r>
              <a:rPr lang="en-US" sz="341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PRE-TREND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4776" y="2804508"/>
            <a:ext cx="1343098" cy="58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  <a:spcBef>
                <a:spcPct val="0"/>
              </a:spcBef>
            </a:pPr>
            <a:r>
              <a:rPr lang="en-US" sz="341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TREND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882246" y="3567780"/>
            <a:ext cx="4508158" cy="4508158"/>
            <a:chOff x="0" y="0"/>
            <a:chExt cx="6010877" cy="601087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44009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5564" tIns="45564" rIns="45564" bIns="45564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745249" y="2203169"/>
              <a:ext cx="2520380" cy="107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5"/>
                </a:lnSpc>
                <a:spcBef>
                  <a:spcPct val="0"/>
                </a:spcBef>
              </a:pPr>
              <a:r>
                <a:rPr lang="en-US" sz="4918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2.5%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58945" y="8197512"/>
            <a:ext cx="4489407" cy="174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3"/>
              </a:lnSpc>
            </a:pPr>
            <a:r>
              <a:rPr lang="en-US" sz="334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United States:</a:t>
            </a:r>
          </a:p>
          <a:p>
            <a:pPr algn="ctr">
              <a:lnSpc>
                <a:spcPts val="4683"/>
              </a:lnSpc>
            </a:pPr>
            <a:r>
              <a:rPr lang="en-US" sz="334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 Million Tests</a:t>
            </a:r>
            <a:r>
              <a:rPr lang="en-US" sz="334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</a:t>
            </a:r>
          </a:p>
          <a:p>
            <a:pPr algn="ctr">
              <a:lnSpc>
                <a:spcPts val="4683"/>
              </a:lnSpc>
              <a:spcBef>
                <a:spcPct val="0"/>
              </a:spcBef>
            </a:pPr>
            <a:r>
              <a:rPr lang="en-US" sz="334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(</a:t>
            </a:r>
            <a:r>
              <a:rPr lang="en-US" sz="3345" i="1">
                <a:solidFill>
                  <a:srgbClr val="000000"/>
                </a:solidFill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1 Billion in Sales)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26998" y="8265377"/>
            <a:ext cx="3577064" cy="58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1"/>
              </a:lnSpc>
              <a:spcBef>
                <a:spcPct val="0"/>
              </a:spcBef>
            </a:pPr>
            <a:r>
              <a:rPr lang="en-US" sz="3358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8.2 Million Tests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339621" y="3567780"/>
            <a:ext cx="4508158" cy="5229534"/>
            <a:chOff x="0" y="0"/>
            <a:chExt cx="6010877" cy="697271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1851" r="-5968"/>
                </a:stretch>
              </a:blipFill>
              <a:ln w="95250" cap="sq">
                <a:solidFill>
                  <a:srgbClr val="D3BFE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9318" y="6307913"/>
              <a:ext cx="5482146" cy="664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3"/>
                </a:lnSpc>
                <a:spcBef>
                  <a:spcPct val="0"/>
                </a:spcBef>
              </a:pPr>
              <a:r>
                <a:rPr lang="en-US" sz="3002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51,000+ tests to date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58945" y="3567780"/>
            <a:ext cx="4508158" cy="4508158"/>
            <a:chOff x="0" y="0"/>
            <a:chExt cx="6010877" cy="601087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010877" cy="601087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8B61C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5564" tIns="45564" rIns="45564" bIns="45564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70320" y="2203169"/>
              <a:ext cx="3429377" cy="107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5"/>
                </a:lnSpc>
                <a:spcBef>
                  <a:spcPct val="0"/>
                </a:spcBef>
              </a:pPr>
              <a:r>
                <a:rPr lang="en-US" sz="4918">
                  <a:solidFill>
                    <a:srgbClr val="000000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1.5%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634511" y="995481"/>
              <a:ext cx="2058971" cy="3981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Sweden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Norway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Finland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Denmark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Iceland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Estonia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Latvia</a:t>
              </a:r>
            </a:p>
            <a:p>
              <a:pPr algn="l">
                <a:lnSpc>
                  <a:spcPts val="2987"/>
                </a:lnSpc>
              </a:pPr>
              <a:r>
                <a:rPr lang="en-US" sz="2133" i="1">
                  <a:solidFill>
                    <a:srgbClr val="000000"/>
                  </a:solidFill>
                  <a:latin typeface="Open Sans 2 Light Italics"/>
                  <a:ea typeface="Open Sans 2 Light Italics"/>
                  <a:cs typeface="Open Sans 2 Light Italics"/>
                  <a:sym typeface="Open Sans 2 Light Italics"/>
                </a:rPr>
                <a:t>Lithuania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35305" y="609451"/>
            <a:ext cx="5552041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  <a:spcBef>
                <a:spcPct val="0"/>
              </a:spcBef>
            </a:pPr>
            <a:r>
              <a:rPr lang="en-US" sz="1800" b="1" spc="142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 THE TIMING RIGHT?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80865" y="1160242"/>
            <a:ext cx="8584382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b="1" spc="-362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Ahead</a:t>
            </a: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of the curve </a:t>
            </a:r>
          </a:p>
        </p:txBody>
      </p:sp>
      <p:sp>
        <p:nvSpPr>
          <p:cNvPr id="25" name="AutoShape 25"/>
          <p:cNvSpPr/>
          <p:nvPr/>
        </p:nvSpPr>
        <p:spPr>
          <a:xfrm>
            <a:off x="-1385070" y="161310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Company 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Solid?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Is the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94594" y="-177363"/>
            <a:ext cx="14637572" cy="10641725"/>
          </a:xfrm>
          <a:custGeom>
            <a:avLst/>
            <a:gdLst/>
            <a:ahLst/>
            <a:cxnLst/>
            <a:rect l="l" t="t" r="r" b="b"/>
            <a:pathLst>
              <a:path w="14637572" h="10641725">
                <a:moveTo>
                  <a:pt x="0" y="0"/>
                </a:moveTo>
                <a:lnTo>
                  <a:pt x="14637573" y="0"/>
                </a:lnTo>
                <a:lnTo>
                  <a:pt x="14637573" y="10641726"/>
                </a:lnTo>
                <a:lnTo>
                  <a:pt x="0" y="10641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l="-5181" r="-5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1227" y="2657475"/>
            <a:ext cx="7914279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33"/>
              </a:lnSpc>
            </a:pPr>
            <a:r>
              <a:rPr lang="en-US" sz="5444" spc="-16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“If you’re going to invest your money, your time, or your energy, you need a </a:t>
            </a:r>
            <a:r>
              <a:rPr lang="en-US" sz="5444" b="1" spc="-163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system for evaluating it</a:t>
            </a:r>
            <a:r>
              <a:rPr lang="en-US" sz="5444" spc="-163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—not just hope and emotions.” - </a:t>
            </a:r>
            <a:r>
              <a:rPr lang="en-US" sz="5444" i="1" spc="-163">
                <a:solidFill>
                  <a:srgbClr val="000000"/>
                </a:solidFill>
                <a:latin typeface="Open Sans 1 Light Italics"/>
                <a:ea typeface="Open Sans 1 Light Italics"/>
                <a:cs typeface="Open Sans 1 Light Italics"/>
                <a:sym typeface="Open Sans 1 Light Italics"/>
              </a:rPr>
              <a:t>Ray Dalio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220200"/>
            <a:ext cx="104220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4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39561" y="2101035"/>
            <a:ext cx="2950679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  <a:spcBef>
                <a:spcPct val="0"/>
              </a:spcBef>
            </a:pPr>
            <a:r>
              <a:rPr lang="en-US" sz="1800" b="1" spc="142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INTRODUCTION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59051" y="1709822"/>
            <a:ext cx="1071996" cy="638860"/>
            <a:chOff x="0" y="0"/>
            <a:chExt cx="282337" cy="168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2336" cy="168259"/>
            </a:xfrm>
            <a:custGeom>
              <a:avLst/>
              <a:gdLst/>
              <a:ahLst/>
              <a:cxnLst/>
              <a:rect l="l" t="t" r="r" b="b"/>
              <a:pathLst>
                <a:path w="282336" h="168259">
                  <a:moveTo>
                    <a:pt x="84130" y="0"/>
                  </a:moveTo>
                  <a:lnTo>
                    <a:pt x="198207" y="0"/>
                  </a:lnTo>
                  <a:cubicBezTo>
                    <a:pt x="220519" y="0"/>
                    <a:pt x="241918" y="8864"/>
                    <a:pt x="257695" y="24641"/>
                  </a:cubicBezTo>
                  <a:cubicBezTo>
                    <a:pt x="273473" y="40418"/>
                    <a:pt x="282336" y="61817"/>
                    <a:pt x="282336" y="84130"/>
                  </a:cubicBezTo>
                  <a:lnTo>
                    <a:pt x="282336" y="84130"/>
                  </a:lnTo>
                  <a:cubicBezTo>
                    <a:pt x="282336" y="130593"/>
                    <a:pt x="244670" y="168259"/>
                    <a:pt x="198207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2B5D8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82337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7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34168" y="1789412"/>
            <a:ext cx="72176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12768" y="1646728"/>
            <a:ext cx="6491144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Does it solve a real problem?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59051" y="3662456"/>
            <a:ext cx="1008755" cy="638860"/>
            <a:chOff x="0" y="0"/>
            <a:chExt cx="265680" cy="1682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2B5D8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23837" y="3742046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45776" y="5705033"/>
            <a:ext cx="5221392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Is the company solid?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59051" y="5735971"/>
            <a:ext cx="1008755" cy="638860"/>
            <a:chOff x="0" y="0"/>
            <a:chExt cx="265680" cy="1682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2B5D8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23837" y="5815561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12768" y="3567206"/>
            <a:ext cx="6484891" cy="1374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Is the timing right?</a:t>
            </a:r>
          </a:p>
          <a:p>
            <a:pPr algn="l">
              <a:lnSpc>
                <a:spcPts val="5585"/>
              </a:lnSpc>
            </a:pPr>
            <a:endParaRPr lang="en-US" sz="3799" spc="15">
              <a:solidFill>
                <a:srgbClr val="000000"/>
              </a:solidFill>
              <a:latin typeface="Open Sans 1 Light"/>
              <a:ea typeface="Open Sans 1 Light"/>
              <a:cs typeface="Open Sans 1 Light"/>
              <a:sym typeface="Open Sans 1 Light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9859051" y="7705473"/>
            <a:ext cx="1008755" cy="638860"/>
            <a:chOff x="0" y="0"/>
            <a:chExt cx="265680" cy="1682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5680" cy="168259"/>
            </a:xfrm>
            <a:custGeom>
              <a:avLst/>
              <a:gdLst/>
              <a:ahLst/>
              <a:cxnLst/>
              <a:rect l="l" t="t" r="r" b="b"/>
              <a:pathLst>
                <a:path w="265680" h="168259">
                  <a:moveTo>
                    <a:pt x="84130" y="0"/>
                  </a:moveTo>
                  <a:lnTo>
                    <a:pt x="181551" y="0"/>
                  </a:lnTo>
                  <a:cubicBezTo>
                    <a:pt x="228014" y="0"/>
                    <a:pt x="265680" y="37666"/>
                    <a:pt x="265680" y="84130"/>
                  </a:cubicBezTo>
                  <a:lnTo>
                    <a:pt x="265680" y="84130"/>
                  </a:lnTo>
                  <a:cubicBezTo>
                    <a:pt x="265680" y="106442"/>
                    <a:pt x="256817" y="127841"/>
                    <a:pt x="241039" y="143618"/>
                  </a:cubicBezTo>
                  <a:cubicBezTo>
                    <a:pt x="225262" y="159396"/>
                    <a:pt x="203863" y="168259"/>
                    <a:pt x="181551" y="168259"/>
                  </a:cubicBezTo>
                  <a:lnTo>
                    <a:pt x="84130" y="168259"/>
                  </a:lnTo>
                  <a:cubicBezTo>
                    <a:pt x="37666" y="168259"/>
                    <a:pt x="0" y="130593"/>
                    <a:pt x="0" y="84130"/>
                  </a:cubicBezTo>
                  <a:lnTo>
                    <a:pt x="0" y="84130"/>
                  </a:lnTo>
                  <a:cubicBezTo>
                    <a:pt x="0" y="37666"/>
                    <a:pt x="37666" y="0"/>
                    <a:pt x="84130" y="0"/>
                  </a:cubicBezTo>
                  <a:close/>
                </a:path>
              </a:pathLst>
            </a:custGeom>
            <a:solidFill>
              <a:srgbClr val="2B5D8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65680" cy="24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245776" y="7665810"/>
            <a:ext cx="5626249" cy="66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799" spc="1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Can I win here?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23837" y="7785063"/>
            <a:ext cx="679182" cy="4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99" spc="9">
                <a:solidFill>
                  <a:srgbClr val="FFFFFF"/>
                </a:solidFill>
                <a:latin typeface="Nunito Sans Expanded Light"/>
                <a:ea typeface="Nunito Sans Expanded Light"/>
                <a:cs typeface="Nunito Sans Expanded Light"/>
                <a:sym typeface="Nunito Sans Expanded Light"/>
              </a:rPr>
              <a:t>04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42562" y="1674772"/>
            <a:ext cx="11849154" cy="2463956"/>
            <a:chOff x="0" y="0"/>
            <a:chExt cx="3120765" cy="6489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0765" cy="648943"/>
            </a:xfrm>
            <a:custGeom>
              <a:avLst/>
              <a:gdLst/>
              <a:ahLst/>
              <a:cxnLst/>
              <a:rect l="l" t="t" r="r" b="b"/>
              <a:pathLst>
                <a:path w="3120765" h="648943">
                  <a:moveTo>
                    <a:pt x="0" y="0"/>
                  </a:moveTo>
                  <a:lnTo>
                    <a:pt x="3120765" y="0"/>
                  </a:lnTo>
                  <a:lnTo>
                    <a:pt x="3120765" y="648943"/>
                  </a:lnTo>
                  <a:lnTo>
                    <a:pt x="0" y="6489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120765" cy="629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551760" cy="10443095"/>
          </a:xfrm>
          <a:custGeom>
            <a:avLst/>
            <a:gdLst/>
            <a:ahLst/>
            <a:cxnLst/>
            <a:rect l="l" t="t" r="r" b="b"/>
            <a:pathLst>
              <a:path w="18551760" h="10443095">
                <a:moveTo>
                  <a:pt x="0" y="0"/>
                </a:moveTo>
                <a:lnTo>
                  <a:pt x="18551760" y="0"/>
                </a:lnTo>
                <a:lnTo>
                  <a:pt x="18551760" y="10443095"/>
                </a:lnTo>
                <a:lnTo>
                  <a:pt x="0" y="10443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514350"/>
            <a:ext cx="6225801" cy="3086100"/>
            <a:chOff x="0" y="0"/>
            <a:chExt cx="163971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9717" cy="812800"/>
            </a:xfrm>
            <a:custGeom>
              <a:avLst/>
              <a:gdLst/>
              <a:ahLst/>
              <a:cxnLst/>
              <a:rect l="l" t="t" r="r" b="b"/>
              <a:pathLst>
                <a:path w="1639717" h="812800">
                  <a:moveTo>
                    <a:pt x="0" y="0"/>
                  </a:moveTo>
                  <a:lnTo>
                    <a:pt x="1639717" y="0"/>
                  </a:lnTo>
                  <a:lnTo>
                    <a:pt x="16397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639717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74151" y="3089930"/>
            <a:ext cx="3979511" cy="2728736"/>
            <a:chOff x="0" y="0"/>
            <a:chExt cx="1048102" cy="718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8102" cy="718679"/>
            </a:xfrm>
            <a:custGeom>
              <a:avLst/>
              <a:gdLst/>
              <a:ahLst/>
              <a:cxnLst/>
              <a:rect l="l" t="t" r="r" b="b"/>
              <a:pathLst>
                <a:path w="1048102" h="718679">
                  <a:moveTo>
                    <a:pt x="0" y="0"/>
                  </a:moveTo>
                  <a:lnTo>
                    <a:pt x="1048102" y="0"/>
                  </a:lnTo>
                  <a:lnTo>
                    <a:pt x="1048102" y="718679"/>
                  </a:lnTo>
                  <a:lnTo>
                    <a:pt x="0" y="718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048102" cy="699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55311">
            <a:off x="6275880" y="4983325"/>
            <a:ext cx="643559" cy="2232253"/>
            <a:chOff x="0" y="0"/>
            <a:chExt cx="169497" cy="5879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497" cy="587918"/>
            </a:xfrm>
            <a:custGeom>
              <a:avLst/>
              <a:gdLst/>
              <a:ahLst/>
              <a:cxnLst/>
              <a:rect l="l" t="t" r="r" b="b"/>
              <a:pathLst>
                <a:path w="169497" h="587918">
                  <a:moveTo>
                    <a:pt x="0" y="0"/>
                  </a:moveTo>
                  <a:lnTo>
                    <a:pt x="169497" y="0"/>
                  </a:lnTo>
                  <a:lnTo>
                    <a:pt x="169497" y="587918"/>
                  </a:lnTo>
                  <a:lnTo>
                    <a:pt x="0" y="587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69497" cy="5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3094341">
            <a:off x="5531929" y="5864419"/>
            <a:ext cx="1618257" cy="807106"/>
          </a:xfrm>
          <a:custGeom>
            <a:avLst/>
            <a:gdLst/>
            <a:ahLst/>
            <a:cxnLst/>
            <a:rect l="l" t="t" r="r" b="b"/>
            <a:pathLst>
              <a:path w="1618257" h="807106">
                <a:moveTo>
                  <a:pt x="0" y="0"/>
                </a:moveTo>
                <a:lnTo>
                  <a:pt x="1618257" y="0"/>
                </a:lnTo>
                <a:lnTo>
                  <a:pt x="1618257" y="807105"/>
                </a:lnTo>
                <a:lnTo>
                  <a:pt x="0" y="80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886582" y="504285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7052965" y="1128494"/>
            <a:ext cx="285750" cy="1396466"/>
            <a:chOff x="0" y="0"/>
            <a:chExt cx="381000" cy="186195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446909"/>
              <a:ext cx="381000" cy="38100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5400000">
              <a:off x="-740478" y="880974"/>
              <a:ext cx="1861955" cy="100008"/>
              <a:chOff x="0" y="0"/>
              <a:chExt cx="2036572" cy="20509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74487" cy="68431"/>
              </a:xfrm>
              <a:custGeom>
                <a:avLst/>
                <a:gdLst/>
                <a:ahLst/>
                <a:cxnLst/>
                <a:rect l="l" t="t" r="r" b="b"/>
                <a:pathLst>
                  <a:path w="1274487" h="68431">
                    <a:moveTo>
                      <a:pt x="65539" y="1748"/>
                    </a:moveTo>
                    <a:cubicBezTo>
                      <a:pt x="65539" y="2713"/>
                      <a:pt x="50863" y="3496"/>
                      <a:pt x="32769" y="3496"/>
                    </a:cubicBezTo>
                    <a:cubicBezTo>
                      <a:pt x="14676" y="3496"/>
                      <a:pt x="0" y="2713"/>
                      <a:pt x="0" y="1748"/>
                    </a:cubicBezTo>
                    <a:cubicBezTo>
                      <a:pt x="0" y="783"/>
                      <a:pt x="14676" y="0"/>
                      <a:pt x="32769" y="0"/>
                    </a:cubicBezTo>
                    <a:cubicBezTo>
                      <a:pt x="50863" y="0"/>
                      <a:pt x="65539" y="783"/>
                      <a:pt x="65539" y="1748"/>
                    </a:cubicBezTo>
                    <a:close/>
                    <a:moveTo>
                      <a:pt x="435752" y="0"/>
                    </a:moveTo>
                    <a:cubicBezTo>
                      <a:pt x="417658" y="0"/>
                      <a:pt x="402983" y="783"/>
                      <a:pt x="402983" y="1748"/>
                    </a:cubicBezTo>
                    <a:cubicBezTo>
                      <a:pt x="402983" y="2713"/>
                      <a:pt x="417658" y="3496"/>
                      <a:pt x="435752" y="3496"/>
                    </a:cubicBezTo>
                    <a:cubicBezTo>
                      <a:pt x="453845" y="3496"/>
                      <a:pt x="468521" y="2713"/>
                      <a:pt x="468521" y="1748"/>
                    </a:cubicBezTo>
                    <a:cubicBezTo>
                      <a:pt x="468521" y="783"/>
                      <a:pt x="453846" y="0"/>
                      <a:pt x="435752" y="0"/>
                    </a:cubicBezTo>
                    <a:close/>
                    <a:moveTo>
                      <a:pt x="838735" y="0"/>
                    </a:moveTo>
                    <a:cubicBezTo>
                      <a:pt x="820641" y="0"/>
                      <a:pt x="805965" y="783"/>
                      <a:pt x="805965" y="1748"/>
                    </a:cubicBezTo>
                    <a:cubicBezTo>
                      <a:pt x="805965" y="2713"/>
                      <a:pt x="820641" y="3496"/>
                      <a:pt x="838735" y="3496"/>
                    </a:cubicBezTo>
                    <a:cubicBezTo>
                      <a:pt x="856828" y="3496"/>
                      <a:pt x="871504" y="2713"/>
                      <a:pt x="871504" y="1748"/>
                    </a:cubicBezTo>
                    <a:cubicBezTo>
                      <a:pt x="871504" y="783"/>
                      <a:pt x="856828" y="0"/>
                      <a:pt x="838735" y="0"/>
                    </a:cubicBezTo>
                    <a:close/>
                    <a:moveTo>
                      <a:pt x="1241717" y="3496"/>
                    </a:moveTo>
                    <a:cubicBezTo>
                      <a:pt x="1259811" y="3496"/>
                      <a:pt x="1274487" y="2713"/>
                      <a:pt x="1274487" y="1748"/>
                    </a:cubicBezTo>
                    <a:cubicBezTo>
                      <a:pt x="1274487" y="783"/>
                      <a:pt x="1259811" y="0"/>
                      <a:pt x="1241717" y="0"/>
                    </a:cubicBezTo>
                    <a:cubicBezTo>
                      <a:pt x="1223624" y="0"/>
                      <a:pt x="1208948" y="783"/>
                      <a:pt x="1208948" y="1748"/>
                    </a:cubicBezTo>
                    <a:cubicBezTo>
                      <a:pt x="1208948" y="2713"/>
                      <a:pt x="1223624" y="3496"/>
                      <a:pt x="1241717" y="3496"/>
                    </a:cubicBezTo>
                    <a:close/>
                    <a:moveTo>
                      <a:pt x="32769" y="21643"/>
                    </a:moveTo>
                    <a:cubicBezTo>
                      <a:pt x="14676" y="21643"/>
                      <a:pt x="0" y="22426"/>
                      <a:pt x="0" y="23391"/>
                    </a:cubicBezTo>
                    <a:cubicBezTo>
                      <a:pt x="0" y="24356"/>
                      <a:pt x="14676" y="25139"/>
                      <a:pt x="32769" y="25139"/>
                    </a:cubicBezTo>
                    <a:cubicBezTo>
                      <a:pt x="50863" y="25139"/>
                      <a:pt x="65539" y="24356"/>
                      <a:pt x="65539" y="23391"/>
                    </a:cubicBezTo>
                    <a:cubicBezTo>
                      <a:pt x="65539" y="22426"/>
                      <a:pt x="50863" y="21643"/>
                      <a:pt x="32769" y="21643"/>
                    </a:cubicBezTo>
                    <a:close/>
                    <a:moveTo>
                      <a:pt x="435752" y="21643"/>
                    </a:moveTo>
                    <a:cubicBezTo>
                      <a:pt x="417658" y="21643"/>
                      <a:pt x="402983" y="22426"/>
                      <a:pt x="402983" y="23391"/>
                    </a:cubicBezTo>
                    <a:cubicBezTo>
                      <a:pt x="402983" y="24356"/>
                      <a:pt x="417658" y="25139"/>
                      <a:pt x="435752" y="25139"/>
                    </a:cubicBezTo>
                    <a:cubicBezTo>
                      <a:pt x="453845" y="25139"/>
                      <a:pt x="468521" y="24356"/>
                      <a:pt x="468521" y="23391"/>
                    </a:cubicBezTo>
                    <a:cubicBezTo>
                      <a:pt x="468521" y="22426"/>
                      <a:pt x="453846" y="21643"/>
                      <a:pt x="435752" y="21643"/>
                    </a:cubicBezTo>
                    <a:close/>
                    <a:moveTo>
                      <a:pt x="838735" y="21643"/>
                    </a:moveTo>
                    <a:cubicBezTo>
                      <a:pt x="820641" y="21643"/>
                      <a:pt x="805965" y="22426"/>
                      <a:pt x="805965" y="23391"/>
                    </a:cubicBezTo>
                    <a:cubicBezTo>
                      <a:pt x="805965" y="24356"/>
                      <a:pt x="820641" y="25139"/>
                      <a:pt x="838735" y="25139"/>
                    </a:cubicBezTo>
                    <a:cubicBezTo>
                      <a:pt x="856828" y="25139"/>
                      <a:pt x="871504" y="24356"/>
                      <a:pt x="871504" y="23391"/>
                    </a:cubicBezTo>
                    <a:cubicBezTo>
                      <a:pt x="871504" y="22426"/>
                      <a:pt x="856828" y="21643"/>
                      <a:pt x="838735" y="21643"/>
                    </a:cubicBezTo>
                    <a:close/>
                    <a:moveTo>
                      <a:pt x="1241717" y="21643"/>
                    </a:moveTo>
                    <a:cubicBezTo>
                      <a:pt x="1223624" y="21643"/>
                      <a:pt x="1208948" y="22426"/>
                      <a:pt x="1208948" y="23391"/>
                    </a:cubicBezTo>
                    <a:cubicBezTo>
                      <a:pt x="1208948" y="24356"/>
                      <a:pt x="1223624" y="25139"/>
                      <a:pt x="1241717" y="25139"/>
                    </a:cubicBezTo>
                    <a:cubicBezTo>
                      <a:pt x="1259811" y="25139"/>
                      <a:pt x="1274487" y="24356"/>
                      <a:pt x="1274487" y="23391"/>
                    </a:cubicBezTo>
                    <a:cubicBezTo>
                      <a:pt x="1274487" y="22426"/>
                      <a:pt x="1259811" y="21643"/>
                      <a:pt x="1241717" y="21643"/>
                    </a:cubicBezTo>
                    <a:close/>
                    <a:moveTo>
                      <a:pt x="32769" y="43292"/>
                    </a:moveTo>
                    <a:cubicBezTo>
                      <a:pt x="14676" y="43292"/>
                      <a:pt x="0" y="44075"/>
                      <a:pt x="0" y="45040"/>
                    </a:cubicBezTo>
                    <a:cubicBezTo>
                      <a:pt x="0" y="46005"/>
                      <a:pt x="14676" y="46788"/>
                      <a:pt x="32769" y="46788"/>
                    </a:cubicBezTo>
                    <a:cubicBezTo>
                      <a:pt x="50863" y="46788"/>
                      <a:pt x="65539" y="46005"/>
                      <a:pt x="65539" y="45040"/>
                    </a:cubicBezTo>
                    <a:cubicBezTo>
                      <a:pt x="65539" y="44075"/>
                      <a:pt x="50863" y="43292"/>
                      <a:pt x="32769" y="43292"/>
                    </a:cubicBezTo>
                    <a:close/>
                    <a:moveTo>
                      <a:pt x="435752" y="43292"/>
                    </a:moveTo>
                    <a:cubicBezTo>
                      <a:pt x="417658" y="43292"/>
                      <a:pt x="402983" y="44075"/>
                      <a:pt x="402983" y="45040"/>
                    </a:cubicBezTo>
                    <a:cubicBezTo>
                      <a:pt x="402983" y="46005"/>
                      <a:pt x="417658" y="46788"/>
                      <a:pt x="435752" y="46788"/>
                    </a:cubicBezTo>
                    <a:cubicBezTo>
                      <a:pt x="453845" y="46788"/>
                      <a:pt x="468521" y="46005"/>
                      <a:pt x="468521" y="45040"/>
                    </a:cubicBezTo>
                    <a:cubicBezTo>
                      <a:pt x="468521" y="44075"/>
                      <a:pt x="453846" y="43292"/>
                      <a:pt x="435752" y="43292"/>
                    </a:cubicBezTo>
                    <a:close/>
                    <a:moveTo>
                      <a:pt x="838735" y="43292"/>
                    </a:moveTo>
                    <a:cubicBezTo>
                      <a:pt x="820641" y="43292"/>
                      <a:pt x="805965" y="44075"/>
                      <a:pt x="805965" y="45040"/>
                    </a:cubicBezTo>
                    <a:cubicBezTo>
                      <a:pt x="805965" y="46005"/>
                      <a:pt x="820641" y="46788"/>
                      <a:pt x="838735" y="46788"/>
                    </a:cubicBezTo>
                    <a:cubicBezTo>
                      <a:pt x="856828" y="46788"/>
                      <a:pt x="871504" y="46005"/>
                      <a:pt x="871504" y="45040"/>
                    </a:cubicBezTo>
                    <a:cubicBezTo>
                      <a:pt x="871504" y="44075"/>
                      <a:pt x="856828" y="43292"/>
                      <a:pt x="838735" y="43292"/>
                    </a:cubicBezTo>
                    <a:close/>
                    <a:moveTo>
                      <a:pt x="1241717" y="43292"/>
                    </a:moveTo>
                    <a:cubicBezTo>
                      <a:pt x="1223624" y="43292"/>
                      <a:pt x="1208948" y="44075"/>
                      <a:pt x="1208948" y="45040"/>
                    </a:cubicBezTo>
                    <a:cubicBezTo>
                      <a:pt x="1208948" y="46005"/>
                      <a:pt x="1223624" y="46788"/>
                      <a:pt x="1241717" y="46788"/>
                    </a:cubicBezTo>
                    <a:cubicBezTo>
                      <a:pt x="1259811" y="46788"/>
                      <a:pt x="1274487" y="46005"/>
                      <a:pt x="1274487" y="45040"/>
                    </a:cubicBezTo>
                    <a:cubicBezTo>
                      <a:pt x="1274487" y="44075"/>
                      <a:pt x="1259811" y="43292"/>
                      <a:pt x="1241717" y="43292"/>
                    </a:cubicBezTo>
                    <a:close/>
                    <a:moveTo>
                      <a:pt x="32769" y="64936"/>
                    </a:moveTo>
                    <a:cubicBezTo>
                      <a:pt x="14676" y="64936"/>
                      <a:pt x="0" y="65718"/>
                      <a:pt x="0" y="66683"/>
                    </a:cubicBezTo>
                    <a:cubicBezTo>
                      <a:pt x="0" y="67648"/>
                      <a:pt x="14676" y="68431"/>
                      <a:pt x="32769" y="68431"/>
                    </a:cubicBezTo>
                    <a:cubicBezTo>
                      <a:pt x="50863" y="68431"/>
                      <a:pt x="65539" y="67648"/>
                      <a:pt x="65539" y="66683"/>
                    </a:cubicBezTo>
                    <a:cubicBezTo>
                      <a:pt x="65539" y="65718"/>
                      <a:pt x="50863" y="64936"/>
                      <a:pt x="32769" y="64936"/>
                    </a:cubicBezTo>
                    <a:close/>
                    <a:moveTo>
                      <a:pt x="435752" y="64936"/>
                    </a:moveTo>
                    <a:cubicBezTo>
                      <a:pt x="417658" y="64936"/>
                      <a:pt x="402983" y="65718"/>
                      <a:pt x="402983" y="66683"/>
                    </a:cubicBezTo>
                    <a:cubicBezTo>
                      <a:pt x="402983" y="67648"/>
                      <a:pt x="417658" y="68431"/>
                      <a:pt x="435752" y="68431"/>
                    </a:cubicBezTo>
                    <a:cubicBezTo>
                      <a:pt x="453845" y="68431"/>
                      <a:pt x="468521" y="67648"/>
                      <a:pt x="468521" y="66683"/>
                    </a:cubicBezTo>
                    <a:cubicBezTo>
                      <a:pt x="468521" y="65718"/>
                      <a:pt x="453846" y="64936"/>
                      <a:pt x="435752" y="64936"/>
                    </a:cubicBezTo>
                    <a:close/>
                    <a:moveTo>
                      <a:pt x="838735" y="64936"/>
                    </a:moveTo>
                    <a:cubicBezTo>
                      <a:pt x="820641" y="64936"/>
                      <a:pt x="805965" y="65718"/>
                      <a:pt x="805965" y="66683"/>
                    </a:cubicBezTo>
                    <a:cubicBezTo>
                      <a:pt x="805965" y="67648"/>
                      <a:pt x="820641" y="68431"/>
                      <a:pt x="838735" y="68431"/>
                    </a:cubicBezTo>
                    <a:cubicBezTo>
                      <a:pt x="856828" y="68431"/>
                      <a:pt x="871504" y="67648"/>
                      <a:pt x="871504" y="66683"/>
                    </a:cubicBezTo>
                    <a:cubicBezTo>
                      <a:pt x="871504" y="65718"/>
                      <a:pt x="856828" y="64936"/>
                      <a:pt x="838735" y="64936"/>
                    </a:cubicBezTo>
                    <a:close/>
                    <a:moveTo>
                      <a:pt x="1241717" y="64936"/>
                    </a:moveTo>
                    <a:cubicBezTo>
                      <a:pt x="1223624" y="64936"/>
                      <a:pt x="1208948" y="65718"/>
                      <a:pt x="1208948" y="66683"/>
                    </a:cubicBezTo>
                    <a:cubicBezTo>
                      <a:pt x="1208948" y="67648"/>
                      <a:pt x="1223624" y="68431"/>
                      <a:pt x="1241717" y="68431"/>
                    </a:cubicBezTo>
                    <a:cubicBezTo>
                      <a:pt x="1259811" y="68431"/>
                      <a:pt x="1274487" y="67648"/>
                      <a:pt x="1274487" y="66683"/>
                    </a:cubicBezTo>
                    <a:cubicBezTo>
                      <a:pt x="1274487" y="65718"/>
                      <a:pt x="1259811" y="64936"/>
                      <a:pt x="1241717" y="6493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028700" y="1028700"/>
            <a:ext cx="6444613" cy="1232276"/>
            <a:chOff x="0" y="0"/>
            <a:chExt cx="8592818" cy="164303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252693"/>
              <a:ext cx="5674036" cy="1185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69"/>
                </a:lnSpc>
              </a:pPr>
              <a:r>
                <a:rPr lang="en-US" sz="6028" spc="-33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971554" y="123825"/>
              <a:ext cx="6621264" cy="1519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69"/>
                </a:lnSpc>
              </a:pPr>
              <a:r>
                <a:rPr lang="en-US" sz="8143" spc="-447">
                  <a:solidFill>
                    <a:srgbClr val="041E59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Trajectory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8051" y="1128494"/>
            <a:ext cx="6685263" cy="3086100"/>
            <a:chOff x="0" y="0"/>
            <a:chExt cx="1760728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60728" cy="812800"/>
            </a:xfrm>
            <a:custGeom>
              <a:avLst/>
              <a:gdLst/>
              <a:ahLst/>
              <a:cxnLst/>
              <a:rect l="l" t="t" r="r" b="b"/>
              <a:pathLst>
                <a:path w="1760728" h="812800">
                  <a:moveTo>
                    <a:pt x="0" y="0"/>
                  </a:moveTo>
                  <a:lnTo>
                    <a:pt x="1760728" y="0"/>
                  </a:lnTo>
                  <a:lnTo>
                    <a:pt x="176072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1760728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8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24865" y="1009650"/>
            <a:ext cx="555204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b="1" spc="158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 THE COMPANY SOLID?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1524000"/>
            <a:ext cx="11018218" cy="16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2"/>
              </a:lnSpc>
            </a:pP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An </a:t>
            </a:r>
            <a:r>
              <a:rPr lang="en-US" sz="6574" b="1" spc="-341">
                <a:solidFill>
                  <a:srgbClr val="231F2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Established Company</a:t>
            </a: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,</a:t>
            </a:r>
          </a:p>
          <a:p>
            <a:pPr algn="l">
              <a:lnSpc>
                <a:spcPts val="6442"/>
              </a:lnSpc>
            </a:pPr>
            <a:r>
              <a:rPr lang="en-US" sz="6574" spc="-341">
                <a:solidFill>
                  <a:srgbClr val="231F2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Positioned to Win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3641122"/>
            <a:ext cx="6615545" cy="1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foundation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set</a:t>
            </a:r>
            <a:r>
              <a:rPr lang="en-US" sz="2935" b="1">
                <a:solidFill>
                  <a:srgbClr val="2428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model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working.</a:t>
            </a:r>
          </a:p>
          <a:p>
            <a:pPr marL="633817" lvl="1" indent="-316908" algn="l">
              <a:lnSpc>
                <a:spcPts val="4902"/>
              </a:lnSpc>
              <a:buFont typeface="Arial"/>
              <a:buChar char="•"/>
            </a:pPr>
            <a:r>
              <a:rPr lang="en-US" sz="2935">
                <a:solidFill>
                  <a:srgbClr val="24282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demand is </a:t>
            </a:r>
            <a:r>
              <a:rPr lang="en-US" sz="2935" b="1">
                <a:solidFill>
                  <a:srgbClr val="242829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rising.</a:t>
            </a:r>
          </a:p>
        </p:txBody>
      </p:sp>
      <p:sp>
        <p:nvSpPr>
          <p:cNvPr id="31" name="AutoShape 31"/>
          <p:cNvSpPr/>
          <p:nvPr/>
        </p:nvSpPr>
        <p:spPr>
          <a:xfrm>
            <a:off x="-1744160" y="1989054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04927" y="2447358"/>
            <a:ext cx="3268016" cy="1866854"/>
          </a:xfrm>
          <a:custGeom>
            <a:avLst/>
            <a:gdLst/>
            <a:ahLst/>
            <a:cxnLst/>
            <a:rect l="l" t="t" r="r" b="b"/>
            <a:pathLst>
              <a:path w="3268016" h="1866854">
                <a:moveTo>
                  <a:pt x="0" y="0"/>
                </a:moveTo>
                <a:lnTo>
                  <a:pt x="3268016" y="0"/>
                </a:lnTo>
                <a:lnTo>
                  <a:pt x="3268016" y="1866854"/>
                </a:lnTo>
                <a:lnTo>
                  <a:pt x="0" y="186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97089" y="2489160"/>
            <a:ext cx="3268016" cy="1866854"/>
          </a:xfrm>
          <a:custGeom>
            <a:avLst/>
            <a:gdLst/>
            <a:ahLst/>
            <a:cxnLst/>
            <a:rect l="l" t="t" r="r" b="b"/>
            <a:pathLst>
              <a:path w="3268016" h="1866854">
                <a:moveTo>
                  <a:pt x="0" y="0"/>
                </a:moveTo>
                <a:lnTo>
                  <a:pt x="3268016" y="0"/>
                </a:lnTo>
                <a:lnTo>
                  <a:pt x="3268016" y="1866854"/>
                </a:lnTo>
                <a:lnTo>
                  <a:pt x="0" y="186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382493" y="2458526"/>
            <a:ext cx="3268016" cy="1866854"/>
          </a:xfrm>
          <a:custGeom>
            <a:avLst/>
            <a:gdLst/>
            <a:ahLst/>
            <a:cxnLst/>
            <a:rect l="l" t="t" r="r" b="b"/>
            <a:pathLst>
              <a:path w="3268016" h="1866854">
                <a:moveTo>
                  <a:pt x="0" y="0"/>
                </a:moveTo>
                <a:lnTo>
                  <a:pt x="3268016" y="0"/>
                </a:lnTo>
                <a:lnTo>
                  <a:pt x="3268016" y="1866854"/>
                </a:lnTo>
                <a:lnTo>
                  <a:pt x="0" y="186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981442" y="2310090"/>
            <a:ext cx="3324851" cy="1599844"/>
            <a:chOff x="0" y="0"/>
            <a:chExt cx="875681" cy="421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5681" cy="421358"/>
            </a:xfrm>
            <a:custGeom>
              <a:avLst/>
              <a:gdLst/>
              <a:ahLst/>
              <a:cxnLst/>
              <a:rect l="l" t="t" r="r" b="b"/>
              <a:pathLst>
                <a:path w="875681" h="421358">
                  <a:moveTo>
                    <a:pt x="51227" y="0"/>
                  </a:moveTo>
                  <a:lnTo>
                    <a:pt x="824454" y="0"/>
                  </a:lnTo>
                  <a:cubicBezTo>
                    <a:pt x="838040" y="0"/>
                    <a:pt x="851070" y="5397"/>
                    <a:pt x="860677" y="15004"/>
                  </a:cubicBezTo>
                  <a:cubicBezTo>
                    <a:pt x="870284" y="24611"/>
                    <a:pt x="875681" y="37641"/>
                    <a:pt x="875681" y="51227"/>
                  </a:cubicBezTo>
                  <a:lnTo>
                    <a:pt x="875681" y="370131"/>
                  </a:lnTo>
                  <a:cubicBezTo>
                    <a:pt x="875681" y="398423"/>
                    <a:pt x="852746" y="421358"/>
                    <a:pt x="824454" y="421358"/>
                  </a:cubicBezTo>
                  <a:lnTo>
                    <a:pt x="51227" y="421358"/>
                  </a:lnTo>
                  <a:cubicBezTo>
                    <a:pt x="37641" y="421358"/>
                    <a:pt x="24611" y="415961"/>
                    <a:pt x="15004" y="406354"/>
                  </a:cubicBezTo>
                  <a:cubicBezTo>
                    <a:pt x="5397" y="396747"/>
                    <a:pt x="0" y="383717"/>
                    <a:pt x="0" y="370131"/>
                  </a:cubicBezTo>
                  <a:lnTo>
                    <a:pt x="0" y="51227"/>
                  </a:lnTo>
                  <a:cubicBezTo>
                    <a:pt x="0" y="37641"/>
                    <a:pt x="5397" y="24611"/>
                    <a:pt x="15004" y="15004"/>
                  </a:cubicBezTo>
                  <a:cubicBezTo>
                    <a:pt x="24611" y="5397"/>
                    <a:pt x="37641" y="0"/>
                    <a:pt x="512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CCCCC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875681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82493" y="2310090"/>
            <a:ext cx="3341128" cy="1599844"/>
            <a:chOff x="0" y="0"/>
            <a:chExt cx="879968" cy="4213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968" cy="421358"/>
            </a:xfrm>
            <a:custGeom>
              <a:avLst/>
              <a:gdLst/>
              <a:ahLst/>
              <a:cxnLst/>
              <a:rect l="l" t="t" r="r" b="b"/>
              <a:pathLst>
                <a:path w="879968" h="421358">
                  <a:moveTo>
                    <a:pt x="50977" y="0"/>
                  </a:moveTo>
                  <a:lnTo>
                    <a:pt x="828990" y="0"/>
                  </a:lnTo>
                  <a:cubicBezTo>
                    <a:pt x="842510" y="0"/>
                    <a:pt x="855477" y="5371"/>
                    <a:pt x="865037" y="14931"/>
                  </a:cubicBezTo>
                  <a:cubicBezTo>
                    <a:pt x="874597" y="24491"/>
                    <a:pt x="879968" y="37457"/>
                    <a:pt x="879968" y="50977"/>
                  </a:cubicBezTo>
                  <a:lnTo>
                    <a:pt x="879968" y="370381"/>
                  </a:lnTo>
                  <a:cubicBezTo>
                    <a:pt x="879968" y="398535"/>
                    <a:pt x="857144" y="421358"/>
                    <a:pt x="828990" y="421358"/>
                  </a:cubicBezTo>
                  <a:lnTo>
                    <a:pt x="50977" y="421358"/>
                  </a:lnTo>
                  <a:cubicBezTo>
                    <a:pt x="37457" y="421358"/>
                    <a:pt x="24491" y="415987"/>
                    <a:pt x="14931" y="406427"/>
                  </a:cubicBezTo>
                  <a:cubicBezTo>
                    <a:pt x="5371" y="396867"/>
                    <a:pt x="0" y="383901"/>
                    <a:pt x="0" y="370381"/>
                  </a:cubicBezTo>
                  <a:lnTo>
                    <a:pt x="0" y="50977"/>
                  </a:lnTo>
                  <a:cubicBezTo>
                    <a:pt x="0" y="37457"/>
                    <a:pt x="5371" y="24491"/>
                    <a:pt x="14931" y="14931"/>
                  </a:cubicBezTo>
                  <a:cubicBezTo>
                    <a:pt x="24491" y="5371"/>
                    <a:pt x="37457" y="0"/>
                    <a:pt x="50977" y="0"/>
                  </a:cubicBezTo>
                  <a:close/>
                </a:path>
              </a:pathLst>
            </a:custGeom>
            <a:solidFill>
              <a:srgbClr val="0000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879968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02594" y="2310090"/>
            <a:ext cx="3456706" cy="1599844"/>
            <a:chOff x="0" y="0"/>
            <a:chExt cx="910408" cy="4213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0408" cy="421358"/>
            </a:xfrm>
            <a:custGeom>
              <a:avLst/>
              <a:gdLst/>
              <a:ahLst/>
              <a:cxnLst/>
              <a:rect l="l" t="t" r="r" b="b"/>
              <a:pathLst>
                <a:path w="910408" h="421358">
                  <a:moveTo>
                    <a:pt x="49273" y="0"/>
                  </a:moveTo>
                  <a:lnTo>
                    <a:pt x="861135" y="0"/>
                  </a:lnTo>
                  <a:cubicBezTo>
                    <a:pt x="888348" y="0"/>
                    <a:pt x="910408" y="22060"/>
                    <a:pt x="910408" y="49273"/>
                  </a:cubicBezTo>
                  <a:lnTo>
                    <a:pt x="910408" y="372085"/>
                  </a:lnTo>
                  <a:cubicBezTo>
                    <a:pt x="910408" y="385153"/>
                    <a:pt x="905217" y="397686"/>
                    <a:pt x="895977" y="406926"/>
                  </a:cubicBezTo>
                  <a:cubicBezTo>
                    <a:pt x="886736" y="416167"/>
                    <a:pt x="874203" y="421358"/>
                    <a:pt x="861135" y="421358"/>
                  </a:cubicBezTo>
                  <a:lnTo>
                    <a:pt x="49273" y="421358"/>
                  </a:lnTo>
                  <a:cubicBezTo>
                    <a:pt x="36205" y="421358"/>
                    <a:pt x="23672" y="416167"/>
                    <a:pt x="14432" y="406926"/>
                  </a:cubicBezTo>
                  <a:cubicBezTo>
                    <a:pt x="5191" y="397686"/>
                    <a:pt x="0" y="385153"/>
                    <a:pt x="0" y="372085"/>
                  </a:cubicBezTo>
                  <a:lnTo>
                    <a:pt x="0" y="49273"/>
                  </a:lnTo>
                  <a:cubicBezTo>
                    <a:pt x="0" y="36205"/>
                    <a:pt x="5191" y="23672"/>
                    <a:pt x="14432" y="14432"/>
                  </a:cubicBezTo>
                  <a:cubicBezTo>
                    <a:pt x="23672" y="5191"/>
                    <a:pt x="36205" y="0"/>
                    <a:pt x="4927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CCCCC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910408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7237064" y="-8348790"/>
            <a:ext cx="3268016" cy="1196911"/>
          </a:xfrm>
          <a:custGeom>
            <a:avLst/>
            <a:gdLst/>
            <a:ahLst/>
            <a:cxnLst/>
            <a:rect l="l" t="t" r="r" b="b"/>
            <a:pathLst>
              <a:path w="3268016" h="1196911">
                <a:moveTo>
                  <a:pt x="0" y="1196911"/>
                </a:moveTo>
                <a:lnTo>
                  <a:pt x="3268016" y="1196911"/>
                </a:lnTo>
                <a:lnTo>
                  <a:pt x="3268016" y="0"/>
                </a:lnTo>
                <a:lnTo>
                  <a:pt x="0" y="0"/>
                </a:lnTo>
                <a:lnTo>
                  <a:pt x="0" y="1196911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816964" y="-9162596"/>
            <a:ext cx="3268016" cy="1599844"/>
            <a:chOff x="0" y="0"/>
            <a:chExt cx="860712" cy="4213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0712" cy="421358"/>
            </a:xfrm>
            <a:custGeom>
              <a:avLst/>
              <a:gdLst/>
              <a:ahLst/>
              <a:cxnLst/>
              <a:rect l="l" t="t" r="r" b="b"/>
              <a:pathLst>
                <a:path w="860712" h="421358">
                  <a:moveTo>
                    <a:pt x="52118" y="0"/>
                  </a:moveTo>
                  <a:lnTo>
                    <a:pt x="808594" y="0"/>
                  </a:lnTo>
                  <a:cubicBezTo>
                    <a:pt x="837378" y="0"/>
                    <a:pt x="860712" y="23334"/>
                    <a:pt x="860712" y="52118"/>
                  </a:cubicBezTo>
                  <a:lnTo>
                    <a:pt x="860712" y="369240"/>
                  </a:lnTo>
                  <a:cubicBezTo>
                    <a:pt x="860712" y="398024"/>
                    <a:pt x="837378" y="421358"/>
                    <a:pt x="808594" y="421358"/>
                  </a:cubicBezTo>
                  <a:lnTo>
                    <a:pt x="52118" y="421358"/>
                  </a:lnTo>
                  <a:cubicBezTo>
                    <a:pt x="23334" y="421358"/>
                    <a:pt x="0" y="398024"/>
                    <a:pt x="0" y="369240"/>
                  </a:cubicBezTo>
                  <a:lnTo>
                    <a:pt x="0" y="52118"/>
                  </a:lnTo>
                  <a:cubicBezTo>
                    <a:pt x="0" y="23334"/>
                    <a:pt x="23334" y="0"/>
                    <a:pt x="521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CCCCC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860712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37064" y="-9162596"/>
            <a:ext cx="3268016" cy="1599844"/>
            <a:chOff x="0" y="0"/>
            <a:chExt cx="860712" cy="4213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0712" cy="421358"/>
            </a:xfrm>
            <a:custGeom>
              <a:avLst/>
              <a:gdLst/>
              <a:ahLst/>
              <a:cxnLst/>
              <a:rect l="l" t="t" r="r" b="b"/>
              <a:pathLst>
                <a:path w="860712" h="421358">
                  <a:moveTo>
                    <a:pt x="52118" y="0"/>
                  </a:moveTo>
                  <a:lnTo>
                    <a:pt x="808594" y="0"/>
                  </a:lnTo>
                  <a:cubicBezTo>
                    <a:pt x="837378" y="0"/>
                    <a:pt x="860712" y="23334"/>
                    <a:pt x="860712" y="52118"/>
                  </a:cubicBezTo>
                  <a:lnTo>
                    <a:pt x="860712" y="369240"/>
                  </a:lnTo>
                  <a:cubicBezTo>
                    <a:pt x="860712" y="398024"/>
                    <a:pt x="837378" y="421358"/>
                    <a:pt x="808594" y="421358"/>
                  </a:cubicBezTo>
                  <a:lnTo>
                    <a:pt x="52118" y="421358"/>
                  </a:lnTo>
                  <a:cubicBezTo>
                    <a:pt x="23334" y="421358"/>
                    <a:pt x="0" y="398024"/>
                    <a:pt x="0" y="369240"/>
                  </a:cubicBezTo>
                  <a:lnTo>
                    <a:pt x="0" y="52118"/>
                  </a:lnTo>
                  <a:cubicBezTo>
                    <a:pt x="0" y="23334"/>
                    <a:pt x="23334" y="0"/>
                    <a:pt x="52118" y="0"/>
                  </a:cubicBezTo>
                  <a:close/>
                </a:path>
              </a:pathLst>
            </a:custGeom>
            <a:solidFill>
              <a:srgbClr val="0000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860712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657165" y="-9162596"/>
            <a:ext cx="3268016" cy="1599844"/>
            <a:chOff x="0" y="0"/>
            <a:chExt cx="860712" cy="42135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60712" cy="421358"/>
            </a:xfrm>
            <a:custGeom>
              <a:avLst/>
              <a:gdLst/>
              <a:ahLst/>
              <a:cxnLst/>
              <a:rect l="l" t="t" r="r" b="b"/>
              <a:pathLst>
                <a:path w="860712" h="421358">
                  <a:moveTo>
                    <a:pt x="52118" y="0"/>
                  </a:moveTo>
                  <a:lnTo>
                    <a:pt x="808594" y="0"/>
                  </a:lnTo>
                  <a:cubicBezTo>
                    <a:pt x="837378" y="0"/>
                    <a:pt x="860712" y="23334"/>
                    <a:pt x="860712" y="52118"/>
                  </a:cubicBezTo>
                  <a:lnTo>
                    <a:pt x="860712" y="369240"/>
                  </a:lnTo>
                  <a:cubicBezTo>
                    <a:pt x="860712" y="398024"/>
                    <a:pt x="837378" y="421358"/>
                    <a:pt x="808594" y="421358"/>
                  </a:cubicBezTo>
                  <a:lnTo>
                    <a:pt x="52118" y="421358"/>
                  </a:lnTo>
                  <a:cubicBezTo>
                    <a:pt x="23334" y="421358"/>
                    <a:pt x="0" y="398024"/>
                    <a:pt x="0" y="369240"/>
                  </a:cubicBezTo>
                  <a:lnTo>
                    <a:pt x="0" y="52118"/>
                  </a:lnTo>
                  <a:cubicBezTo>
                    <a:pt x="0" y="23334"/>
                    <a:pt x="23334" y="0"/>
                    <a:pt x="5211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CCCCC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860712" cy="38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617951" y="3478086"/>
            <a:ext cx="274436" cy="274436"/>
          </a:xfrm>
          <a:custGeom>
            <a:avLst/>
            <a:gdLst/>
            <a:ahLst/>
            <a:cxnLst/>
            <a:rect l="l" t="t" r="r" b="b"/>
            <a:pathLst>
              <a:path w="274436" h="274436">
                <a:moveTo>
                  <a:pt x="0" y="0"/>
                </a:moveTo>
                <a:lnTo>
                  <a:pt x="274436" y="0"/>
                </a:lnTo>
                <a:lnTo>
                  <a:pt x="274436" y="274436"/>
                </a:lnTo>
                <a:lnTo>
                  <a:pt x="0" y="274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615221" y="3478086"/>
            <a:ext cx="242876" cy="274436"/>
          </a:xfrm>
          <a:custGeom>
            <a:avLst/>
            <a:gdLst/>
            <a:ahLst/>
            <a:cxnLst/>
            <a:rect l="l" t="t" r="r" b="b"/>
            <a:pathLst>
              <a:path w="242876" h="274436">
                <a:moveTo>
                  <a:pt x="0" y="0"/>
                </a:moveTo>
                <a:lnTo>
                  <a:pt x="242876" y="0"/>
                </a:lnTo>
                <a:lnTo>
                  <a:pt x="242876" y="274436"/>
                </a:lnTo>
                <a:lnTo>
                  <a:pt x="0" y="274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4737050" y="2877481"/>
            <a:ext cx="1768142" cy="541560"/>
            <a:chOff x="0" y="0"/>
            <a:chExt cx="443474" cy="1358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3474" cy="135831"/>
            </a:xfrm>
            <a:custGeom>
              <a:avLst/>
              <a:gdLst/>
              <a:ahLst/>
              <a:cxnLst/>
              <a:rect l="l" t="t" r="r" b="b"/>
              <a:pathLst>
                <a:path w="443474" h="135831">
                  <a:moveTo>
                    <a:pt x="67915" y="0"/>
                  </a:moveTo>
                  <a:lnTo>
                    <a:pt x="375558" y="0"/>
                  </a:lnTo>
                  <a:cubicBezTo>
                    <a:pt x="413067" y="0"/>
                    <a:pt x="443474" y="30407"/>
                    <a:pt x="443474" y="67915"/>
                  </a:cubicBezTo>
                  <a:lnTo>
                    <a:pt x="443474" y="67915"/>
                  </a:lnTo>
                  <a:cubicBezTo>
                    <a:pt x="443474" y="85928"/>
                    <a:pt x="436318" y="103202"/>
                    <a:pt x="423582" y="115939"/>
                  </a:cubicBezTo>
                  <a:cubicBezTo>
                    <a:pt x="410845" y="128675"/>
                    <a:pt x="393571" y="135831"/>
                    <a:pt x="375558" y="135831"/>
                  </a:cubicBezTo>
                  <a:lnTo>
                    <a:pt x="67915" y="135831"/>
                  </a:lnTo>
                  <a:cubicBezTo>
                    <a:pt x="49903" y="135831"/>
                    <a:pt x="32629" y="128675"/>
                    <a:pt x="19892" y="115939"/>
                  </a:cubicBezTo>
                  <a:cubicBezTo>
                    <a:pt x="7155" y="103202"/>
                    <a:pt x="0" y="85928"/>
                    <a:pt x="0" y="67915"/>
                  </a:cubicBezTo>
                  <a:lnTo>
                    <a:pt x="0" y="67915"/>
                  </a:lnTo>
                  <a:cubicBezTo>
                    <a:pt x="0" y="49903"/>
                    <a:pt x="7155" y="32629"/>
                    <a:pt x="19892" y="19892"/>
                  </a:cubicBezTo>
                  <a:cubicBezTo>
                    <a:pt x="32629" y="7155"/>
                    <a:pt x="49903" y="0"/>
                    <a:pt x="67915" y="0"/>
                  </a:cubicBezTo>
                  <a:close/>
                </a:path>
              </a:pathLst>
            </a:custGeom>
            <a:solidFill>
              <a:srgbClr val="2DE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38100"/>
              <a:ext cx="443474" cy="97731"/>
            </a:xfrm>
            <a:prstGeom prst="rect">
              <a:avLst/>
            </a:prstGeom>
          </p:spPr>
          <p:txBody>
            <a:bodyPr lIns="53344" tIns="53344" rIns="53344" bIns="53344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5400000">
            <a:off x="5000917" y="3082213"/>
            <a:ext cx="171276" cy="132096"/>
          </a:xfrm>
          <a:custGeom>
            <a:avLst/>
            <a:gdLst/>
            <a:ahLst/>
            <a:cxnLst/>
            <a:rect l="l" t="t" r="r" b="b"/>
            <a:pathLst>
              <a:path w="171276" h="132096">
                <a:moveTo>
                  <a:pt x="0" y="0"/>
                </a:moveTo>
                <a:lnTo>
                  <a:pt x="171276" y="0"/>
                </a:lnTo>
                <a:lnTo>
                  <a:pt x="171276" y="132096"/>
                </a:lnTo>
                <a:lnTo>
                  <a:pt x="0" y="132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086555" y="2944605"/>
            <a:ext cx="1368851" cy="3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5"/>
              </a:lnSpc>
              <a:spcBef>
                <a:spcPct val="0"/>
              </a:spcBef>
            </a:pPr>
            <a:r>
              <a:rPr lang="en-US" sz="1975" spc="-98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31% YoY</a:t>
            </a:r>
          </a:p>
        </p:txBody>
      </p:sp>
      <p:sp>
        <p:nvSpPr>
          <p:cNvPr id="32" name="Freeform 32"/>
          <p:cNvSpPr/>
          <p:nvPr/>
        </p:nvSpPr>
        <p:spPr>
          <a:xfrm>
            <a:off x="782828" y="4300459"/>
            <a:ext cx="8387354" cy="4836123"/>
          </a:xfrm>
          <a:custGeom>
            <a:avLst/>
            <a:gdLst/>
            <a:ahLst/>
            <a:cxnLst/>
            <a:rect l="l" t="t" r="r" b="b"/>
            <a:pathLst>
              <a:path w="8387354" h="4836123">
                <a:moveTo>
                  <a:pt x="0" y="0"/>
                </a:moveTo>
                <a:lnTo>
                  <a:pt x="8387354" y="0"/>
                </a:lnTo>
                <a:lnTo>
                  <a:pt x="8387354" y="4836123"/>
                </a:lnTo>
                <a:lnTo>
                  <a:pt x="0" y="48361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4107709" y="2587479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000000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Operating Profit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107709" y="3501284"/>
            <a:ext cx="1558289" cy="25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spc="-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Q1 2025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07709" y="3026191"/>
            <a:ext cx="2414649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$6.59M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38443" y="2271990"/>
            <a:ext cx="155828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72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Revenue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687604" y="2587479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FFFFFF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Gross Profit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264444" y="2587479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000000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Cash Reserves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687604" y="3510809"/>
            <a:ext cx="1558289" cy="23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54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Quarter 1 2025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264444" y="3510809"/>
            <a:ext cx="1558289" cy="23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5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This Period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72958" y="2968498"/>
            <a:ext cx="364754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 b="1" spc="-80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$269.2M USD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687604" y="3026191"/>
            <a:ext cx="1746256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FFFFFF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$20.79M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264444" y="3026191"/>
            <a:ext cx="1746256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$41M USD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47823" y="3623839"/>
            <a:ext cx="3973299" cy="19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599" b="1" spc="-31">
                <a:solidFill>
                  <a:srgbClr val="000000">
                    <a:alpha val="69804"/>
                  </a:srgbClr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Projected in 2025 (Q1 Anualized)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962280" y="-8885206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000000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EBITDA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962280" y="-7980927"/>
            <a:ext cx="1558289" cy="1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spc="-42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This Period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962280" y="-8446494"/>
            <a:ext cx="1746256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$528,976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542175" y="-8885206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FFFFFF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Gross Profit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128540" y="-8885206"/>
            <a:ext cx="1558289" cy="21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600" spc="-48">
                <a:solidFill>
                  <a:srgbClr val="000000">
                    <a:alpha val="60000"/>
                  </a:srgbClr>
                </a:solidFill>
                <a:latin typeface="Open Sans 1"/>
                <a:ea typeface="Open Sans 1"/>
                <a:cs typeface="Open Sans 1"/>
                <a:sym typeface="Open Sans 1"/>
              </a:rPr>
              <a:t>Net Profit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542175" y="-7980927"/>
            <a:ext cx="1558289" cy="1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spc="-4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This Period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128540" y="-7980927"/>
            <a:ext cx="1558289" cy="1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spc="-42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This Period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542175" y="-8446494"/>
            <a:ext cx="1746256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FFFFFF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$528,976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128540" y="-8446494"/>
            <a:ext cx="1746256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400" b="1" spc="-72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$528,976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2135093" y="2913668"/>
            <a:ext cx="1441181" cy="514473"/>
            <a:chOff x="0" y="0"/>
            <a:chExt cx="1921574" cy="685963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1921574" cy="685963"/>
              <a:chOff x="0" y="0"/>
              <a:chExt cx="266688" cy="9520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66688" cy="95202"/>
              </a:xfrm>
              <a:custGeom>
                <a:avLst/>
                <a:gdLst/>
                <a:ahLst/>
                <a:cxnLst/>
                <a:rect l="l" t="t" r="r" b="b"/>
                <a:pathLst>
                  <a:path w="266688" h="95202">
                    <a:moveTo>
                      <a:pt x="47601" y="0"/>
                    </a:moveTo>
                    <a:lnTo>
                      <a:pt x="219087" y="0"/>
                    </a:lnTo>
                    <a:cubicBezTo>
                      <a:pt x="231711" y="0"/>
                      <a:pt x="243819" y="5015"/>
                      <a:pt x="252746" y="13942"/>
                    </a:cubicBezTo>
                    <a:cubicBezTo>
                      <a:pt x="261673" y="22869"/>
                      <a:pt x="266688" y="34977"/>
                      <a:pt x="266688" y="47601"/>
                    </a:cubicBezTo>
                    <a:lnTo>
                      <a:pt x="266688" y="47601"/>
                    </a:lnTo>
                    <a:cubicBezTo>
                      <a:pt x="266688" y="60226"/>
                      <a:pt x="261673" y="72333"/>
                      <a:pt x="252746" y="81260"/>
                    </a:cubicBezTo>
                    <a:cubicBezTo>
                      <a:pt x="243819" y="90187"/>
                      <a:pt x="231711" y="95202"/>
                      <a:pt x="219087" y="95202"/>
                    </a:cubicBezTo>
                    <a:lnTo>
                      <a:pt x="47601" y="95202"/>
                    </a:lnTo>
                    <a:cubicBezTo>
                      <a:pt x="34977" y="95202"/>
                      <a:pt x="22869" y="90187"/>
                      <a:pt x="13942" y="81260"/>
                    </a:cubicBezTo>
                    <a:cubicBezTo>
                      <a:pt x="5015" y="72333"/>
                      <a:pt x="0" y="60226"/>
                      <a:pt x="0" y="47601"/>
                    </a:cubicBezTo>
                    <a:lnTo>
                      <a:pt x="0" y="47601"/>
                    </a:lnTo>
                    <a:cubicBezTo>
                      <a:pt x="0" y="34977"/>
                      <a:pt x="5015" y="22869"/>
                      <a:pt x="13942" y="13942"/>
                    </a:cubicBezTo>
                    <a:cubicBezTo>
                      <a:pt x="22869" y="5015"/>
                      <a:pt x="34977" y="0"/>
                      <a:pt x="47601" y="0"/>
                    </a:cubicBezTo>
                    <a:close/>
                  </a:path>
                </a:pathLst>
              </a:custGeom>
              <a:solidFill>
                <a:srgbClr val="2DEBA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38100"/>
                <a:ext cx="266688" cy="57102"/>
              </a:xfrm>
              <a:prstGeom prst="rect">
                <a:avLst/>
              </a:prstGeom>
            </p:spPr>
            <p:txBody>
              <a:bodyPr lIns="72302" tIns="72302" rIns="72302" bIns="72302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 rot="-5400000">
              <a:off x="330391" y="257443"/>
              <a:ext cx="212738" cy="164075"/>
            </a:xfrm>
            <a:custGeom>
              <a:avLst/>
              <a:gdLst/>
              <a:ahLst/>
              <a:cxnLst/>
              <a:rect l="l" t="t" r="r" b="b"/>
              <a:pathLst>
                <a:path w="212738" h="164075">
                  <a:moveTo>
                    <a:pt x="0" y="0"/>
                  </a:moveTo>
                  <a:lnTo>
                    <a:pt x="212738" y="0"/>
                  </a:lnTo>
                  <a:lnTo>
                    <a:pt x="212738" y="164075"/>
                  </a:lnTo>
                  <a:lnTo>
                    <a:pt x="0" y="164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21596" y="87975"/>
              <a:ext cx="902429" cy="471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8"/>
                </a:lnSpc>
                <a:spcBef>
                  <a:spcPct val="0"/>
                </a:spcBef>
              </a:pPr>
              <a:r>
                <a:rPr lang="en-US" sz="2134" spc="-106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59%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9232905" y="4641764"/>
            <a:ext cx="8835208" cy="4729878"/>
            <a:chOff x="0" y="0"/>
            <a:chExt cx="11780277" cy="6306503"/>
          </a:xfrm>
        </p:grpSpPr>
        <p:sp>
          <p:nvSpPr>
            <p:cNvPr id="61" name="Freeform 61"/>
            <p:cNvSpPr/>
            <p:nvPr/>
          </p:nvSpPr>
          <p:spPr>
            <a:xfrm>
              <a:off x="5742090" y="2560555"/>
              <a:ext cx="6038187" cy="3449315"/>
            </a:xfrm>
            <a:custGeom>
              <a:avLst/>
              <a:gdLst/>
              <a:ahLst/>
              <a:cxnLst/>
              <a:rect l="l" t="t" r="r" b="b"/>
              <a:pathLst>
                <a:path w="6038187" h="3449315">
                  <a:moveTo>
                    <a:pt x="0" y="0"/>
                  </a:moveTo>
                  <a:lnTo>
                    <a:pt x="6038187" y="0"/>
                  </a:lnTo>
                  <a:lnTo>
                    <a:pt x="6038187" y="3449314"/>
                  </a:lnTo>
                  <a:lnTo>
                    <a:pt x="0" y="3449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0" y="2857189"/>
              <a:ext cx="6038187" cy="3449315"/>
            </a:xfrm>
            <a:custGeom>
              <a:avLst/>
              <a:gdLst/>
              <a:ahLst/>
              <a:cxnLst/>
              <a:rect l="l" t="t" r="r" b="b"/>
              <a:pathLst>
                <a:path w="6038187" h="3449315">
                  <a:moveTo>
                    <a:pt x="0" y="0"/>
                  </a:moveTo>
                  <a:lnTo>
                    <a:pt x="6038187" y="0"/>
                  </a:lnTo>
                  <a:lnTo>
                    <a:pt x="6038187" y="3449314"/>
                  </a:lnTo>
                  <a:lnTo>
                    <a:pt x="0" y="3449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" name="Group 63"/>
            <p:cNvGrpSpPr/>
            <p:nvPr/>
          </p:nvGrpSpPr>
          <p:grpSpPr>
            <a:xfrm>
              <a:off x="452587" y="0"/>
              <a:ext cx="5159760" cy="5206986"/>
              <a:chOff x="0" y="0"/>
              <a:chExt cx="1019212" cy="102854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019212" cy="1028540"/>
              </a:xfrm>
              <a:custGeom>
                <a:avLst/>
                <a:gdLst/>
                <a:ahLst/>
                <a:cxnLst/>
                <a:rect l="l" t="t" r="r" b="b"/>
                <a:pathLst>
                  <a:path w="1019212" h="1028540">
                    <a:moveTo>
                      <a:pt x="84025" y="0"/>
                    </a:moveTo>
                    <a:lnTo>
                      <a:pt x="935187" y="0"/>
                    </a:lnTo>
                    <a:cubicBezTo>
                      <a:pt x="981593" y="0"/>
                      <a:pt x="1019212" y="37619"/>
                      <a:pt x="1019212" y="84025"/>
                    </a:cubicBezTo>
                    <a:lnTo>
                      <a:pt x="1019212" y="944516"/>
                    </a:lnTo>
                    <a:cubicBezTo>
                      <a:pt x="1019212" y="966800"/>
                      <a:pt x="1010359" y="988172"/>
                      <a:pt x="994601" y="1003930"/>
                    </a:cubicBezTo>
                    <a:cubicBezTo>
                      <a:pt x="978844" y="1019688"/>
                      <a:pt x="957472" y="1028540"/>
                      <a:pt x="935187" y="1028540"/>
                    </a:cubicBezTo>
                    <a:lnTo>
                      <a:pt x="84025" y="1028540"/>
                    </a:lnTo>
                    <a:cubicBezTo>
                      <a:pt x="37619" y="1028540"/>
                      <a:pt x="0" y="990921"/>
                      <a:pt x="0" y="944516"/>
                    </a:cubicBezTo>
                    <a:lnTo>
                      <a:pt x="0" y="84025"/>
                    </a:lnTo>
                    <a:cubicBezTo>
                      <a:pt x="0" y="37619"/>
                      <a:pt x="37619" y="0"/>
                      <a:pt x="84025" y="0"/>
                    </a:cubicBezTo>
                    <a:close/>
                  </a:path>
                </a:pathLst>
              </a:custGeom>
              <a:solidFill>
                <a:srgbClr val="F0F0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38100"/>
                <a:ext cx="1019212" cy="990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5912347" y="11542"/>
              <a:ext cx="5159760" cy="5206986"/>
              <a:chOff x="0" y="0"/>
              <a:chExt cx="1019212" cy="102854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019212" cy="1028540"/>
              </a:xfrm>
              <a:custGeom>
                <a:avLst/>
                <a:gdLst/>
                <a:ahLst/>
                <a:cxnLst/>
                <a:rect l="l" t="t" r="r" b="b"/>
                <a:pathLst>
                  <a:path w="1019212" h="1028540">
                    <a:moveTo>
                      <a:pt x="84025" y="0"/>
                    </a:moveTo>
                    <a:lnTo>
                      <a:pt x="935187" y="0"/>
                    </a:lnTo>
                    <a:cubicBezTo>
                      <a:pt x="981593" y="0"/>
                      <a:pt x="1019212" y="37619"/>
                      <a:pt x="1019212" y="84025"/>
                    </a:cubicBezTo>
                    <a:lnTo>
                      <a:pt x="1019212" y="944516"/>
                    </a:lnTo>
                    <a:cubicBezTo>
                      <a:pt x="1019212" y="966800"/>
                      <a:pt x="1010359" y="988172"/>
                      <a:pt x="994601" y="1003930"/>
                    </a:cubicBezTo>
                    <a:cubicBezTo>
                      <a:pt x="978844" y="1019688"/>
                      <a:pt x="957472" y="1028540"/>
                      <a:pt x="935187" y="1028540"/>
                    </a:cubicBezTo>
                    <a:lnTo>
                      <a:pt x="84025" y="1028540"/>
                    </a:lnTo>
                    <a:cubicBezTo>
                      <a:pt x="37619" y="1028540"/>
                      <a:pt x="0" y="990921"/>
                      <a:pt x="0" y="944516"/>
                    </a:cubicBezTo>
                    <a:lnTo>
                      <a:pt x="0" y="84025"/>
                    </a:lnTo>
                    <a:cubicBezTo>
                      <a:pt x="0" y="37619"/>
                      <a:pt x="37619" y="0"/>
                      <a:pt x="84025" y="0"/>
                    </a:cubicBezTo>
                    <a:close/>
                  </a:path>
                </a:pathLst>
              </a:custGeom>
              <a:solidFill>
                <a:srgbClr val="F0F0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38100"/>
                <a:ext cx="1019212" cy="990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6936903" y="620718"/>
              <a:ext cx="3110649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spc="-7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Sales Growth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1186443" y="4047298"/>
              <a:ext cx="3681379" cy="388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100" spc="-63">
                  <a:solidFill>
                    <a:srgbClr val="000000">
                      <a:alpha val="60000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Over the last five years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6577476" y="4047298"/>
              <a:ext cx="3681379" cy="388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100" spc="-63">
                  <a:solidFill>
                    <a:srgbClr val="000000">
                      <a:alpha val="60000"/>
                    </a:srgb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Over Q1 2024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850150" y="1422087"/>
              <a:ext cx="4337888" cy="2800471"/>
              <a:chOff x="0" y="0"/>
              <a:chExt cx="4321228" cy="2789715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4321228" cy="2789715"/>
              </a:xfrm>
              <a:custGeom>
                <a:avLst/>
                <a:gdLst/>
                <a:ahLst/>
                <a:cxnLst/>
                <a:rect l="l" t="t" r="r" b="b"/>
                <a:pathLst>
                  <a:path w="4321228" h="2789715">
                    <a:moveTo>
                      <a:pt x="0" y="0"/>
                    </a:moveTo>
                    <a:lnTo>
                      <a:pt x="4321228" y="0"/>
                    </a:lnTo>
                    <a:lnTo>
                      <a:pt x="4321228" y="2789715"/>
                    </a:lnTo>
                    <a:lnTo>
                      <a:pt x="0" y="278971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9525"/>
                <a:ext cx="4321228" cy="279924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12120"/>
                  </a:lnSpc>
                </a:pPr>
                <a:r>
                  <a:rPr lang="en-US" sz="10100">
                    <a:solidFill>
                      <a:srgbClr val="000000"/>
                    </a:solidFill>
                    <a:latin typeface="Open Sans 1 Light"/>
                    <a:ea typeface="Open Sans 1 Light"/>
                    <a:cs typeface="Open Sans 1 Light"/>
                    <a:sym typeface="Open Sans 1 Light"/>
                  </a:rPr>
                  <a:t>534%</a:t>
                </a:r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26746" y="576692"/>
              <a:ext cx="6011442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Stock Price Growth </a:t>
              </a:r>
            </a:p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(shares)</a:t>
              </a:r>
            </a:p>
          </p:txBody>
        </p:sp>
        <p:grpSp>
          <p:nvGrpSpPr>
            <p:cNvPr id="76" name="Group 76"/>
            <p:cNvGrpSpPr/>
            <p:nvPr/>
          </p:nvGrpSpPr>
          <p:grpSpPr>
            <a:xfrm>
              <a:off x="6857619" y="1389915"/>
              <a:ext cx="4337888" cy="2800471"/>
              <a:chOff x="0" y="0"/>
              <a:chExt cx="4321228" cy="2789715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4321228" cy="2789715"/>
              </a:xfrm>
              <a:custGeom>
                <a:avLst/>
                <a:gdLst/>
                <a:ahLst/>
                <a:cxnLst/>
                <a:rect l="l" t="t" r="r" b="b"/>
                <a:pathLst>
                  <a:path w="4321228" h="2789715">
                    <a:moveTo>
                      <a:pt x="0" y="0"/>
                    </a:moveTo>
                    <a:lnTo>
                      <a:pt x="4321228" y="0"/>
                    </a:lnTo>
                    <a:lnTo>
                      <a:pt x="4321228" y="2789715"/>
                    </a:lnTo>
                    <a:lnTo>
                      <a:pt x="0" y="278971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9525"/>
                <a:ext cx="4321228" cy="279924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12120"/>
                  </a:lnSpc>
                </a:pPr>
                <a:r>
                  <a:rPr lang="en-US" sz="10100">
                    <a:solidFill>
                      <a:srgbClr val="000000"/>
                    </a:solidFill>
                    <a:latin typeface="Open Sans 1 Light"/>
                    <a:ea typeface="Open Sans 1 Light"/>
                    <a:cs typeface="Open Sans 1 Light"/>
                    <a:sym typeface="Open Sans 1 Light"/>
                  </a:rPr>
                  <a:t>25%</a:t>
                </a:r>
              </a:p>
            </p:txBody>
          </p:sp>
        </p:grpSp>
      </p:grpSp>
      <p:grpSp>
        <p:nvGrpSpPr>
          <p:cNvPr id="79" name="Group 79"/>
          <p:cNvGrpSpPr/>
          <p:nvPr/>
        </p:nvGrpSpPr>
        <p:grpSpPr>
          <a:xfrm>
            <a:off x="8871072" y="2891024"/>
            <a:ext cx="1351192" cy="514259"/>
            <a:chOff x="0" y="0"/>
            <a:chExt cx="250036" cy="95163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250036" cy="95163"/>
            </a:xfrm>
            <a:custGeom>
              <a:avLst/>
              <a:gdLst/>
              <a:ahLst/>
              <a:cxnLst/>
              <a:rect l="l" t="t" r="r" b="b"/>
              <a:pathLst>
                <a:path w="250036" h="95163">
                  <a:moveTo>
                    <a:pt x="47581" y="0"/>
                  </a:moveTo>
                  <a:lnTo>
                    <a:pt x="202454" y="0"/>
                  </a:lnTo>
                  <a:cubicBezTo>
                    <a:pt x="215074" y="0"/>
                    <a:pt x="227176" y="5013"/>
                    <a:pt x="236099" y="13936"/>
                  </a:cubicBezTo>
                  <a:cubicBezTo>
                    <a:pt x="245023" y="22859"/>
                    <a:pt x="250036" y="34962"/>
                    <a:pt x="250036" y="47581"/>
                  </a:cubicBezTo>
                  <a:lnTo>
                    <a:pt x="250036" y="47581"/>
                  </a:lnTo>
                  <a:cubicBezTo>
                    <a:pt x="250036" y="60201"/>
                    <a:pt x="245023" y="72303"/>
                    <a:pt x="236099" y="81226"/>
                  </a:cubicBezTo>
                  <a:cubicBezTo>
                    <a:pt x="227176" y="90150"/>
                    <a:pt x="215074" y="95163"/>
                    <a:pt x="202454" y="95163"/>
                  </a:cubicBezTo>
                  <a:lnTo>
                    <a:pt x="47581" y="95163"/>
                  </a:lnTo>
                  <a:cubicBezTo>
                    <a:pt x="34962" y="95163"/>
                    <a:pt x="22859" y="90150"/>
                    <a:pt x="13936" y="81226"/>
                  </a:cubicBezTo>
                  <a:cubicBezTo>
                    <a:pt x="5013" y="72303"/>
                    <a:pt x="0" y="60201"/>
                    <a:pt x="0" y="47581"/>
                  </a:cubicBezTo>
                  <a:lnTo>
                    <a:pt x="0" y="47581"/>
                  </a:lnTo>
                  <a:cubicBezTo>
                    <a:pt x="0" y="34962"/>
                    <a:pt x="5013" y="22859"/>
                    <a:pt x="13936" y="13936"/>
                  </a:cubicBezTo>
                  <a:cubicBezTo>
                    <a:pt x="22859" y="5013"/>
                    <a:pt x="34962" y="0"/>
                    <a:pt x="47581" y="0"/>
                  </a:cubicBezTo>
                  <a:close/>
                </a:path>
              </a:pathLst>
            </a:custGeom>
            <a:solidFill>
              <a:srgbClr val="2DE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38100"/>
              <a:ext cx="250036" cy="57063"/>
            </a:xfrm>
            <a:prstGeom prst="rect">
              <a:avLst/>
            </a:prstGeom>
          </p:spPr>
          <p:txBody>
            <a:bodyPr lIns="72302" tIns="72302" rIns="72302" bIns="72302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sp>
        <p:nvSpPr>
          <p:cNvPr id="82" name="Freeform 82"/>
          <p:cNvSpPr/>
          <p:nvPr/>
        </p:nvSpPr>
        <p:spPr>
          <a:xfrm rot="-5400000">
            <a:off x="9028877" y="3084107"/>
            <a:ext cx="159554" cy="123056"/>
          </a:xfrm>
          <a:custGeom>
            <a:avLst/>
            <a:gdLst/>
            <a:ahLst/>
            <a:cxnLst/>
            <a:rect l="l" t="t" r="r" b="b"/>
            <a:pathLst>
              <a:path w="159554" h="123056">
                <a:moveTo>
                  <a:pt x="0" y="0"/>
                </a:moveTo>
                <a:lnTo>
                  <a:pt x="159554" y="0"/>
                </a:lnTo>
                <a:lnTo>
                  <a:pt x="159554" y="123056"/>
                </a:lnTo>
                <a:lnTo>
                  <a:pt x="0" y="123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TextBox 83"/>
          <p:cNvSpPr txBox="1"/>
          <p:nvPr/>
        </p:nvSpPr>
        <p:spPr>
          <a:xfrm>
            <a:off x="9322281" y="2947481"/>
            <a:ext cx="676822" cy="36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134" spc="-106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$11M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15400021" y="2877481"/>
            <a:ext cx="1441181" cy="514473"/>
            <a:chOff x="0" y="0"/>
            <a:chExt cx="1921574" cy="685963"/>
          </a:xfrm>
        </p:grpSpPr>
        <p:grpSp>
          <p:nvGrpSpPr>
            <p:cNvPr id="85" name="Group 85"/>
            <p:cNvGrpSpPr/>
            <p:nvPr/>
          </p:nvGrpSpPr>
          <p:grpSpPr>
            <a:xfrm>
              <a:off x="0" y="0"/>
              <a:ext cx="1921574" cy="685963"/>
              <a:chOff x="0" y="0"/>
              <a:chExt cx="266688" cy="95202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266688" cy="95202"/>
              </a:xfrm>
              <a:custGeom>
                <a:avLst/>
                <a:gdLst/>
                <a:ahLst/>
                <a:cxnLst/>
                <a:rect l="l" t="t" r="r" b="b"/>
                <a:pathLst>
                  <a:path w="266688" h="95202">
                    <a:moveTo>
                      <a:pt x="47601" y="0"/>
                    </a:moveTo>
                    <a:lnTo>
                      <a:pt x="219087" y="0"/>
                    </a:lnTo>
                    <a:cubicBezTo>
                      <a:pt x="231711" y="0"/>
                      <a:pt x="243819" y="5015"/>
                      <a:pt x="252746" y="13942"/>
                    </a:cubicBezTo>
                    <a:cubicBezTo>
                      <a:pt x="261673" y="22869"/>
                      <a:pt x="266688" y="34977"/>
                      <a:pt x="266688" y="47601"/>
                    </a:cubicBezTo>
                    <a:lnTo>
                      <a:pt x="266688" y="47601"/>
                    </a:lnTo>
                    <a:cubicBezTo>
                      <a:pt x="266688" y="60226"/>
                      <a:pt x="261673" y="72333"/>
                      <a:pt x="252746" y="81260"/>
                    </a:cubicBezTo>
                    <a:cubicBezTo>
                      <a:pt x="243819" y="90187"/>
                      <a:pt x="231711" y="95202"/>
                      <a:pt x="219087" y="95202"/>
                    </a:cubicBezTo>
                    <a:lnTo>
                      <a:pt x="47601" y="95202"/>
                    </a:lnTo>
                    <a:cubicBezTo>
                      <a:pt x="34977" y="95202"/>
                      <a:pt x="22869" y="90187"/>
                      <a:pt x="13942" y="81260"/>
                    </a:cubicBezTo>
                    <a:cubicBezTo>
                      <a:pt x="5015" y="72333"/>
                      <a:pt x="0" y="60226"/>
                      <a:pt x="0" y="47601"/>
                    </a:cubicBezTo>
                    <a:lnTo>
                      <a:pt x="0" y="47601"/>
                    </a:lnTo>
                    <a:cubicBezTo>
                      <a:pt x="0" y="34977"/>
                      <a:pt x="5015" y="22869"/>
                      <a:pt x="13942" y="13942"/>
                    </a:cubicBezTo>
                    <a:cubicBezTo>
                      <a:pt x="22869" y="5015"/>
                      <a:pt x="34977" y="0"/>
                      <a:pt x="47601" y="0"/>
                    </a:cubicBezTo>
                    <a:close/>
                  </a:path>
                </a:pathLst>
              </a:custGeom>
              <a:solidFill>
                <a:srgbClr val="2DEBA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38100"/>
                <a:ext cx="266688" cy="57102"/>
              </a:xfrm>
              <a:prstGeom prst="rect">
                <a:avLst/>
              </a:prstGeom>
            </p:spPr>
            <p:txBody>
              <a:bodyPr lIns="72302" tIns="72302" rIns="72302" bIns="72302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88" name="Freeform 88"/>
            <p:cNvSpPr/>
            <p:nvPr/>
          </p:nvSpPr>
          <p:spPr>
            <a:xfrm rot="-5400000">
              <a:off x="330391" y="257443"/>
              <a:ext cx="212738" cy="164075"/>
            </a:xfrm>
            <a:custGeom>
              <a:avLst/>
              <a:gdLst/>
              <a:ahLst/>
              <a:cxnLst/>
              <a:rect l="l" t="t" r="r" b="b"/>
              <a:pathLst>
                <a:path w="212738" h="164075">
                  <a:moveTo>
                    <a:pt x="0" y="0"/>
                  </a:moveTo>
                  <a:lnTo>
                    <a:pt x="212738" y="0"/>
                  </a:lnTo>
                  <a:lnTo>
                    <a:pt x="212738" y="164075"/>
                  </a:lnTo>
                  <a:lnTo>
                    <a:pt x="0" y="164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21596" y="87975"/>
              <a:ext cx="902429" cy="471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8"/>
                </a:lnSpc>
                <a:spcBef>
                  <a:spcPct val="0"/>
                </a:spcBef>
              </a:pPr>
              <a:r>
                <a:rPr lang="en-US" sz="2134" spc="-106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59%</a:t>
              </a:r>
            </a:p>
          </p:txBody>
        </p:sp>
      </p:grpSp>
      <p:sp>
        <p:nvSpPr>
          <p:cNvPr id="90" name="Freeform 90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TextBox 91"/>
          <p:cNvSpPr txBox="1"/>
          <p:nvPr/>
        </p:nvSpPr>
        <p:spPr>
          <a:xfrm>
            <a:off x="-1135411" y="1344304"/>
            <a:ext cx="10527903" cy="71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</a:pPr>
            <a:r>
              <a:rPr lang="en-US" sz="5848" b="1" spc="-116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Financial</a:t>
            </a:r>
            <a:r>
              <a:rPr lang="en-US" sz="5848" spc="-116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Overview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040943" y="731371"/>
            <a:ext cx="5552041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  <a:spcBef>
                <a:spcPct val="0"/>
              </a:spcBef>
            </a:pPr>
            <a:r>
              <a:rPr lang="en-US" sz="1900" b="1" spc="150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IS THE COMPANY SOLID?</a:t>
            </a:r>
          </a:p>
        </p:txBody>
      </p:sp>
      <p:sp>
        <p:nvSpPr>
          <p:cNvPr id="93" name="AutoShape 93"/>
          <p:cNvSpPr/>
          <p:nvPr/>
        </p:nvSpPr>
        <p:spPr>
          <a:xfrm>
            <a:off x="-1825583" y="1627172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27233" y="4600772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Right?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5073" y="2695250"/>
            <a:ext cx="18265306" cy="42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431"/>
              </a:lnSpc>
            </a:pPr>
            <a:endParaRPr/>
          </a:p>
          <a:p>
            <a:pPr algn="just">
              <a:lnSpc>
                <a:spcPts val="16431"/>
              </a:lnSpc>
            </a:pPr>
            <a:r>
              <a:rPr lang="en-US" sz="15356" b="1" spc="-798">
                <a:solidFill>
                  <a:srgbClr val="041E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Win</a:t>
            </a:r>
            <a:r>
              <a:rPr lang="en-US" sz="15356" spc="-798">
                <a:solidFill>
                  <a:srgbClr val="041E5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here?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226" y="2968317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Can 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1048" y="4291197"/>
            <a:ext cx="6234727" cy="3941362"/>
            <a:chOff x="0" y="0"/>
            <a:chExt cx="8312969" cy="5255150"/>
          </a:xfrm>
        </p:grpSpPr>
        <p:sp>
          <p:nvSpPr>
            <p:cNvPr id="3" name="Freeform 3"/>
            <p:cNvSpPr/>
            <p:nvPr/>
          </p:nvSpPr>
          <p:spPr>
            <a:xfrm>
              <a:off x="4608387" y="352291"/>
              <a:ext cx="726102" cy="1338437"/>
            </a:xfrm>
            <a:custGeom>
              <a:avLst/>
              <a:gdLst/>
              <a:ahLst/>
              <a:cxnLst/>
              <a:rect l="l" t="t" r="r" b="b"/>
              <a:pathLst>
                <a:path w="726102" h="1338437">
                  <a:moveTo>
                    <a:pt x="0" y="0"/>
                  </a:moveTo>
                  <a:lnTo>
                    <a:pt x="726102" y="0"/>
                  </a:lnTo>
                  <a:lnTo>
                    <a:pt x="726102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626081" y="352291"/>
              <a:ext cx="726102" cy="1338437"/>
            </a:xfrm>
            <a:custGeom>
              <a:avLst/>
              <a:gdLst/>
              <a:ahLst/>
              <a:cxnLst/>
              <a:rect l="l" t="t" r="r" b="b"/>
              <a:pathLst>
                <a:path w="726102" h="1338437">
                  <a:moveTo>
                    <a:pt x="0" y="0"/>
                  </a:moveTo>
                  <a:lnTo>
                    <a:pt x="726102" y="0"/>
                  </a:lnTo>
                  <a:lnTo>
                    <a:pt x="726102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334489" y="352291"/>
              <a:ext cx="645796" cy="1338437"/>
            </a:xfrm>
            <a:custGeom>
              <a:avLst/>
              <a:gdLst/>
              <a:ahLst/>
              <a:cxnLst/>
              <a:rect l="l" t="t" r="r" b="b"/>
              <a:pathLst>
                <a:path w="645796" h="1338437">
                  <a:moveTo>
                    <a:pt x="0" y="0"/>
                  </a:moveTo>
                  <a:lnTo>
                    <a:pt x="645796" y="0"/>
                  </a:lnTo>
                  <a:lnTo>
                    <a:pt x="645796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980285" y="352291"/>
              <a:ext cx="645796" cy="1338437"/>
            </a:xfrm>
            <a:custGeom>
              <a:avLst/>
              <a:gdLst/>
              <a:ahLst/>
              <a:cxnLst/>
              <a:rect l="l" t="t" r="r" b="b"/>
              <a:pathLst>
                <a:path w="645796" h="1338437">
                  <a:moveTo>
                    <a:pt x="0" y="0"/>
                  </a:moveTo>
                  <a:lnTo>
                    <a:pt x="645796" y="0"/>
                  </a:lnTo>
                  <a:lnTo>
                    <a:pt x="645796" y="1338436"/>
                  </a:lnTo>
                  <a:lnTo>
                    <a:pt x="0" y="1338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81896"/>
              <a:ext cx="2133420" cy="1879226"/>
            </a:xfrm>
            <a:custGeom>
              <a:avLst/>
              <a:gdLst/>
              <a:ahLst/>
              <a:cxnLst/>
              <a:rect l="l" t="t" r="r" b="b"/>
              <a:pathLst>
                <a:path w="2133420" h="1879226">
                  <a:moveTo>
                    <a:pt x="0" y="0"/>
                  </a:moveTo>
                  <a:lnTo>
                    <a:pt x="2133420" y="0"/>
                  </a:lnTo>
                  <a:lnTo>
                    <a:pt x="2133420" y="1879226"/>
                  </a:lnTo>
                  <a:lnTo>
                    <a:pt x="0" y="187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66710" y="0"/>
              <a:ext cx="2415235" cy="2415235"/>
            </a:xfrm>
            <a:custGeom>
              <a:avLst/>
              <a:gdLst/>
              <a:ahLst/>
              <a:cxnLst/>
              <a:rect l="l" t="t" r="r" b="b"/>
              <a:pathLst>
                <a:path w="2415235" h="2415235">
                  <a:moveTo>
                    <a:pt x="0" y="0"/>
                  </a:moveTo>
                  <a:lnTo>
                    <a:pt x="2415235" y="0"/>
                  </a:lnTo>
                  <a:lnTo>
                    <a:pt x="2415235" y="2415235"/>
                  </a:lnTo>
                  <a:lnTo>
                    <a:pt x="0" y="2415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38518"/>
              <a:ext cx="3558097" cy="476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1211C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CUSTOMER PLAN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4104" y="2729803"/>
              <a:ext cx="3403993" cy="2013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2D262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Earn by selling products to customers through your online store.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54872" y="2729803"/>
              <a:ext cx="3162128" cy="2525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>
                  <a:solidFill>
                    <a:srgbClr val="2D262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Start building a team of distributors, and earn overrides on their businesses.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54872" y="1938518"/>
              <a:ext cx="3558097" cy="476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0"/>
                </a:lnSpc>
              </a:pPr>
              <a:r>
                <a:rPr lang="en-US" sz="2171" b="1">
                  <a:solidFill>
                    <a:srgbClr val="1211CA"/>
                  </a:solidFill>
                  <a:latin typeface="Open Sans 1 Medium"/>
                  <a:ea typeface="Open Sans 1 Medium"/>
                  <a:cs typeface="Open Sans 1 Medium"/>
                  <a:sym typeface="Open Sans 1 Medium"/>
                </a:rPr>
                <a:t>PARTNER PLAN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9913250" y="5920144"/>
            <a:ext cx="712984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9913250" y="3785109"/>
            <a:ext cx="712984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9913250" y="2132588"/>
            <a:ext cx="712984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10475" y="8866507"/>
            <a:ext cx="3878984" cy="743199"/>
          </a:xfrm>
          <a:custGeom>
            <a:avLst/>
            <a:gdLst/>
            <a:ahLst/>
            <a:cxnLst/>
            <a:rect l="l" t="t" r="r" b="b"/>
            <a:pathLst>
              <a:path w="3878984" h="743199">
                <a:moveTo>
                  <a:pt x="0" y="0"/>
                </a:moveTo>
                <a:lnTo>
                  <a:pt x="3878984" y="0"/>
                </a:lnTo>
                <a:lnTo>
                  <a:pt x="3878984" y="743199"/>
                </a:lnTo>
                <a:lnTo>
                  <a:pt x="0" y="7431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71" t="-48027" r="-245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610475" y="1412895"/>
            <a:ext cx="3763979" cy="7527957"/>
            <a:chOff x="0" y="0"/>
            <a:chExt cx="3175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t="-4200" b="-42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66407" y="1682724"/>
            <a:ext cx="226746" cy="22674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28575" cap="sq">
              <a:solidFill>
                <a:srgbClr val="FFB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8372" tIns="48372" rIns="48372" bIns="48372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610475" y="1291568"/>
            <a:ext cx="3878984" cy="7770610"/>
          </a:xfrm>
          <a:custGeom>
            <a:avLst/>
            <a:gdLst/>
            <a:ahLst/>
            <a:cxnLst/>
            <a:rect l="l" t="t" r="r" b="b"/>
            <a:pathLst>
              <a:path w="3878984" h="7770610">
                <a:moveTo>
                  <a:pt x="0" y="0"/>
                </a:moveTo>
                <a:lnTo>
                  <a:pt x="3878984" y="0"/>
                </a:lnTo>
                <a:lnTo>
                  <a:pt x="3878984" y="7770611"/>
                </a:lnTo>
                <a:lnTo>
                  <a:pt x="0" y="77706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4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866407" y="5471595"/>
            <a:ext cx="226746" cy="22674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  <a:ln w="28575" cap="sq">
              <a:solidFill>
                <a:srgbClr val="FF161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8372" tIns="48372" rIns="48372" bIns="48372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225612" y="5351909"/>
            <a:ext cx="4817484" cy="41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7"/>
              </a:lnSpc>
            </a:pPr>
            <a:r>
              <a:rPr lang="en-US" sz="228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Monthly Customer Bonuses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225612" y="6193370"/>
            <a:ext cx="773303" cy="77330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FFC"/>
            </a:solidFill>
            <a:ln w="76200" cap="sq">
              <a:solidFill>
                <a:srgbClr val="4C54A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8260" tIns="38260" rIns="38260" bIns="3826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478173" y="6223984"/>
            <a:ext cx="773303" cy="77330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FFC"/>
            </a:solidFill>
            <a:ln w="76200" cap="sq">
              <a:solidFill>
                <a:srgbClr val="4C54A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8260" tIns="38260" rIns="38260" bIns="3826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859154" y="6223984"/>
            <a:ext cx="773303" cy="77330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FFC"/>
            </a:solidFill>
            <a:ln w="76200" cap="sq">
              <a:solidFill>
                <a:srgbClr val="4C54A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8260" tIns="38260" rIns="38260" bIns="3826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6113158" y="6223984"/>
            <a:ext cx="773303" cy="77330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FFC"/>
            </a:solidFill>
            <a:ln w="76200" cap="sq">
              <a:solidFill>
                <a:srgbClr val="4C54A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8260" tIns="38260" rIns="38260" bIns="3826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5400000">
            <a:off x="12329144" y="7006562"/>
            <a:ext cx="566240" cy="204554"/>
          </a:xfrm>
          <a:custGeom>
            <a:avLst/>
            <a:gdLst/>
            <a:ahLst/>
            <a:cxnLst/>
            <a:rect l="l" t="t" r="r" b="b"/>
            <a:pathLst>
              <a:path w="566240" h="204554">
                <a:moveTo>
                  <a:pt x="0" y="0"/>
                </a:moveTo>
                <a:lnTo>
                  <a:pt x="566240" y="0"/>
                </a:lnTo>
                <a:lnTo>
                  <a:pt x="566240" y="204555"/>
                </a:lnTo>
                <a:lnTo>
                  <a:pt x="0" y="20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17043096" y="8248821"/>
            <a:ext cx="4106773" cy="2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71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Features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378839" y="6272804"/>
            <a:ext cx="466850" cy="54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1"/>
              </a:lnSpc>
            </a:pPr>
            <a:r>
              <a:rPr lang="en-US" sz="317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603070" y="6303418"/>
            <a:ext cx="523509" cy="54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1"/>
              </a:lnSpc>
            </a:pPr>
            <a:r>
              <a:rPr lang="en-US" sz="317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965881" y="6388346"/>
            <a:ext cx="559849" cy="39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31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212728" y="6388346"/>
            <a:ext cx="574163" cy="39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31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87939" y="7568171"/>
            <a:ext cx="1725219" cy="204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9"/>
              </a:lnSpc>
            </a:pPr>
            <a:endParaRPr/>
          </a:p>
          <a:p>
            <a:pPr algn="ctr">
              <a:lnSpc>
                <a:spcPts val="2569"/>
              </a:lnSpc>
            </a:pPr>
            <a:r>
              <a:rPr lang="en-US" sz="1809" spc="-18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 + one time $11,500 bonus</a:t>
            </a:r>
          </a:p>
          <a:p>
            <a:pPr algn="l">
              <a:lnSpc>
                <a:spcPts val="2839"/>
              </a:lnSpc>
            </a:pPr>
            <a:endParaRPr lang="en-US" sz="1809" spc="-18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839"/>
              </a:lnSpc>
            </a:pPr>
            <a:endParaRPr lang="en-US" sz="1809" spc="-18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839"/>
              </a:lnSpc>
            </a:pPr>
            <a:endParaRPr lang="en-US" sz="1809" spc="-18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095058" y="7589696"/>
            <a:ext cx="909171" cy="74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$115  </a:t>
            </a:r>
          </a:p>
          <a:p>
            <a:pPr algn="ctr">
              <a:lnSpc>
                <a:spcPts val="3146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478173" y="7589696"/>
            <a:ext cx="909765" cy="74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$230  </a:t>
            </a:r>
          </a:p>
          <a:p>
            <a:pPr algn="ctr">
              <a:lnSpc>
                <a:spcPts val="3146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4859154" y="7589696"/>
            <a:ext cx="972657" cy="64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$460  </a:t>
            </a:r>
          </a:p>
          <a:p>
            <a:pPr algn="ctr">
              <a:lnSpc>
                <a:spcPts val="2359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6212728" y="7589696"/>
            <a:ext cx="972657" cy="64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66" spc="-26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$1150  </a:t>
            </a:r>
          </a:p>
          <a:p>
            <a:pPr algn="ctr">
              <a:lnSpc>
                <a:spcPts val="2359"/>
              </a:lnSpc>
            </a:pPr>
            <a:endParaRPr lang="en-US" sz="2666" spc="-26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6035342" y="7956624"/>
            <a:ext cx="1327428" cy="37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1809" spc="-18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+ luxury trip</a:t>
            </a:r>
          </a:p>
        </p:txBody>
      </p:sp>
      <p:sp>
        <p:nvSpPr>
          <p:cNvPr id="52" name="Freeform 52"/>
          <p:cNvSpPr/>
          <p:nvPr/>
        </p:nvSpPr>
        <p:spPr>
          <a:xfrm rot="5400000">
            <a:off x="13579938" y="6966141"/>
            <a:ext cx="566240" cy="204554"/>
          </a:xfrm>
          <a:custGeom>
            <a:avLst/>
            <a:gdLst/>
            <a:ahLst/>
            <a:cxnLst/>
            <a:rect l="l" t="t" r="r" b="b"/>
            <a:pathLst>
              <a:path w="566240" h="204554">
                <a:moveTo>
                  <a:pt x="0" y="0"/>
                </a:moveTo>
                <a:lnTo>
                  <a:pt x="566240" y="0"/>
                </a:lnTo>
                <a:lnTo>
                  <a:pt x="566240" y="204555"/>
                </a:lnTo>
                <a:lnTo>
                  <a:pt x="0" y="20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5400000">
            <a:off x="14967428" y="6937726"/>
            <a:ext cx="566240" cy="204554"/>
          </a:xfrm>
          <a:custGeom>
            <a:avLst/>
            <a:gdLst/>
            <a:ahLst/>
            <a:cxnLst/>
            <a:rect l="l" t="t" r="r" b="b"/>
            <a:pathLst>
              <a:path w="566240" h="204554">
                <a:moveTo>
                  <a:pt x="0" y="0"/>
                </a:moveTo>
                <a:lnTo>
                  <a:pt x="566240" y="0"/>
                </a:lnTo>
                <a:lnTo>
                  <a:pt x="566240" y="204554"/>
                </a:lnTo>
                <a:lnTo>
                  <a:pt x="0" y="204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5400000">
            <a:off x="16216689" y="7001407"/>
            <a:ext cx="566240" cy="204554"/>
          </a:xfrm>
          <a:custGeom>
            <a:avLst/>
            <a:gdLst/>
            <a:ahLst/>
            <a:cxnLst/>
            <a:rect l="l" t="t" r="r" b="b"/>
            <a:pathLst>
              <a:path w="566240" h="204554">
                <a:moveTo>
                  <a:pt x="0" y="0"/>
                </a:moveTo>
                <a:lnTo>
                  <a:pt x="566240" y="0"/>
                </a:lnTo>
                <a:lnTo>
                  <a:pt x="566240" y="204554"/>
                </a:lnTo>
                <a:lnTo>
                  <a:pt x="0" y="204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>
            <a:off x="11866407" y="3335245"/>
            <a:ext cx="226746" cy="226746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  <a:ln w="28575" cap="sq">
              <a:solidFill>
                <a:srgbClr val="00803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8372" tIns="48372" rIns="48372" bIns="48372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2039758" y="3877611"/>
            <a:ext cx="5770944" cy="11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30" lvl="1" indent="-215865" algn="l">
              <a:lnSpc>
                <a:spcPts val="2999"/>
              </a:lnSpc>
              <a:buFont typeface="Arial"/>
              <a:buChar char="•"/>
            </a:pPr>
            <a:r>
              <a:rPr lang="en-US" sz="1999" spc="-19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4 Customers: Your products are free</a:t>
            </a:r>
          </a:p>
          <a:p>
            <a:pPr marL="431730" lvl="1" indent="-215865" algn="l">
              <a:lnSpc>
                <a:spcPts val="2999"/>
              </a:lnSpc>
              <a:buFont typeface="Arial"/>
              <a:buChar char="•"/>
            </a:pPr>
            <a:r>
              <a:rPr lang="en-US" sz="1999" spc="-19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25+ Customers: $115/month in free products</a:t>
            </a:r>
          </a:p>
          <a:p>
            <a:pPr algn="l">
              <a:lnSpc>
                <a:spcPts val="2999"/>
              </a:lnSpc>
            </a:pPr>
            <a:endParaRPr lang="en-US" sz="1999" spc="-19">
              <a:solidFill>
                <a:srgbClr val="2E2E2E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2225612" y="3216873"/>
            <a:ext cx="4817484" cy="41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7"/>
              </a:lnSpc>
            </a:pPr>
            <a:r>
              <a:rPr lang="en-US" sz="228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Free Products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2095058" y="2338462"/>
            <a:ext cx="4791402" cy="36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30" lvl="1" indent="-215865" algn="l">
              <a:lnSpc>
                <a:spcPts val="2999"/>
              </a:lnSpc>
              <a:buFont typeface="Arial"/>
              <a:buChar char="•"/>
            </a:pPr>
            <a:r>
              <a:rPr lang="en-US" sz="1999" spc="-19">
                <a:solidFill>
                  <a:srgbClr val="2E2E2E"/>
                </a:solidFill>
                <a:latin typeface="Open Sans 1"/>
                <a:ea typeface="Open Sans 1"/>
                <a:cs typeface="Open Sans 1"/>
                <a:sym typeface="Open Sans 1"/>
              </a:rPr>
              <a:t>More Customers = Higher Percentage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225612" y="1564352"/>
            <a:ext cx="5399234" cy="41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7"/>
              </a:lnSpc>
            </a:pPr>
            <a:r>
              <a:rPr lang="en-US" sz="2285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10 - 30% on New Customer Orders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51048" y="3410063"/>
            <a:ext cx="58117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2D262A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TWO PATHS TO RESIDUAL INCOME: 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-1657363" y="1341467"/>
            <a:ext cx="10801363" cy="1274800"/>
            <a:chOff x="0" y="0"/>
            <a:chExt cx="14401817" cy="1699733"/>
          </a:xfrm>
        </p:grpSpPr>
        <p:sp>
          <p:nvSpPr>
            <p:cNvPr id="64" name="TextBox 64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66" name="AutoShape 66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3361" y="4731438"/>
            <a:ext cx="544576" cy="1003828"/>
          </a:xfrm>
          <a:custGeom>
            <a:avLst/>
            <a:gdLst/>
            <a:ahLst/>
            <a:cxnLst/>
            <a:rect l="l" t="t" r="r" b="b"/>
            <a:pathLst>
              <a:path w="544576" h="1003828">
                <a:moveTo>
                  <a:pt x="0" y="0"/>
                </a:moveTo>
                <a:lnTo>
                  <a:pt x="544577" y="0"/>
                </a:lnTo>
                <a:lnTo>
                  <a:pt x="54457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60091" y="4731438"/>
            <a:ext cx="544576" cy="1003828"/>
          </a:xfrm>
          <a:custGeom>
            <a:avLst/>
            <a:gdLst/>
            <a:ahLst/>
            <a:cxnLst/>
            <a:rect l="l" t="t" r="r" b="b"/>
            <a:pathLst>
              <a:path w="544576" h="1003828">
                <a:moveTo>
                  <a:pt x="0" y="0"/>
                </a:moveTo>
                <a:lnTo>
                  <a:pt x="544577" y="0"/>
                </a:lnTo>
                <a:lnTo>
                  <a:pt x="54457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04668" y="4731438"/>
            <a:ext cx="484347" cy="1003828"/>
          </a:xfrm>
          <a:custGeom>
            <a:avLst/>
            <a:gdLst/>
            <a:ahLst/>
            <a:cxnLst/>
            <a:rect l="l" t="t" r="r" b="b"/>
            <a:pathLst>
              <a:path w="484347" h="1003828">
                <a:moveTo>
                  <a:pt x="0" y="0"/>
                </a:moveTo>
                <a:lnTo>
                  <a:pt x="484346" y="0"/>
                </a:lnTo>
                <a:lnTo>
                  <a:pt x="484346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89014" y="4731438"/>
            <a:ext cx="484347" cy="1003828"/>
          </a:xfrm>
          <a:custGeom>
            <a:avLst/>
            <a:gdLst/>
            <a:ahLst/>
            <a:cxnLst/>
            <a:rect l="l" t="t" r="r" b="b"/>
            <a:pathLst>
              <a:path w="484347" h="1003828">
                <a:moveTo>
                  <a:pt x="0" y="0"/>
                </a:moveTo>
                <a:lnTo>
                  <a:pt x="484347" y="0"/>
                </a:lnTo>
                <a:lnTo>
                  <a:pt x="484347" y="1003828"/>
                </a:lnTo>
                <a:lnTo>
                  <a:pt x="0" y="1003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6826" y="4555505"/>
            <a:ext cx="1600065" cy="1409419"/>
          </a:xfrm>
          <a:custGeom>
            <a:avLst/>
            <a:gdLst/>
            <a:ahLst/>
            <a:cxnLst/>
            <a:rect l="l" t="t" r="r" b="b"/>
            <a:pathLst>
              <a:path w="1600065" h="1409419">
                <a:moveTo>
                  <a:pt x="0" y="0"/>
                </a:moveTo>
                <a:lnTo>
                  <a:pt x="1600065" y="0"/>
                </a:lnTo>
                <a:lnTo>
                  <a:pt x="1600065" y="1409420"/>
                </a:lnTo>
                <a:lnTo>
                  <a:pt x="0" y="1409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26858" y="4494083"/>
            <a:ext cx="1811426" cy="1811426"/>
          </a:xfrm>
          <a:custGeom>
            <a:avLst/>
            <a:gdLst/>
            <a:ahLst/>
            <a:cxnLst/>
            <a:rect l="l" t="t" r="r" b="b"/>
            <a:pathLst>
              <a:path w="1811426" h="1811426">
                <a:moveTo>
                  <a:pt x="0" y="0"/>
                </a:moveTo>
                <a:lnTo>
                  <a:pt x="1811427" y="0"/>
                </a:lnTo>
                <a:lnTo>
                  <a:pt x="1811427" y="1811426"/>
                </a:lnTo>
                <a:lnTo>
                  <a:pt x="0" y="1811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26826" y="5938447"/>
            <a:ext cx="2668573" cy="36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1211CA"/>
                </a:solidFill>
                <a:latin typeface="Open Sans 2"/>
                <a:ea typeface="Open Sans 2"/>
                <a:cs typeface="Open Sans 2"/>
                <a:sym typeface="Open Sans 2"/>
              </a:rPr>
              <a:t>CUSTOMER 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2404" y="6531911"/>
            <a:ext cx="2552995" cy="151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Earn by selling products to customers through your online store.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69955" y="6505048"/>
            <a:ext cx="2371596" cy="190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Start building a team of distributors, and earn overrides on their businesses.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9955" y="5911584"/>
            <a:ext cx="2668573" cy="36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171" b="1">
                <a:solidFill>
                  <a:srgbClr val="1211CA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PARTNER 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6826" y="3632709"/>
            <a:ext cx="58117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62A"/>
                </a:solidFill>
                <a:latin typeface="Open Sans 2"/>
                <a:ea typeface="Open Sans 2"/>
                <a:cs typeface="Open Sans 2"/>
                <a:sym typeface="Open Sans 2"/>
              </a:rPr>
              <a:t>TWO PATHS TO RESIDUAL INCOME: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613945" y="2168192"/>
            <a:ext cx="7049697" cy="2009663"/>
          </a:xfrm>
          <a:custGeom>
            <a:avLst/>
            <a:gdLst/>
            <a:ahLst/>
            <a:cxnLst/>
            <a:rect l="l" t="t" r="r" b="b"/>
            <a:pathLst>
              <a:path w="7049697" h="2009663">
                <a:moveTo>
                  <a:pt x="0" y="0"/>
                </a:moveTo>
                <a:lnTo>
                  <a:pt x="7049697" y="0"/>
                </a:lnTo>
                <a:lnTo>
                  <a:pt x="7049697" y="2009663"/>
                </a:lnTo>
                <a:lnTo>
                  <a:pt x="0" y="20096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4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613945" y="3935616"/>
            <a:ext cx="7049697" cy="2009663"/>
          </a:xfrm>
          <a:custGeom>
            <a:avLst/>
            <a:gdLst/>
            <a:ahLst/>
            <a:cxnLst/>
            <a:rect l="l" t="t" r="r" b="b"/>
            <a:pathLst>
              <a:path w="7049697" h="2009663">
                <a:moveTo>
                  <a:pt x="0" y="0"/>
                </a:moveTo>
                <a:lnTo>
                  <a:pt x="7049697" y="0"/>
                </a:lnTo>
                <a:lnTo>
                  <a:pt x="7049697" y="2009662"/>
                </a:lnTo>
                <a:lnTo>
                  <a:pt x="0" y="20096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148" b="-1523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613945" y="5863265"/>
            <a:ext cx="7049697" cy="1507660"/>
          </a:xfrm>
          <a:custGeom>
            <a:avLst/>
            <a:gdLst/>
            <a:ahLst/>
            <a:cxnLst/>
            <a:rect l="l" t="t" r="r" b="b"/>
            <a:pathLst>
              <a:path w="7049697" h="1507660">
                <a:moveTo>
                  <a:pt x="0" y="0"/>
                </a:moveTo>
                <a:lnTo>
                  <a:pt x="7049697" y="0"/>
                </a:lnTo>
                <a:lnTo>
                  <a:pt x="7049697" y="1507661"/>
                </a:lnTo>
                <a:lnTo>
                  <a:pt x="0" y="1507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43916" b="-111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613945" y="7370926"/>
            <a:ext cx="7049697" cy="1665961"/>
          </a:xfrm>
          <a:custGeom>
            <a:avLst/>
            <a:gdLst/>
            <a:ahLst/>
            <a:cxnLst/>
            <a:rect l="l" t="t" r="r" b="b"/>
            <a:pathLst>
              <a:path w="7049697" h="1665961">
                <a:moveTo>
                  <a:pt x="0" y="0"/>
                </a:moveTo>
                <a:lnTo>
                  <a:pt x="7049697" y="0"/>
                </a:lnTo>
                <a:lnTo>
                  <a:pt x="7049697" y="1665961"/>
                </a:lnTo>
                <a:lnTo>
                  <a:pt x="0" y="1665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19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1657363" y="1530792"/>
            <a:ext cx="10801363" cy="1274800"/>
            <a:chOff x="0" y="0"/>
            <a:chExt cx="14401817" cy="1699733"/>
          </a:xfrm>
        </p:grpSpPr>
        <p:sp>
          <p:nvSpPr>
            <p:cNvPr id="18" name="TextBox 18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253153" y="3374473"/>
            <a:ext cx="4579103" cy="1259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30"/>
              </a:lnSpc>
              <a:spcBef>
                <a:spcPct val="0"/>
              </a:spcBef>
            </a:pPr>
            <a:r>
              <a:rPr lang="en-US" sz="2602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Earn 10-15 % overriding residuals</a:t>
            </a:r>
            <a:r>
              <a:rPr lang="en-US" sz="2602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 on your entire network of online stores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53153" y="2571663"/>
            <a:ext cx="3635143" cy="43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7"/>
              </a:lnSpc>
              <a:spcBef>
                <a:spcPct val="0"/>
              </a:spcBef>
            </a:pPr>
            <a:r>
              <a:rPr lang="en-US" sz="27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TEAM COMMISSION: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77307" y="4938710"/>
            <a:ext cx="4754950" cy="377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285" lvl="1" indent="-260643" algn="l">
              <a:lnSpc>
                <a:spcPts val="3814"/>
              </a:lnSpc>
              <a:buFont typeface="Arial"/>
              <a:buChar char="•"/>
            </a:pP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$230 / month</a:t>
            </a:r>
            <a:r>
              <a:rPr lang="en-US" sz="2414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phone bonus</a:t>
            </a: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521285" lvl="1" indent="-260643" algn="l">
              <a:lnSpc>
                <a:spcPts val="3814"/>
              </a:lnSpc>
              <a:buFont typeface="Arial"/>
              <a:buChar char="•"/>
            </a:pP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$1150 / month </a:t>
            </a:r>
            <a:r>
              <a:rPr lang="en-US" sz="2414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car bonus</a:t>
            </a:r>
          </a:p>
          <a:p>
            <a:pPr marL="521285" lvl="1" indent="-260643" algn="l">
              <a:lnSpc>
                <a:spcPts val="3814"/>
              </a:lnSpc>
              <a:buFont typeface="Arial"/>
              <a:buChar char="•"/>
            </a:pP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Title rank advancements</a:t>
            </a:r>
          </a:p>
          <a:p>
            <a:pPr marL="521285" lvl="1" indent="-260643" algn="l">
              <a:lnSpc>
                <a:spcPts val="3814"/>
              </a:lnSpc>
              <a:buFont typeface="Arial"/>
              <a:buChar char="•"/>
            </a:pP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Luxury vacations</a:t>
            </a:r>
          </a:p>
          <a:p>
            <a:pPr marL="521285" lvl="1" indent="-260643" algn="l">
              <a:lnSpc>
                <a:spcPts val="3814"/>
              </a:lnSpc>
              <a:buFont typeface="Arial"/>
              <a:buChar char="•"/>
            </a:pPr>
            <a:r>
              <a:rPr lang="en-US" sz="2414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Shares of Zinzino Stock</a:t>
            </a:r>
            <a:r>
              <a:rPr lang="en-US" sz="2414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 for achieving President and above</a:t>
            </a:r>
          </a:p>
          <a:p>
            <a:pPr algn="l">
              <a:lnSpc>
                <a:spcPts val="3814"/>
              </a:lnSpc>
            </a:pPr>
            <a:endParaRPr lang="en-US" sz="2414">
              <a:solidFill>
                <a:srgbClr val="34343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39" b="-10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3339" y="8481535"/>
            <a:ext cx="846683" cy="484918"/>
          </a:xfrm>
          <a:custGeom>
            <a:avLst/>
            <a:gdLst/>
            <a:ahLst/>
            <a:cxnLst/>
            <a:rect l="l" t="t" r="r" b="b"/>
            <a:pathLst>
              <a:path w="846683" h="484918">
                <a:moveTo>
                  <a:pt x="0" y="0"/>
                </a:moveTo>
                <a:lnTo>
                  <a:pt x="846683" y="0"/>
                </a:lnTo>
                <a:lnTo>
                  <a:pt x="846683" y="484919"/>
                </a:lnTo>
                <a:lnTo>
                  <a:pt x="0" y="48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4251" y="4701324"/>
            <a:ext cx="16443640" cy="21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Started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24772" y="3101622"/>
            <a:ext cx="7486656" cy="217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5"/>
              </a:lnSpc>
            </a:pPr>
            <a:r>
              <a:rPr lang="en-US" sz="15731" b="1">
                <a:solidFill>
                  <a:srgbClr val="041E59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Getting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15981" y="2057400"/>
            <a:ext cx="4574008" cy="3855708"/>
            <a:chOff x="0" y="0"/>
            <a:chExt cx="1204677" cy="10154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677" cy="1015495"/>
            </a:xfrm>
            <a:custGeom>
              <a:avLst/>
              <a:gdLst/>
              <a:ahLst/>
              <a:cxnLst/>
              <a:rect l="l" t="t" r="r" b="b"/>
              <a:pathLst>
                <a:path w="1204677" h="1015495">
                  <a:moveTo>
                    <a:pt x="0" y="0"/>
                  </a:moveTo>
                  <a:lnTo>
                    <a:pt x="1204677" y="0"/>
                  </a:lnTo>
                  <a:lnTo>
                    <a:pt x="1204677" y="1015495"/>
                  </a:lnTo>
                  <a:lnTo>
                    <a:pt x="0" y="1015495"/>
                  </a:lnTo>
                  <a:close/>
                </a:path>
              </a:pathLst>
            </a:custGeom>
            <a:solidFill>
              <a:srgbClr val="F0ED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04677" cy="105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20886" y="1450702"/>
            <a:ext cx="5069103" cy="5069103"/>
          </a:xfrm>
          <a:custGeom>
            <a:avLst/>
            <a:gdLst/>
            <a:ahLst/>
            <a:cxnLst/>
            <a:rect l="l" t="t" r="r" b="b"/>
            <a:pathLst>
              <a:path w="5069103" h="5069103">
                <a:moveTo>
                  <a:pt x="0" y="0"/>
                </a:moveTo>
                <a:lnTo>
                  <a:pt x="5069103" y="0"/>
                </a:lnTo>
                <a:lnTo>
                  <a:pt x="5069103" y="5069103"/>
                </a:lnTo>
                <a:lnTo>
                  <a:pt x="0" y="506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675462" y="-92348"/>
            <a:ext cx="11885280" cy="2444760"/>
            <a:chOff x="0" y="0"/>
            <a:chExt cx="3130279" cy="6438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279" cy="643887"/>
            </a:xfrm>
            <a:custGeom>
              <a:avLst/>
              <a:gdLst/>
              <a:ahLst/>
              <a:cxnLst/>
              <a:rect l="l" t="t" r="r" b="b"/>
              <a:pathLst>
                <a:path w="3130279" h="643887">
                  <a:moveTo>
                    <a:pt x="0" y="0"/>
                  </a:moveTo>
                  <a:lnTo>
                    <a:pt x="3130279" y="0"/>
                  </a:lnTo>
                  <a:lnTo>
                    <a:pt x="3130279" y="643887"/>
                  </a:lnTo>
                  <a:lnTo>
                    <a:pt x="0" y="643887"/>
                  </a:lnTo>
                  <a:close/>
                </a:path>
              </a:pathLst>
            </a:custGeom>
            <a:solidFill>
              <a:srgbClr val="F0ED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0279" cy="68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914987" y="5710443"/>
            <a:ext cx="1132966" cy="1079150"/>
          </a:xfrm>
          <a:custGeom>
            <a:avLst/>
            <a:gdLst/>
            <a:ahLst/>
            <a:cxnLst/>
            <a:rect l="l" t="t" r="r" b="b"/>
            <a:pathLst>
              <a:path w="1132966" h="1079150">
                <a:moveTo>
                  <a:pt x="0" y="0"/>
                </a:moveTo>
                <a:lnTo>
                  <a:pt x="1132966" y="0"/>
                </a:lnTo>
                <a:lnTo>
                  <a:pt x="1132966" y="1079150"/>
                </a:lnTo>
                <a:lnTo>
                  <a:pt x="0" y="107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32025" y="6250018"/>
            <a:ext cx="1132966" cy="1079150"/>
          </a:xfrm>
          <a:custGeom>
            <a:avLst/>
            <a:gdLst/>
            <a:ahLst/>
            <a:cxnLst/>
            <a:rect l="l" t="t" r="r" b="b"/>
            <a:pathLst>
              <a:path w="1132966" h="1079150">
                <a:moveTo>
                  <a:pt x="0" y="0"/>
                </a:moveTo>
                <a:lnTo>
                  <a:pt x="1132966" y="0"/>
                </a:lnTo>
                <a:lnTo>
                  <a:pt x="1132966" y="1079150"/>
                </a:lnTo>
                <a:lnTo>
                  <a:pt x="0" y="107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886582" y="504285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0" y="1007368"/>
            <a:ext cx="18288000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Select a Partner Kit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287" y="7410732"/>
            <a:ext cx="18335439" cy="2917742"/>
            <a:chOff x="0" y="0"/>
            <a:chExt cx="24447252" cy="3890322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24434546" cy="3877564"/>
            </a:xfrm>
            <a:custGeom>
              <a:avLst/>
              <a:gdLst/>
              <a:ahLst/>
              <a:cxnLst/>
              <a:rect l="l" t="t" r="r" b="b"/>
              <a:pathLst>
                <a:path w="24434546" h="3877564">
                  <a:moveTo>
                    <a:pt x="0" y="0"/>
                  </a:moveTo>
                  <a:lnTo>
                    <a:pt x="24434546" y="0"/>
                  </a:lnTo>
                  <a:lnTo>
                    <a:pt x="24434546" y="3877564"/>
                  </a:lnTo>
                  <a:lnTo>
                    <a:pt x="0" y="3877564"/>
                  </a:lnTo>
                  <a:close/>
                </a:path>
              </a:pathLst>
            </a:custGeom>
            <a:solidFill>
              <a:srgbClr val="440099">
                <a:alpha val="78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 descr="image139.png"/>
          <p:cNvSpPr/>
          <p:nvPr/>
        </p:nvSpPr>
        <p:spPr>
          <a:xfrm>
            <a:off x="7600617" y="2396163"/>
            <a:ext cx="9782080" cy="7690882"/>
          </a:xfrm>
          <a:custGeom>
            <a:avLst/>
            <a:gdLst/>
            <a:ahLst/>
            <a:cxnLst/>
            <a:rect l="l" t="t" r="r" b="b"/>
            <a:pathLst>
              <a:path w="9782080" h="7690882">
                <a:moveTo>
                  <a:pt x="0" y="0"/>
                </a:moveTo>
                <a:lnTo>
                  <a:pt x="9782081" y="0"/>
                </a:lnTo>
                <a:lnTo>
                  <a:pt x="9782081" y="7690883"/>
                </a:lnTo>
                <a:lnTo>
                  <a:pt x="0" y="769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11" r="-25" b="-136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14501" y="2866420"/>
            <a:ext cx="7109632" cy="3995461"/>
            <a:chOff x="0" y="0"/>
            <a:chExt cx="8149133" cy="45796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9133" cy="4579638"/>
            </a:xfrm>
            <a:custGeom>
              <a:avLst/>
              <a:gdLst/>
              <a:ahLst/>
              <a:cxnLst/>
              <a:rect l="l" t="t" r="r" b="b"/>
              <a:pathLst>
                <a:path w="8149133" h="4579638">
                  <a:moveTo>
                    <a:pt x="0" y="0"/>
                  </a:moveTo>
                  <a:lnTo>
                    <a:pt x="8149133" y="0"/>
                  </a:lnTo>
                  <a:lnTo>
                    <a:pt x="8149133" y="4579638"/>
                  </a:lnTo>
                  <a:lnTo>
                    <a:pt x="0" y="45796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49133" cy="46082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US$1,150 </a:t>
              </a:r>
            </a:p>
            <a:p>
              <a:pPr algn="l">
                <a:lnSpc>
                  <a:spcPts val="3060"/>
                </a:lnSpc>
              </a:pPr>
              <a:r>
                <a:rPr lang="en-US" sz="25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Retail price US$3,165</a:t>
              </a:r>
            </a:p>
            <a:p>
              <a:pPr algn="l">
                <a:lnSpc>
                  <a:spcPts val="3060"/>
                </a:lnSpc>
              </a:pPr>
              <a:endParaRPr lang="en-US" sz="255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algn="l">
                <a:lnSpc>
                  <a:spcPts val="3060"/>
                </a:lnSpc>
              </a:pPr>
              <a:r>
                <a:rPr lang="en-US" sz="25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a full loyalty refund when acquiring 25 Premier Customers within a year of purchasing the Ultimate Partner Kit*</a:t>
              </a:r>
            </a:p>
          </p:txBody>
        </p:sp>
      </p:grpSp>
      <p:sp>
        <p:nvSpPr>
          <p:cNvPr id="12" name="Freeform 12" descr="image140.png"/>
          <p:cNvSpPr/>
          <p:nvPr/>
        </p:nvSpPr>
        <p:spPr>
          <a:xfrm>
            <a:off x="488599" y="8929288"/>
            <a:ext cx="818429" cy="818429"/>
          </a:xfrm>
          <a:custGeom>
            <a:avLst/>
            <a:gdLst/>
            <a:ahLst/>
            <a:cxnLst/>
            <a:rect l="l" t="t" r="r" b="b"/>
            <a:pathLst>
              <a:path w="818429" h="818429">
                <a:moveTo>
                  <a:pt x="0" y="0"/>
                </a:moveTo>
                <a:lnTo>
                  <a:pt x="818429" y="0"/>
                </a:lnTo>
                <a:lnTo>
                  <a:pt x="818429" y="818430"/>
                </a:lnTo>
                <a:lnTo>
                  <a:pt x="0" y="81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502118" y="9076628"/>
            <a:ext cx="8716054" cy="771526"/>
            <a:chOff x="0" y="0"/>
            <a:chExt cx="11621406" cy="10287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21406" cy="1028701"/>
            </a:xfrm>
            <a:custGeom>
              <a:avLst/>
              <a:gdLst/>
              <a:ahLst/>
              <a:cxnLst/>
              <a:rect l="l" t="t" r="r" b="b"/>
              <a:pathLst>
                <a:path w="11621406" h="1028701">
                  <a:moveTo>
                    <a:pt x="0" y="0"/>
                  </a:moveTo>
                  <a:lnTo>
                    <a:pt x="11621406" y="0"/>
                  </a:lnTo>
                  <a:lnTo>
                    <a:pt x="11621406" y="1028701"/>
                  </a:lnTo>
                  <a:lnTo>
                    <a:pt x="0" y="10287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1621406" cy="10477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 b="1" spc="29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Get your money back: </a:t>
              </a:r>
            </a:p>
            <a:p>
              <a:pPr algn="l">
                <a:lnSpc>
                  <a:spcPts val="1800"/>
                </a:lnSpc>
              </a:pPr>
              <a:r>
                <a:rPr lang="en-US" sz="1500" spc="29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Basic and Advanced Partner Kits can be upgraded during the first 6 months to get the refund. </a:t>
              </a:r>
            </a:p>
            <a:p>
              <a:pPr algn="l">
                <a:lnSpc>
                  <a:spcPts val="1800"/>
                </a:lnSpc>
              </a:pPr>
              <a:r>
                <a:rPr lang="en-US" sz="1500" spc="29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* Read all the details in our Ultimate Partner Kit Refund Campaign sheet.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951052"/>
            <a:ext cx="8584382" cy="191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62"/>
              </a:lnSpc>
            </a:pPr>
            <a:r>
              <a:rPr lang="en-US" sz="6974" b="1" spc="-362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Ultimate Partner Kit</a:t>
            </a: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 Refund Campaign </a:t>
            </a:r>
          </a:p>
        </p:txBody>
      </p:sp>
      <p:sp>
        <p:nvSpPr>
          <p:cNvPr id="17" name="AutoShape 17"/>
          <p:cNvSpPr/>
          <p:nvPr/>
        </p:nvSpPr>
        <p:spPr>
          <a:xfrm>
            <a:off x="-1095421" y="1460299"/>
            <a:ext cx="1023245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95593" y="2866420"/>
            <a:ext cx="9093644" cy="3000376"/>
            <a:chOff x="0" y="0"/>
            <a:chExt cx="12124859" cy="4000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24859" cy="4000501"/>
            </a:xfrm>
            <a:custGeom>
              <a:avLst/>
              <a:gdLst/>
              <a:ahLst/>
              <a:cxnLst/>
              <a:rect l="l" t="t" r="r" b="b"/>
              <a:pathLst>
                <a:path w="12124859" h="4000501">
                  <a:moveTo>
                    <a:pt x="0" y="0"/>
                  </a:moveTo>
                  <a:lnTo>
                    <a:pt x="12124859" y="0"/>
                  </a:lnTo>
                  <a:lnTo>
                    <a:pt x="12124859" y="4000501"/>
                  </a:lnTo>
                  <a:lnTo>
                    <a:pt x="0" y="40005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124859" cy="40290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Includes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One Balance product of your choice every month 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One Test every 4 months </a:t>
              </a:r>
              <a:r>
                <a:rPr lang="en-US" sz="2250" i="1">
                  <a:solidFill>
                    <a:srgbClr val="000000"/>
                  </a:solidFill>
                  <a:latin typeface="Helvetica Italics"/>
                  <a:ea typeface="Helvetica Italics"/>
                  <a:cs typeface="Helvetica Italics"/>
                  <a:sym typeface="Helvetica Italics"/>
                </a:rPr>
                <a:t>(one BalanceOil+ Premium in New York)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Powerful Back Office, easy-to-share landing pages</a:t>
              </a:r>
            </a:p>
            <a:p>
              <a:pPr marL="203597" lvl="3" indent="-50899" algn="l">
                <a:lnSpc>
                  <a:spcPts val="2700"/>
                </a:lnSpc>
                <a:buFont typeface="Arial"/>
                <a:buChar char="￭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GoCore App, for personal and professional development</a:t>
              </a:r>
            </a:p>
            <a:p>
              <a:pPr marL="203597" lvl="3" indent="-50899" algn="l">
                <a:lnSpc>
                  <a:spcPts val="2700"/>
                </a:lnSpc>
              </a:pPr>
              <a:endParaRPr lang="en-US" sz="225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marL="271462" lvl="3" indent="-67866"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US$79 I Save 36% I 10 Credits</a:t>
              </a:r>
            </a:p>
            <a:p>
              <a:pPr marL="203597" lvl="3" indent="-50899" algn="l">
                <a:lnSpc>
                  <a:spcPts val="2700"/>
                </a:lnSpc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Retail price US$123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054716"/>
            <a:ext cx="18335439" cy="2917742"/>
            <a:chOff x="0" y="0"/>
            <a:chExt cx="24447252" cy="3890322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24434546" cy="3877564"/>
            </a:xfrm>
            <a:custGeom>
              <a:avLst/>
              <a:gdLst/>
              <a:ahLst/>
              <a:cxnLst/>
              <a:rect l="l" t="t" r="r" b="b"/>
              <a:pathLst>
                <a:path w="24434546" h="3877564">
                  <a:moveTo>
                    <a:pt x="0" y="0"/>
                  </a:moveTo>
                  <a:lnTo>
                    <a:pt x="24434546" y="0"/>
                  </a:lnTo>
                  <a:lnTo>
                    <a:pt x="24434546" y="3877564"/>
                  </a:lnTo>
                  <a:lnTo>
                    <a:pt x="0" y="3877564"/>
                  </a:lnTo>
                  <a:close/>
                </a:path>
              </a:pathLst>
            </a:custGeom>
            <a:solidFill>
              <a:srgbClr val="440099">
                <a:alpha val="78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95435" y="9284717"/>
            <a:ext cx="12059035" cy="630926"/>
            <a:chOff x="0" y="0"/>
            <a:chExt cx="16078713" cy="8412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78713" cy="841235"/>
            </a:xfrm>
            <a:custGeom>
              <a:avLst/>
              <a:gdLst/>
              <a:ahLst/>
              <a:cxnLst/>
              <a:rect l="l" t="t" r="r" b="b"/>
              <a:pathLst>
                <a:path w="16078713" h="841235">
                  <a:moveTo>
                    <a:pt x="0" y="0"/>
                  </a:moveTo>
                  <a:lnTo>
                    <a:pt x="16078713" y="0"/>
                  </a:lnTo>
                  <a:lnTo>
                    <a:pt x="16078713" y="841235"/>
                  </a:lnTo>
                  <a:lnTo>
                    <a:pt x="0" y="841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6078713" cy="860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endParaRPr/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Follow the program: In 120 days you will be in Balance and have proven before and after test results.</a:t>
              </a:r>
            </a:p>
          </p:txBody>
        </p:sp>
      </p:grpSp>
      <p:sp>
        <p:nvSpPr>
          <p:cNvPr id="14" name="Freeform 14" descr="AutoOrder-till pres.png"/>
          <p:cNvSpPr/>
          <p:nvPr/>
        </p:nvSpPr>
        <p:spPr>
          <a:xfrm>
            <a:off x="7375264" y="3707165"/>
            <a:ext cx="9463246" cy="5806422"/>
          </a:xfrm>
          <a:custGeom>
            <a:avLst/>
            <a:gdLst/>
            <a:ahLst/>
            <a:cxnLst/>
            <a:rect l="l" t="t" r="r" b="b"/>
            <a:pathLst>
              <a:path w="9463246" h="5806422">
                <a:moveTo>
                  <a:pt x="0" y="0"/>
                </a:moveTo>
                <a:lnTo>
                  <a:pt x="9463246" y="0"/>
                </a:lnTo>
                <a:lnTo>
                  <a:pt x="9463246" y="5806422"/>
                </a:lnTo>
                <a:lnTo>
                  <a:pt x="0" y="5806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" r="-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5435" y="1114425"/>
            <a:ext cx="17453221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Select Your Monthly Auto-Order 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3525" y="465646"/>
            <a:ext cx="1304485" cy="19051"/>
            <a:chOff x="0" y="0"/>
            <a:chExt cx="1739314" cy="25401"/>
          </a:xfrm>
        </p:grpSpPr>
        <p:sp>
          <p:nvSpPr>
            <p:cNvPr id="3" name="Freeform 3"/>
            <p:cNvSpPr/>
            <p:nvPr/>
          </p:nvSpPr>
          <p:spPr>
            <a:xfrm>
              <a:off x="12700" y="0"/>
              <a:ext cx="1713865" cy="25400"/>
            </a:xfrm>
            <a:custGeom>
              <a:avLst/>
              <a:gdLst/>
              <a:ahLst/>
              <a:cxnLst/>
              <a:rect l="l" t="t" r="r" b="b"/>
              <a:pathLst>
                <a:path w="1713865" h="25400">
                  <a:moveTo>
                    <a:pt x="0" y="0"/>
                  </a:moveTo>
                  <a:lnTo>
                    <a:pt x="1713865" y="0"/>
                  </a:lnTo>
                  <a:lnTo>
                    <a:pt x="171386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3812" y="-36513"/>
            <a:ext cx="18321686" cy="10360025"/>
            <a:chOff x="0" y="0"/>
            <a:chExt cx="24428914" cy="13813367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24416258" cy="13800710"/>
            </a:xfrm>
            <a:custGeom>
              <a:avLst/>
              <a:gdLst/>
              <a:ahLst/>
              <a:cxnLst/>
              <a:rect l="l" t="t" r="r" b="b"/>
              <a:pathLst>
                <a:path w="24416258" h="13800710">
                  <a:moveTo>
                    <a:pt x="0" y="0"/>
                  </a:moveTo>
                  <a:lnTo>
                    <a:pt x="24416258" y="0"/>
                  </a:lnTo>
                  <a:lnTo>
                    <a:pt x="24416258" y="13800710"/>
                  </a:lnTo>
                  <a:lnTo>
                    <a:pt x="0" y="13800710"/>
                  </a:lnTo>
                  <a:close/>
                </a:path>
              </a:pathLst>
            </a:custGeom>
            <a:solidFill>
              <a:srgbClr val="440099">
                <a:alpha val="39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25883" y="5600408"/>
            <a:ext cx="823027" cy="823027"/>
            <a:chOff x="0" y="0"/>
            <a:chExt cx="1097369" cy="1097369"/>
          </a:xfrm>
        </p:grpSpPr>
        <p:sp>
          <p:nvSpPr>
            <p:cNvPr id="7" name="Freeform 7"/>
            <p:cNvSpPr/>
            <p:nvPr/>
          </p:nvSpPr>
          <p:spPr>
            <a:xfrm>
              <a:off x="25400" y="25400"/>
              <a:ext cx="1046480" cy="1046480"/>
            </a:xfrm>
            <a:custGeom>
              <a:avLst/>
              <a:gdLst/>
              <a:ahLst/>
              <a:cxnLst/>
              <a:rect l="l" t="t" r="r" b="b"/>
              <a:pathLst>
                <a:path w="1046480" h="1046480">
                  <a:moveTo>
                    <a:pt x="0" y="523240"/>
                  </a:moveTo>
                  <a:cubicBezTo>
                    <a:pt x="0" y="234315"/>
                    <a:pt x="234315" y="0"/>
                    <a:pt x="523240" y="0"/>
                  </a:cubicBezTo>
                  <a:cubicBezTo>
                    <a:pt x="812165" y="0"/>
                    <a:pt x="1046480" y="234315"/>
                    <a:pt x="1046480" y="523240"/>
                  </a:cubicBezTo>
                  <a:cubicBezTo>
                    <a:pt x="1046480" y="812165"/>
                    <a:pt x="812165" y="1046480"/>
                    <a:pt x="523240" y="1046480"/>
                  </a:cubicBezTo>
                  <a:cubicBezTo>
                    <a:pt x="234315" y="1046480"/>
                    <a:pt x="0" y="812292"/>
                    <a:pt x="0" y="523240"/>
                  </a:cubicBezTo>
                  <a:close/>
                </a:path>
              </a:pathLst>
            </a:custGeom>
            <a:solidFill>
              <a:srgbClr val="7A68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97280" cy="1097407"/>
            </a:xfrm>
            <a:custGeom>
              <a:avLst/>
              <a:gdLst/>
              <a:ahLst/>
              <a:cxnLst/>
              <a:rect l="l" t="t" r="r" b="b"/>
              <a:pathLst>
                <a:path w="1097280" h="1097407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lnTo>
                    <a:pt x="548640" y="25400"/>
                  </a:lnTo>
                  <a:lnTo>
                    <a:pt x="548640" y="0"/>
                  </a:lnTo>
                  <a:cubicBezTo>
                    <a:pt x="851662" y="0"/>
                    <a:pt x="1097280" y="245618"/>
                    <a:pt x="1097280" y="548640"/>
                  </a:cubicBezTo>
                  <a:lnTo>
                    <a:pt x="1071880" y="548640"/>
                  </a:lnTo>
                  <a:lnTo>
                    <a:pt x="1097280" y="548640"/>
                  </a:lnTo>
                  <a:cubicBezTo>
                    <a:pt x="1097280" y="851662"/>
                    <a:pt x="851662" y="1097280"/>
                    <a:pt x="548640" y="1097280"/>
                  </a:cubicBezTo>
                  <a:lnTo>
                    <a:pt x="548640" y="1071880"/>
                  </a:lnTo>
                  <a:lnTo>
                    <a:pt x="548640" y="1097280"/>
                  </a:lnTo>
                  <a:cubicBezTo>
                    <a:pt x="245618" y="1097407"/>
                    <a:pt x="0" y="851662"/>
                    <a:pt x="0" y="548640"/>
                  </a:cubicBezTo>
                  <a:lnTo>
                    <a:pt x="25400" y="548640"/>
                  </a:lnTo>
                  <a:lnTo>
                    <a:pt x="50800" y="548640"/>
                  </a:lnTo>
                  <a:lnTo>
                    <a:pt x="25400" y="548640"/>
                  </a:lnTo>
                  <a:lnTo>
                    <a:pt x="0" y="548640"/>
                  </a:lnTo>
                  <a:moveTo>
                    <a:pt x="50800" y="548640"/>
                  </a:moveTo>
                  <a:cubicBezTo>
                    <a:pt x="50800" y="562610"/>
                    <a:pt x="39370" y="574040"/>
                    <a:pt x="25400" y="574040"/>
                  </a:cubicBezTo>
                  <a:cubicBezTo>
                    <a:pt x="11430" y="574040"/>
                    <a:pt x="0" y="562610"/>
                    <a:pt x="0" y="548640"/>
                  </a:cubicBezTo>
                  <a:cubicBezTo>
                    <a:pt x="0" y="534670"/>
                    <a:pt x="11430" y="523240"/>
                    <a:pt x="25400" y="523240"/>
                  </a:cubicBezTo>
                  <a:cubicBezTo>
                    <a:pt x="39370" y="523240"/>
                    <a:pt x="50800" y="534670"/>
                    <a:pt x="50800" y="548640"/>
                  </a:cubicBezTo>
                  <a:cubicBezTo>
                    <a:pt x="50800" y="823595"/>
                    <a:pt x="273685" y="1046480"/>
                    <a:pt x="548640" y="1046480"/>
                  </a:cubicBezTo>
                  <a:cubicBezTo>
                    <a:pt x="823595" y="1046480"/>
                    <a:pt x="1046480" y="823595"/>
                    <a:pt x="1046480" y="548640"/>
                  </a:cubicBezTo>
                  <a:cubicBezTo>
                    <a:pt x="1046480" y="273685"/>
                    <a:pt x="823722" y="50800"/>
                    <a:pt x="548640" y="50800"/>
                  </a:cubicBezTo>
                  <a:lnTo>
                    <a:pt x="548640" y="25400"/>
                  </a:lnTo>
                  <a:lnTo>
                    <a:pt x="548640" y="50800"/>
                  </a:lnTo>
                  <a:cubicBezTo>
                    <a:pt x="273685" y="50800"/>
                    <a:pt x="50800" y="273685"/>
                    <a:pt x="50800" y="548640"/>
                  </a:cubicBezTo>
                  <a:close/>
                </a:path>
              </a:pathLst>
            </a:custGeom>
            <a:solidFill>
              <a:srgbClr val="7E67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02629" y="5813923"/>
            <a:ext cx="1069537" cy="416415"/>
            <a:chOff x="0" y="0"/>
            <a:chExt cx="1426049" cy="5552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6049" cy="555220"/>
            </a:xfrm>
            <a:custGeom>
              <a:avLst/>
              <a:gdLst/>
              <a:ahLst/>
              <a:cxnLst/>
              <a:rect l="l" t="t" r="r" b="b"/>
              <a:pathLst>
                <a:path w="1426049" h="555220">
                  <a:moveTo>
                    <a:pt x="0" y="0"/>
                  </a:moveTo>
                  <a:lnTo>
                    <a:pt x="1426049" y="0"/>
                  </a:lnTo>
                  <a:lnTo>
                    <a:pt x="1426049" y="555220"/>
                  </a:lnTo>
                  <a:lnTo>
                    <a:pt x="0" y="555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426049" cy="5742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YOU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75673" y="5737229"/>
            <a:ext cx="501079" cy="377932"/>
            <a:chOff x="0" y="0"/>
            <a:chExt cx="668105" cy="5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8105" cy="503910"/>
            </a:xfrm>
            <a:custGeom>
              <a:avLst/>
              <a:gdLst/>
              <a:ahLst/>
              <a:cxnLst/>
              <a:rect l="l" t="t" r="r" b="b"/>
              <a:pathLst>
                <a:path w="668105" h="503910">
                  <a:moveTo>
                    <a:pt x="0" y="0"/>
                  </a:moveTo>
                  <a:lnTo>
                    <a:pt x="668105" y="0"/>
                  </a:lnTo>
                  <a:lnTo>
                    <a:pt x="668105" y="503910"/>
                  </a:lnTo>
                  <a:lnTo>
                    <a:pt x="0" y="503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668105" cy="5705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70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Z4F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34324" y="5826182"/>
            <a:ext cx="1465760" cy="371476"/>
            <a:chOff x="0" y="0"/>
            <a:chExt cx="1954346" cy="4953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4346" cy="495301"/>
            </a:xfrm>
            <a:custGeom>
              <a:avLst/>
              <a:gdLst/>
              <a:ahLst/>
              <a:cxnLst/>
              <a:rect l="l" t="t" r="r" b="b"/>
              <a:pathLst>
                <a:path w="1954346" h="495301">
                  <a:moveTo>
                    <a:pt x="0" y="0"/>
                  </a:moveTo>
                  <a:lnTo>
                    <a:pt x="1954346" y="0"/>
                  </a:lnTo>
                  <a:lnTo>
                    <a:pt x="1954346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954346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250"/>
                </a:lnSpc>
              </a:pPr>
              <a:r>
                <a:rPr lang="en-US" sz="1875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Customer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34324" y="7852421"/>
            <a:ext cx="1465760" cy="371476"/>
            <a:chOff x="0" y="0"/>
            <a:chExt cx="1954346" cy="4953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4346" cy="495301"/>
            </a:xfrm>
            <a:custGeom>
              <a:avLst/>
              <a:gdLst/>
              <a:ahLst/>
              <a:cxnLst/>
              <a:rect l="l" t="t" r="r" b="b"/>
              <a:pathLst>
                <a:path w="1954346" h="495301">
                  <a:moveTo>
                    <a:pt x="0" y="0"/>
                  </a:moveTo>
                  <a:lnTo>
                    <a:pt x="1954346" y="0"/>
                  </a:lnTo>
                  <a:lnTo>
                    <a:pt x="1954346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954346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250"/>
                </a:lnSpc>
              </a:pPr>
              <a:r>
                <a:rPr lang="en-US" sz="1875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Partner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510606" y="6477826"/>
            <a:ext cx="2883866" cy="371476"/>
            <a:chOff x="0" y="0"/>
            <a:chExt cx="3845155" cy="4953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45155" cy="495301"/>
            </a:xfrm>
            <a:custGeom>
              <a:avLst/>
              <a:gdLst/>
              <a:ahLst/>
              <a:cxnLst/>
              <a:rect l="l" t="t" r="r" b="b"/>
              <a:pathLst>
                <a:path w="3845155" h="495301">
                  <a:moveTo>
                    <a:pt x="0" y="0"/>
                  </a:moveTo>
                  <a:lnTo>
                    <a:pt x="3845155" y="0"/>
                  </a:lnTo>
                  <a:lnTo>
                    <a:pt x="3845155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845155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4 Premier Customers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75673" y="7852421"/>
            <a:ext cx="2014538" cy="371476"/>
            <a:chOff x="0" y="0"/>
            <a:chExt cx="2686051" cy="4953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86051" cy="495301"/>
            </a:xfrm>
            <a:custGeom>
              <a:avLst/>
              <a:gdLst/>
              <a:ahLst/>
              <a:cxnLst/>
              <a:rect l="l" t="t" r="r" b="b"/>
              <a:pathLst>
                <a:path w="2686051" h="495301">
                  <a:moveTo>
                    <a:pt x="0" y="0"/>
                  </a:moveTo>
                  <a:lnTo>
                    <a:pt x="2686051" y="0"/>
                  </a:lnTo>
                  <a:lnTo>
                    <a:pt x="2686051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2686051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Z4F and get paid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74709" y="6110131"/>
            <a:ext cx="503005" cy="9526"/>
            <a:chOff x="0" y="0"/>
            <a:chExt cx="670674" cy="12701"/>
          </a:xfrm>
        </p:grpSpPr>
        <p:sp>
          <p:nvSpPr>
            <p:cNvPr id="28" name="Freeform 28"/>
            <p:cNvSpPr/>
            <p:nvPr/>
          </p:nvSpPr>
          <p:spPr>
            <a:xfrm>
              <a:off x="6350" y="0"/>
              <a:ext cx="657987" cy="12700"/>
            </a:xfrm>
            <a:custGeom>
              <a:avLst/>
              <a:gdLst/>
              <a:ahLst/>
              <a:cxnLst/>
              <a:rect l="l" t="t" r="r" b="b"/>
              <a:pathLst>
                <a:path w="657987" h="12700">
                  <a:moveTo>
                    <a:pt x="0" y="0"/>
                  </a:moveTo>
                  <a:lnTo>
                    <a:pt x="657987" y="0"/>
                  </a:lnTo>
                  <a:lnTo>
                    <a:pt x="657987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825883" y="7616434"/>
            <a:ext cx="823027" cy="823027"/>
            <a:chOff x="0" y="0"/>
            <a:chExt cx="1097369" cy="1097369"/>
          </a:xfrm>
        </p:grpSpPr>
        <p:sp>
          <p:nvSpPr>
            <p:cNvPr id="30" name="Freeform 30"/>
            <p:cNvSpPr/>
            <p:nvPr/>
          </p:nvSpPr>
          <p:spPr>
            <a:xfrm>
              <a:off x="25400" y="25400"/>
              <a:ext cx="1046480" cy="1046480"/>
            </a:xfrm>
            <a:custGeom>
              <a:avLst/>
              <a:gdLst/>
              <a:ahLst/>
              <a:cxnLst/>
              <a:rect l="l" t="t" r="r" b="b"/>
              <a:pathLst>
                <a:path w="1046480" h="1046480">
                  <a:moveTo>
                    <a:pt x="0" y="523240"/>
                  </a:moveTo>
                  <a:cubicBezTo>
                    <a:pt x="0" y="234315"/>
                    <a:pt x="234315" y="0"/>
                    <a:pt x="523240" y="0"/>
                  </a:cubicBezTo>
                  <a:cubicBezTo>
                    <a:pt x="812165" y="0"/>
                    <a:pt x="1046480" y="234315"/>
                    <a:pt x="1046480" y="523240"/>
                  </a:cubicBezTo>
                  <a:cubicBezTo>
                    <a:pt x="1046480" y="812165"/>
                    <a:pt x="812165" y="1046480"/>
                    <a:pt x="523240" y="1046480"/>
                  </a:cubicBezTo>
                  <a:cubicBezTo>
                    <a:pt x="234315" y="1046480"/>
                    <a:pt x="0" y="812292"/>
                    <a:pt x="0" y="523240"/>
                  </a:cubicBezTo>
                  <a:close/>
                </a:path>
              </a:pathLst>
            </a:custGeom>
            <a:solidFill>
              <a:srgbClr val="7A68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1097280" cy="1097407"/>
            </a:xfrm>
            <a:custGeom>
              <a:avLst/>
              <a:gdLst/>
              <a:ahLst/>
              <a:cxnLst/>
              <a:rect l="l" t="t" r="r" b="b"/>
              <a:pathLst>
                <a:path w="1097280" h="1097407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lnTo>
                    <a:pt x="548640" y="25400"/>
                  </a:lnTo>
                  <a:lnTo>
                    <a:pt x="548640" y="0"/>
                  </a:lnTo>
                  <a:cubicBezTo>
                    <a:pt x="851662" y="0"/>
                    <a:pt x="1097280" y="245618"/>
                    <a:pt x="1097280" y="548640"/>
                  </a:cubicBezTo>
                  <a:lnTo>
                    <a:pt x="1071880" y="548640"/>
                  </a:lnTo>
                  <a:lnTo>
                    <a:pt x="1097280" y="548640"/>
                  </a:lnTo>
                  <a:cubicBezTo>
                    <a:pt x="1097280" y="851662"/>
                    <a:pt x="851662" y="1097280"/>
                    <a:pt x="548640" y="1097280"/>
                  </a:cubicBezTo>
                  <a:lnTo>
                    <a:pt x="548640" y="1071880"/>
                  </a:lnTo>
                  <a:lnTo>
                    <a:pt x="548640" y="1097280"/>
                  </a:lnTo>
                  <a:cubicBezTo>
                    <a:pt x="245618" y="1097407"/>
                    <a:pt x="0" y="851662"/>
                    <a:pt x="0" y="548640"/>
                  </a:cubicBezTo>
                  <a:lnTo>
                    <a:pt x="25400" y="548640"/>
                  </a:lnTo>
                  <a:lnTo>
                    <a:pt x="50800" y="548640"/>
                  </a:lnTo>
                  <a:lnTo>
                    <a:pt x="25400" y="548640"/>
                  </a:lnTo>
                  <a:lnTo>
                    <a:pt x="0" y="548640"/>
                  </a:lnTo>
                  <a:moveTo>
                    <a:pt x="50800" y="548640"/>
                  </a:moveTo>
                  <a:cubicBezTo>
                    <a:pt x="50800" y="562610"/>
                    <a:pt x="39370" y="574040"/>
                    <a:pt x="25400" y="574040"/>
                  </a:cubicBezTo>
                  <a:cubicBezTo>
                    <a:pt x="11430" y="574040"/>
                    <a:pt x="0" y="562610"/>
                    <a:pt x="0" y="548640"/>
                  </a:cubicBezTo>
                  <a:cubicBezTo>
                    <a:pt x="0" y="534670"/>
                    <a:pt x="11430" y="523240"/>
                    <a:pt x="25400" y="523240"/>
                  </a:cubicBezTo>
                  <a:cubicBezTo>
                    <a:pt x="39370" y="523240"/>
                    <a:pt x="50800" y="534670"/>
                    <a:pt x="50800" y="548640"/>
                  </a:cubicBezTo>
                  <a:cubicBezTo>
                    <a:pt x="50800" y="823595"/>
                    <a:pt x="273685" y="1046480"/>
                    <a:pt x="548640" y="1046480"/>
                  </a:cubicBezTo>
                  <a:cubicBezTo>
                    <a:pt x="823595" y="1046480"/>
                    <a:pt x="1046480" y="823595"/>
                    <a:pt x="1046480" y="548640"/>
                  </a:cubicBezTo>
                  <a:cubicBezTo>
                    <a:pt x="1046480" y="273685"/>
                    <a:pt x="823722" y="50800"/>
                    <a:pt x="548640" y="50800"/>
                  </a:cubicBezTo>
                  <a:lnTo>
                    <a:pt x="548640" y="25400"/>
                  </a:lnTo>
                  <a:lnTo>
                    <a:pt x="548640" y="50800"/>
                  </a:lnTo>
                  <a:cubicBezTo>
                    <a:pt x="273685" y="50800"/>
                    <a:pt x="50800" y="273685"/>
                    <a:pt x="50800" y="548640"/>
                  </a:cubicBezTo>
                  <a:close/>
                </a:path>
              </a:pathLst>
            </a:custGeom>
            <a:solidFill>
              <a:srgbClr val="7E67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02629" y="7829952"/>
            <a:ext cx="1069537" cy="416415"/>
            <a:chOff x="0" y="0"/>
            <a:chExt cx="1426049" cy="5552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26049" cy="555220"/>
            </a:xfrm>
            <a:custGeom>
              <a:avLst/>
              <a:gdLst/>
              <a:ahLst/>
              <a:cxnLst/>
              <a:rect l="l" t="t" r="r" b="b"/>
              <a:pathLst>
                <a:path w="1426049" h="555220">
                  <a:moveTo>
                    <a:pt x="0" y="0"/>
                  </a:moveTo>
                  <a:lnTo>
                    <a:pt x="1426049" y="0"/>
                  </a:lnTo>
                  <a:lnTo>
                    <a:pt x="1426049" y="555220"/>
                  </a:lnTo>
                  <a:lnTo>
                    <a:pt x="0" y="555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426049" cy="5742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YOU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3667379" y="6532462"/>
            <a:ext cx="1141602" cy="974946"/>
          </a:xfrm>
          <a:custGeom>
            <a:avLst/>
            <a:gdLst/>
            <a:ahLst/>
            <a:cxnLst/>
            <a:rect l="l" t="t" r="r" b="b"/>
            <a:pathLst>
              <a:path w="1141602" h="974946">
                <a:moveTo>
                  <a:pt x="0" y="0"/>
                </a:moveTo>
                <a:lnTo>
                  <a:pt x="1141602" y="0"/>
                </a:lnTo>
                <a:lnTo>
                  <a:pt x="1141602" y="974946"/>
                </a:lnTo>
                <a:lnTo>
                  <a:pt x="0" y="974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3230127" y="6807130"/>
            <a:ext cx="2014538" cy="371476"/>
            <a:chOff x="0" y="0"/>
            <a:chExt cx="2686051" cy="49530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686051" cy="495301"/>
            </a:xfrm>
            <a:custGeom>
              <a:avLst/>
              <a:gdLst/>
              <a:ahLst/>
              <a:cxnLst/>
              <a:rect l="l" t="t" r="r" b="b"/>
              <a:pathLst>
                <a:path w="2686051" h="495301">
                  <a:moveTo>
                    <a:pt x="0" y="0"/>
                  </a:moveTo>
                  <a:lnTo>
                    <a:pt x="2686051" y="0"/>
                  </a:lnTo>
                  <a:lnTo>
                    <a:pt x="2686051" y="495301"/>
                  </a:lnTo>
                  <a:lnTo>
                    <a:pt x="0" y="49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2686051" cy="5143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paid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04811" y="2856895"/>
            <a:ext cx="8112751" cy="1975486"/>
            <a:chOff x="0" y="0"/>
            <a:chExt cx="10817001" cy="263398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817001" cy="2633981"/>
            </a:xfrm>
            <a:custGeom>
              <a:avLst/>
              <a:gdLst/>
              <a:ahLst/>
              <a:cxnLst/>
              <a:rect l="l" t="t" r="r" b="b"/>
              <a:pathLst>
                <a:path w="10817001" h="2633981">
                  <a:moveTo>
                    <a:pt x="0" y="0"/>
                  </a:moveTo>
                  <a:lnTo>
                    <a:pt x="10817001" y="0"/>
                  </a:lnTo>
                  <a:lnTo>
                    <a:pt x="10817001" y="2633981"/>
                  </a:lnTo>
                  <a:lnTo>
                    <a:pt x="0" y="26339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47625"/>
              <a:ext cx="10817001" cy="25863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9"/>
                </a:lnSpc>
              </a:pP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Love it. Share it. Get free products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Subscribe to a Z4F Kit and share your product experience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Enroll 4 or more subscribing Customers with a Premier Kit*</a:t>
              </a:r>
            </a:p>
            <a:p>
              <a:pPr marL="203597" lvl="1" indent="-101798" algn="l">
                <a:lnSpc>
                  <a:spcPts val="2700"/>
                </a:lnSpc>
                <a:buAutoNum type="arabicPeriod"/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Get your own monthly subscription (Auto Order) for free. </a:t>
              </a:r>
            </a:p>
            <a:p>
              <a:pPr marL="203597" lvl="1" indent="-101798" algn="l">
                <a:lnSpc>
                  <a:spcPts val="2700"/>
                </a:lnSpc>
              </a:pPr>
              <a:r>
                <a:rPr lang="en-US" sz="225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All you pay is shipping.</a:t>
              </a:r>
            </a:p>
          </p:txBody>
        </p:sp>
      </p:grpSp>
      <p:sp>
        <p:nvSpPr>
          <p:cNvPr id="42" name="Freeform 42" descr="xtendplusbanner2-ny.jpg"/>
          <p:cNvSpPr/>
          <p:nvPr/>
        </p:nvSpPr>
        <p:spPr>
          <a:xfrm>
            <a:off x="10652847" y="2863870"/>
            <a:ext cx="5269292" cy="5686887"/>
          </a:xfrm>
          <a:custGeom>
            <a:avLst/>
            <a:gdLst/>
            <a:ahLst/>
            <a:cxnLst/>
            <a:rect l="l" t="t" r="r" b="b"/>
            <a:pathLst>
              <a:path w="5269292" h="5686887">
                <a:moveTo>
                  <a:pt x="0" y="0"/>
                </a:moveTo>
                <a:lnTo>
                  <a:pt x="5269292" y="0"/>
                </a:lnTo>
                <a:lnTo>
                  <a:pt x="5269292" y="5686887"/>
                </a:lnTo>
                <a:lnTo>
                  <a:pt x="0" y="56868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504" r="-31237" b="-9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3"/>
          <p:cNvGrpSpPr/>
          <p:nvPr/>
        </p:nvGrpSpPr>
        <p:grpSpPr>
          <a:xfrm>
            <a:off x="-14288" y="888825"/>
            <a:ext cx="18297526" cy="1457232"/>
            <a:chOff x="0" y="0"/>
            <a:chExt cx="24396701" cy="194297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4396702" cy="1942976"/>
            </a:xfrm>
            <a:custGeom>
              <a:avLst/>
              <a:gdLst/>
              <a:ahLst/>
              <a:cxnLst/>
              <a:rect l="l" t="t" r="r" b="b"/>
              <a:pathLst>
                <a:path w="24396702" h="1942976">
                  <a:moveTo>
                    <a:pt x="0" y="0"/>
                  </a:moveTo>
                  <a:lnTo>
                    <a:pt x="24396702" y="0"/>
                  </a:lnTo>
                  <a:lnTo>
                    <a:pt x="24396702" y="1942976"/>
                  </a:lnTo>
                  <a:lnTo>
                    <a:pt x="0" y="19429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4396701" cy="19810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95435" y="9284717"/>
            <a:ext cx="12059035" cy="630926"/>
            <a:chOff x="0" y="0"/>
            <a:chExt cx="16078713" cy="84123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6078713" cy="841235"/>
            </a:xfrm>
            <a:custGeom>
              <a:avLst/>
              <a:gdLst/>
              <a:ahLst/>
              <a:cxnLst/>
              <a:rect l="l" t="t" r="r" b="b"/>
              <a:pathLst>
                <a:path w="16078713" h="841235">
                  <a:moveTo>
                    <a:pt x="0" y="0"/>
                  </a:moveTo>
                  <a:lnTo>
                    <a:pt x="16078713" y="0"/>
                  </a:lnTo>
                  <a:lnTo>
                    <a:pt x="16078713" y="841235"/>
                  </a:lnTo>
                  <a:lnTo>
                    <a:pt x="0" y="841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16078713" cy="860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endParaRPr/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*The credit value of your first generation Customers’ combined purchases must be at least 40 Credits.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560258" y="5674971"/>
            <a:ext cx="673899" cy="673901"/>
            <a:chOff x="0" y="0"/>
            <a:chExt cx="898532" cy="898534"/>
          </a:xfrm>
        </p:grpSpPr>
        <p:sp>
          <p:nvSpPr>
            <p:cNvPr id="50" name="Freeform 50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0" y="0"/>
              <a:ext cx="898525" cy="898652"/>
            </a:xfrm>
            <a:custGeom>
              <a:avLst/>
              <a:gdLst/>
              <a:ahLst/>
              <a:cxnLst/>
              <a:rect l="l" t="t" r="r" b="b"/>
              <a:pathLst>
                <a:path w="898525" h="898652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lnTo>
                    <a:pt x="873125" y="449326"/>
                  </a:lnTo>
                  <a:lnTo>
                    <a:pt x="898525" y="449326"/>
                  </a:lnTo>
                  <a:cubicBezTo>
                    <a:pt x="898525" y="697484"/>
                    <a:pt x="697357" y="898652"/>
                    <a:pt x="449199" y="898652"/>
                  </a:cubicBezTo>
                  <a:lnTo>
                    <a:pt x="449199" y="873252"/>
                  </a:lnTo>
                  <a:lnTo>
                    <a:pt x="449199" y="898652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cubicBezTo>
                    <a:pt x="847725" y="229362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013499" y="5674971"/>
            <a:ext cx="673900" cy="673901"/>
            <a:chOff x="0" y="0"/>
            <a:chExt cx="898533" cy="898534"/>
          </a:xfrm>
        </p:grpSpPr>
        <p:sp>
          <p:nvSpPr>
            <p:cNvPr id="53" name="Freeform 53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0" y="0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cubicBezTo>
                    <a:pt x="898525" y="697484"/>
                    <a:pt x="697357" y="898525"/>
                    <a:pt x="449326" y="898525"/>
                  </a:cubicBezTo>
                  <a:lnTo>
                    <a:pt x="449326" y="873125"/>
                  </a:lnTo>
                  <a:lnTo>
                    <a:pt x="449326" y="898525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lnTo>
                    <a:pt x="873125" y="449326"/>
                  </a:lnTo>
                  <a:lnTo>
                    <a:pt x="847725" y="449326"/>
                  </a:lnTo>
                  <a:cubicBezTo>
                    <a:pt x="847725" y="229235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7728073" y="5674971"/>
            <a:ext cx="673900" cy="673901"/>
            <a:chOff x="0" y="0"/>
            <a:chExt cx="898533" cy="898534"/>
          </a:xfrm>
        </p:grpSpPr>
        <p:sp>
          <p:nvSpPr>
            <p:cNvPr id="56" name="Freeform 56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0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cubicBezTo>
                    <a:pt x="898525" y="697484"/>
                    <a:pt x="697357" y="898525"/>
                    <a:pt x="449326" y="898525"/>
                  </a:cubicBezTo>
                  <a:lnTo>
                    <a:pt x="449326" y="873125"/>
                  </a:lnTo>
                  <a:lnTo>
                    <a:pt x="449326" y="898525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lnTo>
                    <a:pt x="873125" y="449326"/>
                  </a:lnTo>
                  <a:lnTo>
                    <a:pt x="847725" y="449326"/>
                  </a:lnTo>
                  <a:cubicBezTo>
                    <a:pt x="847725" y="229235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Freeform 58" descr="image145.png"/>
          <p:cNvSpPr/>
          <p:nvPr/>
        </p:nvSpPr>
        <p:spPr>
          <a:xfrm>
            <a:off x="5612145" y="5705401"/>
            <a:ext cx="573533" cy="608359"/>
          </a:xfrm>
          <a:custGeom>
            <a:avLst/>
            <a:gdLst/>
            <a:ahLst/>
            <a:cxnLst/>
            <a:rect l="l" t="t" r="r" b="b"/>
            <a:pathLst>
              <a:path w="573533" h="608359">
                <a:moveTo>
                  <a:pt x="0" y="0"/>
                </a:moveTo>
                <a:lnTo>
                  <a:pt x="573533" y="0"/>
                </a:lnTo>
                <a:lnTo>
                  <a:pt x="573533" y="608358"/>
                </a:lnTo>
                <a:lnTo>
                  <a:pt x="0" y="60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35" r="-3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 descr="zinzino-products-isolated-xtend-ZAF-1250x1029px-110dpi.png"/>
          <p:cNvSpPr/>
          <p:nvPr/>
        </p:nvSpPr>
        <p:spPr>
          <a:xfrm>
            <a:off x="7775416" y="5734242"/>
            <a:ext cx="555319" cy="555321"/>
          </a:xfrm>
          <a:custGeom>
            <a:avLst/>
            <a:gdLst/>
            <a:ahLst/>
            <a:cxnLst/>
            <a:rect l="l" t="t" r="r" b="b"/>
            <a:pathLst>
              <a:path w="555319" h="555321">
                <a:moveTo>
                  <a:pt x="0" y="0"/>
                </a:moveTo>
                <a:lnTo>
                  <a:pt x="555319" y="0"/>
                </a:lnTo>
                <a:lnTo>
                  <a:pt x="555319" y="555321"/>
                </a:lnTo>
                <a:lnTo>
                  <a:pt x="0" y="55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38" r="-107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6283159" y="5674971"/>
            <a:ext cx="673899" cy="673901"/>
            <a:chOff x="0" y="0"/>
            <a:chExt cx="898532" cy="898534"/>
          </a:xfrm>
        </p:grpSpPr>
        <p:sp>
          <p:nvSpPr>
            <p:cNvPr id="61" name="Freeform 61"/>
            <p:cNvSpPr/>
            <p:nvPr/>
          </p:nvSpPr>
          <p:spPr>
            <a:xfrm>
              <a:off x="25400" y="2540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0" y="423926"/>
                  </a:moveTo>
                  <a:cubicBezTo>
                    <a:pt x="0" y="189738"/>
                    <a:pt x="189738" y="0"/>
                    <a:pt x="423926" y="0"/>
                  </a:cubicBezTo>
                  <a:cubicBezTo>
                    <a:pt x="658114" y="0"/>
                    <a:pt x="847725" y="189738"/>
                    <a:pt x="847725" y="423926"/>
                  </a:cubicBezTo>
                  <a:cubicBezTo>
                    <a:pt x="847725" y="658114"/>
                    <a:pt x="657987" y="847725"/>
                    <a:pt x="423926" y="847725"/>
                  </a:cubicBezTo>
                  <a:cubicBezTo>
                    <a:pt x="189865" y="847725"/>
                    <a:pt x="0" y="657987"/>
                    <a:pt x="0" y="4239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0" y="0"/>
              <a:ext cx="898525" cy="898652"/>
            </a:xfrm>
            <a:custGeom>
              <a:avLst/>
              <a:gdLst/>
              <a:ahLst/>
              <a:cxnLst/>
              <a:rect l="l" t="t" r="r" b="b"/>
              <a:pathLst>
                <a:path w="898525" h="898652">
                  <a:moveTo>
                    <a:pt x="0" y="449326"/>
                  </a:moveTo>
                  <a:cubicBezTo>
                    <a:pt x="0" y="201168"/>
                    <a:pt x="201168" y="0"/>
                    <a:pt x="449326" y="0"/>
                  </a:cubicBezTo>
                  <a:lnTo>
                    <a:pt x="449326" y="25400"/>
                  </a:lnTo>
                  <a:lnTo>
                    <a:pt x="449326" y="0"/>
                  </a:lnTo>
                  <a:cubicBezTo>
                    <a:pt x="697357" y="0"/>
                    <a:pt x="898525" y="201168"/>
                    <a:pt x="898525" y="449326"/>
                  </a:cubicBezTo>
                  <a:lnTo>
                    <a:pt x="873125" y="449326"/>
                  </a:lnTo>
                  <a:lnTo>
                    <a:pt x="898525" y="449326"/>
                  </a:lnTo>
                  <a:cubicBezTo>
                    <a:pt x="898525" y="697484"/>
                    <a:pt x="697357" y="898652"/>
                    <a:pt x="449199" y="898652"/>
                  </a:cubicBezTo>
                  <a:lnTo>
                    <a:pt x="449199" y="873252"/>
                  </a:lnTo>
                  <a:lnTo>
                    <a:pt x="449199" y="898652"/>
                  </a:lnTo>
                  <a:cubicBezTo>
                    <a:pt x="201168" y="898525"/>
                    <a:pt x="0" y="697357"/>
                    <a:pt x="0" y="449326"/>
                  </a:cubicBezTo>
                  <a:lnTo>
                    <a:pt x="25400" y="449326"/>
                  </a:lnTo>
                  <a:lnTo>
                    <a:pt x="47244" y="462280"/>
                  </a:lnTo>
                  <a:cubicBezTo>
                    <a:pt x="41402" y="472059"/>
                    <a:pt x="29718" y="476885"/>
                    <a:pt x="18669" y="473837"/>
                  </a:cubicBezTo>
                  <a:cubicBezTo>
                    <a:pt x="7620" y="470789"/>
                    <a:pt x="0" y="460756"/>
                    <a:pt x="0" y="449326"/>
                  </a:cubicBezTo>
                  <a:moveTo>
                    <a:pt x="50800" y="449326"/>
                  </a:moveTo>
                  <a:lnTo>
                    <a:pt x="25400" y="449326"/>
                  </a:lnTo>
                  <a:lnTo>
                    <a:pt x="3556" y="436245"/>
                  </a:lnTo>
                  <a:cubicBezTo>
                    <a:pt x="9398" y="426466"/>
                    <a:pt x="21082" y="421640"/>
                    <a:pt x="32131" y="424688"/>
                  </a:cubicBezTo>
                  <a:cubicBezTo>
                    <a:pt x="43180" y="427736"/>
                    <a:pt x="50800" y="437769"/>
                    <a:pt x="50800" y="449326"/>
                  </a:cubicBezTo>
                  <a:cubicBezTo>
                    <a:pt x="50800" y="669290"/>
                    <a:pt x="229235" y="847725"/>
                    <a:pt x="449326" y="847725"/>
                  </a:cubicBezTo>
                  <a:cubicBezTo>
                    <a:pt x="669417" y="847725"/>
                    <a:pt x="847725" y="669290"/>
                    <a:pt x="847725" y="449326"/>
                  </a:cubicBezTo>
                  <a:cubicBezTo>
                    <a:pt x="847725" y="229362"/>
                    <a:pt x="669290" y="50800"/>
                    <a:pt x="449326" y="50800"/>
                  </a:cubicBezTo>
                  <a:lnTo>
                    <a:pt x="449326" y="25400"/>
                  </a:lnTo>
                  <a:lnTo>
                    <a:pt x="449326" y="50800"/>
                  </a:lnTo>
                  <a:cubicBezTo>
                    <a:pt x="229235" y="50800"/>
                    <a:pt x="50800" y="229235"/>
                    <a:pt x="50800" y="449326"/>
                  </a:cubicBezTo>
                  <a:close/>
                </a:path>
              </a:pathLst>
            </a:custGeom>
            <a:solidFill>
              <a:srgbClr val="C4B1CF">
                <a:alpha val="1607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reeform 63" descr="image145.png"/>
          <p:cNvSpPr/>
          <p:nvPr/>
        </p:nvSpPr>
        <p:spPr>
          <a:xfrm>
            <a:off x="6335047" y="5705401"/>
            <a:ext cx="573533" cy="608359"/>
          </a:xfrm>
          <a:custGeom>
            <a:avLst/>
            <a:gdLst/>
            <a:ahLst/>
            <a:cxnLst/>
            <a:rect l="l" t="t" r="r" b="b"/>
            <a:pathLst>
              <a:path w="573533" h="608359">
                <a:moveTo>
                  <a:pt x="0" y="0"/>
                </a:moveTo>
                <a:lnTo>
                  <a:pt x="573533" y="0"/>
                </a:lnTo>
                <a:lnTo>
                  <a:pt x="573533" y="608358"/>
                </a:lnTo>
                <a:lnTo>
                  <a:pt x="0" y="60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35" r="-3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 descr="skin-serum-50ml-bottle-and-box-right-425x425px-72dpi.png"/>
          <p:cNvSpPr/>
          <p:nvPr/>
        </p:nvSpPr>
        <p:spPr>
          <a:xfrm>
            <a:off x="7107681" y="5759433"/>
            <a:ext cx="504973" cy="504975"/>
          </a:xfrm>
          <a:custGeom>
            <a:avLst/>
            <a:gdLst/>
            <a:ahLst/>
            <a:cxnLst/>
            <a:rect l="l" t="t" r="r" b="b"/>
            <a:pathLst>
              <a:path w="504973" h="504975">
                <a:moveTo>
                  <a:pt x="0" y="0"/>
                </a:moveTo>
                <a:lnTo>
                  <a:pt x="504973" y="0"/>
                </a:lnTo>
                <a:lnTo>
                  <a:pt x="504973" y="504975"/>
                </a:lnTo>
                <a:lnTo>
                  <a:pt x="0" y="504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TextBox 65"/>
          <p:cNvSpPr txBox="1"/>
          <p:nvPr/>
        </p:nvSpPr>
        <p:spPr>
          <a:xfrm>
            <a:off x="407865" y="960577"/>
            <a:ext cx="17453221" cy="9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6974" spc="-362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Get Your Products for Free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1528" y="0"/>
            <a:ext cx="10338343" cy="10401077"/>
          </a:xfrm>
          <a:custGeom>
            <a:avLst/>
            <a:gdLst/>
            <a:ahLst/>
            <a:cxnLst/>
            <a:rect l="l" t="t" r="r" b="b"/>
            <a:pathLst>
              <a:path w="10338343" h="10401077">
                <a:moveTo>
                  <a:pt x="0" y="0"/>
                </a:moveTo>
                <a:lnTo>
                  <a:pt x="10338343" y="0"/>
                </a:lnTo>
                <a:lnTo>
                  <a:pt x="10338343" y="10401077"/>
                </a:lnTo>
                <a:lnTo>
                  <a:pt x="0" y="10401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47169" r="-7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17764" y="2745479"/>
            <a:ext cx="4863819" cy="6512821"/>
            <a:chOff x="0" y="0"/>
            <a:chExt cx="6485092" cy="8683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81789" cy="1682511"/>
            </a:xfrm>
            <a:custGeom>
              <a:avLst/>
              <a:gdLst/>
              <a:ahLst/>
              <a:cxnLst/>
              <a:rect l="l" t="t" r="r" b="b"/>
              <a:pathLst>
                <a:path w="5581789" h="1682511">
                  <a:moveTo>
                    <a:pt x="0" y="0"/>
                  </a:moveTo>
                  <a:lnTo>
                    <a:pt x="5581789" y="0"/>
                  </a:lnTo>
                  <a:lnTo>
                    <a:pt x="5581789" y="1682511"/>
                  </a:lnTo>
                  <a:lnTo>
                    <a:pt x="0" y="1682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4300886"/>
              <a:ext cx="5754529" cy="3236922"/>
            </a:xfrm>
            <a:custGeom>
              <a:avLst/>
              <a:gdLst/>
              <a:ahLst/>
              <a:cxnLst/>
              <a:rect l="l" t="t" r="r" b="b"/>
              <a:pathLst>
                <a:path w="5754529" h="3236922">
                  <a:moveTo>
                    <a:pt x="0" y="0"/>
                  </a:moveTo>
                  <a:lnTo>
                    <a:pt x="5754529" y="0"/>
                  </a:lnTo>
                  <a:lnTo>
                    <a:pt x="5754529" y="3236922"/>
                  </a:lnTo>
                  <a:lnTo>
                    <a:pt x="0" y="323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7657745"/>
              <a:ext cx="6485092" cy="1026016"/>
            </a:xfrm>
            <a:custGeom>
              <a:avLst/>
              <a:gdLst/>
              <a:ahLst/>
              <a:cxnLst/>
              <a:rect l="l" t="t" r="r" b="b"/>
              <a:pathLst>
                <a:path w="6485092" h="1026016">
                  <a:moveTo>
                    <a:pt x="0" y="0"/>
                  </a:moveTo>
                  <a:lnTo>
                    <a:pt x="6485092" y="0"/>
                  </a:lnTo>
                  <a:lnTo>
                    <a:pt x="6485092" y="1026016"/>
                  </a:lnTo>
                  <a:lnTo>
                    <a:pt x="0" y="1026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133691"/>
              <a:ext cx="4124476" cy="2320018"/>
            </a:xfrm>
            <a:custGeom>
              <a:avLst/>
              <a:gdLst/>
              <a:ahLst/>
              <a:cxnLst/>
              <a:rect l="l" t="t" r="r" b="b"/>
              <a:pathLst>
                <a:path w="4124476" h="2320018">
                  <a:moveTo>
                    <a:pt x="0" y="0"/>
                  </a:moveTo>
                  <a:lnTo>
                    <a:pt x="4124476" y="0"/>
                  </a:lnTo>
                  <a:lnTo>
                    <a:pt x="4124476" y="2320018"/>
                  </a:lnTo>
                  <a:lnTo>
                    <a:pt x="0" y="2320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777424" y="-458220"/>
            <a:ext cx="5919717" cy="3944011"/>
          </a:xfrm>
          <a:custGeom>
            <a:avLst/>
            <a:gdLst/>
            <a:ahLst/>
            <a:cxnLst/>
            <a:rect l="l" t="t" r="r" b="b"/>
            <a:pathLst>
              <a:path w="5919717" h="3944011">
                <a:moveTo>
                  <a:pt x="0" y="0"/>
                </a:moveTo>
                <a:lnTo>
                  <a:pt x="5919717" y="0"/>
                </a:lnTo>
                <a:lnTo>
                  <a:pt x="5919717" y="3944011"/>
                </a:lnTo>
                <a:lnTo>
                  <a:pt x="0" y="39440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2264002"/>
            <a:ext cx="6487571" cy="651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19"/>
              </a:lnSpc>
            </a:pPr>
            <a:r>
              <a:rPr lang="en-US" sz="7472" spc="-358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biggest business opportunities solve problems no one else is solving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5034" y="9020175"/>
            <a:ext cx="1384266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next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7148" y="1075081"/>
            <a:ext cx="2950679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  <a:spcBef>
                <a:spcPct val="0"/>
              </a:spcBef>
            </a:pPr>
            <a:r>
              <a:rPr lang="en-US" sz="2100" b="1" spc="165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PROBLEM</a:t>
            </a:r>
          </a:p>
        </p:txBody>
      </p:sp>
      <p:sp>
        <p:nvSpPr>
          <p:cNvPr id="13" name="AutoShape 13"/>
          <p:cNvSpPr/>
          <p:nvPr/>
        </p:nvSpPr>
        <p:spPr>
          <a:xfrm>
            <a:off x="-1748378" y="126939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9533" y="3376400"/>
            <a:ext cx="2139866" cy="21398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E3D3F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90199" y="3376400"/>
            <a:ext cx="2139866" cy="21398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238125" cap="sq">
              <a:solidFill>
                <a:srgbClr val="A98A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2171" y="3376400"/>
            <a:ext cx="2139866" cy="213986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9D74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00038" y="3376400"/>
            <a:ext cx="2139866" cy="21398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6B39A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476453" y="3376400"/>
            <a:ext cx="2139866" cy="213986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44009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2759466" y="5182907"/>
            <a:ext cx="1069933" cy="0"/>
          </a:xfrm>
          <a:prstGeom prst="line">
            <a:avLst/>
          </a:prstGeom>
          <a:ln w="1905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5954963" y="5182907"/>
            <a:ext cx="1069933" cy="0"/>
          </a:xfrm>
          <a:prstGeom prst="line">
            <a:avLst/>
          </a:prstGeom>
          <a:ln w="1905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9150461" y="5182907"/>
            <a:ext cx="1069933" cy="0"/>
          </a:xfrm>
          <a:prstGeom prst="line">
            <a:avLst/>
          </a:prstGeom>
          <a:ln w="1905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2345959" y="5182907"/>
            <a:ext cx="1069933" cy="0"/>
          </a:xfrm>
          <a:prstGeom prst="line">
            <a:avLst/>
          </a:prstGeom>
          <a:ln w="1905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5541457" y="5182907"/>
            <a:ext cx="1069933" cy="0"/>
          </a:xfrm>
          <a:prstGeom prst="line">
            <a:avLst/>
          </a:prstGeom>
          <a:ln w="1905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 flipV="1">
            <a:off x="436157" y="5397203"/>
            <a:ext cx="4403314" cy="0"/>
          </a:xfrm>
          <a:prstGeom prst="line">
            <a:avLst/>
          </a:prstGeom>
          <a:ln w="2381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5400000">
            <a:off x="4579948" y="5153900"/>
            <a:ext cx="519046" cy="486606"/>
          </a:xfrm>
          <a:custGeom>
            <a:avLst/>
            <a:gdLst/>
            <a:ahLst/>
            <a:cxnLst/>
            <a:rect l="l" t="t" r="r" b="b"/>
            <a:pathLst>
              <a:path w="519046" h="486606">
                <a:moveTo>
                  <a:pt x="0" y="0"/>
                </a:moveTo>
                <a:lnTo>
                  <a:pt x="519046" y="0"/>
                </a:lnTo>
                <a:lnTo>
                  <a:pt x="519046" y="486606"/>
                </a:lnTo>
                <a:lnTo>
                  <a:pt x="0" y="4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5960132" y="5397203"/>
            <a:ext cx="2115227" cy="0"/>
          </a:xfrm>
          <a:prstGeom prst="line">
            <a:avLst/>
          </a:prstGeom>
          <a:ln w="2381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7770277" y="5153900"/>
            <a:ext cx="519046" cy="486606"/>
          </a:xfrm>
          <a:custGeom>
            <a:avLst/>
            <a:gdLst/>
            <a:ahLst/>
            <a:cxnLst/>
            <a:rect l="l" t="t" r="r" b="b"/>
            <a:pathLst>
              <a:path w="519046" h="486606">
                <a:moveTo>
                  <a:pt x="0" y="0"/>
                </a:moveTo>
                <a:lnTo>
                  <a:pt x="519046" y="0"/>
                </a:lnTo>
                <a:lnTo>
                  <a:pt x="519046" y="486606"/>
                </a:lnTo>
                <a:lnTo>
                  <a:pt x="0" y="4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9153046" y="5397203"/>
            <a:ext cx="2115227" cy="0"/>
          </a:xfrm>
          <a:prstGeom prst="line">
            <a:avLst/>
          </a:prstGeom>
          <a:ln w="2381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5400000">
            <a:off x="10963190" y="5153900"/>
            <a:ext cx="519046" cy="486606"/>
          </a:xfrm>
          <a:custGeom>
            <a:avLst/>
            <a:gdLst/>
            <a:ahLst/>
            <a:cxnLst/>
            <a:rect l="l" t="t" r="r" b="b"/>
            <a:pathLst>
              <a:path w="519046" h="486606">
                <a:moveTo>
                  <a:pt x="0" y="0"/>
                </a:moveTo>
                <a:lnTo>
                  <a:pt x="519046" y="0"/>
                </a:lnTo>
                <a:lnTo>
                  <a:pt x="519046" y="486606"/>
                </a:lnTo>
                <a:lnTo>
                  <a:pt x="0" y="4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12345959" y="5397203"/>
            <a:ext cx="2115227" cy="0"/>
          </a:xfrm>
          <a:prstGeom prst="line">
            <a:avLst/>
          </a:prstGeom>
          <a:ln w="2381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14156104" y="5153900"/>
            <a:ext cx="519046" cy="486606"/>
          </a:xfrm>
          <a:custGeom>
            <a:avLst/>
            <a:gdLst/>
            <a:ahLst/>
            <a:cxnLst/>
            <a:rect l="l" t="t" r="r" b="b"/>
            <a:pathLst>
              <a:path w="519046" h="486606">
                <a:moveTo>
                  <a:pt x="0" y="0"/>
                </a:moveTo>
                <a:lnTo>
                  <a:pt x="519046" y="0"/>
                </a:lnTo>
                <a:lnTo>
                  <a:pt x="519046" y="486606"/>
                </a:lnTo>
                <a:lnTo>
                  <a:pt x="0" y="4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15538872" y="5397203"/>
            <a:ext cx="2115227" cy="0"/>
          </a:xfrm>
          <a:prstGeom prst="line">
            <a:avLst/>
          </a:prstGeom>
          <a:ln w="2381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17349017" y="5153900"/>
            <a:ext cx="519046" cy="486606"/>
          </a:xfrm>
          <a:custGeom>
            <a:avLst/>
            <a:gdLst/>
            <a:ahLst/>
            <a:cxnLst/>
            <a:rect l="l" t="t" r="r" b="b"/>
            <a:pathLst>
              <a:path w="519046" h="486606">
                <a:moveTo>
                  <a:pt x="0" y="0"/>
                </a:moveTo>
                <a:lnTo>
                  <a:pt x="519046" y="0"/>
                </a:lnTo>
                <a:lnTo>
                  <a:pt x="519046" y="486606"/>
                </a:lnTo>
                <a:lnTo>
                  <a:pt x="0" y="4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2403586" y="3052849"/>
            <a:ext cx="711760" cy="71176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599083" y="3052849"/>
            <a:ext cx="711760" cy="71176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796224" y="3052849"/>
            <a:ext cx="711760" cy="71176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993365" y="3052849"/>
            <a:ext cx="711760" cy="71176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190506" y="3052849"/>
            <a:ext cx="711760" cy="71176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 flipH="1">
            <a:off x="2759466" y="5757519"/>
            <a:ext cx="0" cy="108360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 flipH="1">
            <a:off x="5960132" y="5757519"/>
            <a:ext cx="0" cy="108360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flipH="1">
            <a:off x="9160799" y="5757519"/>
            <a:ext cx="0" cy="108360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 flipH="1">
            <a:off x="12361466" y="5757519"/>
            <a:ext cx="0" cy="108360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51"/>
          <p:cNvSpPr/>
          <p:nvPr/>
        </p:nvSpPr>
        <p:spPr>
          <a:xfrm flipH="1">
            <a:off x="15562132" y="5757519"/>
            <a:ext cx="0" cy="108360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2277487" y="3985532"/>
            <a:ext cx="963957" cy="1002817"/>
          </a:xfrm>
          <a:custGeom>
            <a:avLst/>
            <a:gdLst/>
            <a:ahLst/>
            <a:cxnLst/>
            <a:rect l="l" t="t" r="r" b="b"/>
            <a:pathLst>
              <a:path w="963957" h="1002817">
                <a:moveTo>
                  <a:pt x="0" y="0"/>
                </a:moveTo>
                <a:lnTo>
                  <a:pt x="963957" y="0"/>
                </a:lnTo>
                <a:lnTo>
                  <a:pt x="963957" y="1002817"/>
                </a:lnTo>
                <a:lnTo>
                  <a:pt x="0" y="1002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11715980" y="4080366"/>
            <a:ext cx="907983" cy="907983"/>
          </a:xfrm>
          <a:custGeom>
            <a:avLst/>
            <a:gdLst/>
            <a:ahLst/>
            <a:cxnLst/>
            <a:rect l="l" t="t" r="r" b="b"/>
            <a:pathLst>
              <a:path w="907983" h="907983">
                <a:moveTo>
                  <a:pt x="0" y="0"/>
                </a:moveTo>
                <a:lnTo>
                  <a:pt x="907982" y="0"/>
                </a:lnTo>
                <a:lnTo>
                  <a:pt x="907982" y="907983"/>
                </a:lnTo>
                <a:lnTo>
                  <a:pt x="0" y="907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15070841" y="4043550"/>
            <a:ext cx="982583" cy="886781"/>
          </a:xfrm>
          <a:custGeom>
            <a:avLst/>
            <a:gdLst/>
            <a:ahLst/>
            <a:cxnLst/>
            <a:rect l="l" t="t" r="r" b="b"/>
            <a:pathLst>
              <a:path w="982583" h="886781">
                <a:moveTo>
                  <a:pt x="0" y="0"/>
                </a:moveTo>
                <a:lnTo>
                  <a:pt x="982583" y="0"/>
                </a:lnTo>
                <a:lnTo>
                  <a:pt x="982583" y="886781"/>
                </a:lnTo>
                <a:lnTo>
                  <a:pt x="0" y="886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5606402" y="3869005"/>
            <a:ext cx="697124" cy="1154656"/>
          </a:xfrm>
          <a:custGeom>
            <a:avLst/>
            <a:gdLst/>
            <a:ahLst/>
            <a:cxnLst/>
            <a:rect l="l" t="t" r="r" b="b"/>
            <a:pathLst>
              <a:path w="697124" h="1154656">
                <a:moveTo>
                  <a:pt x="0" y="0"/>
                </a:moveTo>
                <a:lnTo>
                  <a:pt x="697123" y="0"/>
                </a:lnTo>
                <a:lnTo>
                  <a:pt x="697123" y="1154656"/>
                </a:lnTo>
                <a:lnTo>
                  <a:pt x="0" y="1154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8638783" y="3968688"/>
            <a:ext cx="1044032" cy="955289"/>
          </a:xfrm>
          <a:custGeom>
            <a:avLst/>
            <a:gdLst/>
            <a:ahLst/>
            <a:cxnLst/>
            <a:rect l="l" t="t" r="r" b="b"/>
            <a:pathLst>
              <a:path w="1044032" h="955289">
                <a:moveTo>
                  <a:pt x="0" y="0"/>
                </a:moveTo>
                <a:lnTo>
                  <a:pt x="1044032" y="0"/>
                </a:lnTo>
                <a:lnTo>
                  <a:pt x="1044032" y="955289"/>
                </a:lnTo>
                <a:lnTo>
                  <a:pt x="0" y="955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TextBox 57"/>
          <p:cNvSpPr txBox="1"/>
          <p:nvPr/>
        </p:nvSpPr>
        <p:spPr>
          <a:xfrm>
            <a:off x="2403586" y="3139489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4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599083" y="3139489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796224" y="3139489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4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993365" y="3139489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10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190506" y="3139489"/>
            <a:ext cx="71176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25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81076" y="7160153"/>
            <a:ext cx="272574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FOUR PRODUCTS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87494" y="7870704"/>
            <a:ext cx="3115092" cy="1234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YOU SELL FOUR PRODUCTS ON SUBSCRIPTION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882410" y="7160153"/>
            <a:ext cx="25567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FOUR TOTAL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882410" y="7870704"/>
            <a:ext cx="255677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YOUR TWO NEW PARTNERS EACH DO THE SAME (SELL FOUR + BRING IN TWO)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083076" y="7160153"/>
            <a:ext cx="25567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10 PRODUCTS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083076" y="7870704"/>
            <a:ext cx="2788314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SELL SIX MORE PRODUCTS ON SUBSCRIPTION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10 PRODUCTS TOTAL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283743" y="7160153"/>
            <a:ext cx="25567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25 PRODUCTS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283743" y="7665951"/>
            <a:ext cx="255677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YOU SELL FIFTEEN MORE PRODUCTS FOR 25 PRODUCTS TOTAL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681743" y="7160153"/>
            <a:ext cx="25567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TWO PARTNERS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4402586" y="7870704"/>
            <a:ext cx="3115092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SPONSOR TWO NEW PARTNERS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4596168" y="2136739"/>
            <a:ext cx="9318650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4"/>
              </a:lnSpc>
            </a:pPr>
            <a:r>
              <a:rPr lang="en-US" sz="34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TOTAL POTENTIAL INCOME: $2850 -$5000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699772" y="1017893"/>
            <a:ext cx="7307978" cy="95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</a:pPr>
            <a:r>
              <a:rPr lang="en-US" sz="7100" spc="-355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Fast Start Program</a:t>
            </a:r>
          </a:p>
        </p:txBody>
      </p:sp>
      <p:sp>
        <p:nvSpPr>
          <p:cNvPr id="74" name="AutoShape 74"/>
          <p:cNvSpPr/>
          <p:nvPr/>
        </p:nvSpPr>
        <p:spPr>
          <a:xfrm flipV="1">
            <a:off x="-1499806" y="1422392"/>
            <a:ext cx="6649726" cy="952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 flipV="1">
            <a:off x="13007750" y="1417629"/>
            <a:ext cx="6649726" cy="952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653456" y="2781750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4" y="0"/>
                </a:lnTo>
                <a:lnTo>
                  <a:pt x="5515554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86889" y="1790141"/>
            <a:ext cx="5786148" cy="1265006"/>
            <a:chOff x="0" y="0"/>
            <a:chExt cx="9504788" cy="2077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397D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53456" y="1755429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8907" y="2620260"/>
            <a:ext cx="5761103" cy="5758702"/>
          </a:xfrm>
          <a:custGeom>
            <a:avLst/>
            <a:gdLst/>
            <a:ahLst/>
            <a:cxnLst/>
            <a:rect l="l" t="t" r="r" b="b"/>
            <a:pathLst>
              <a:path w="5761103" h="5758702">
                <a:moveTo>
                  <a:pt x="0" y="0"/>
                </a:moveTo>
                <a:lnTo>
                  <a:pt x="5761103" y="0"/>
                </a:lnTo>
                <a:lnTo>
                  <a:pt x="5761103" y="5758702"/>
                </a:lnTo>
                <a:lnTo>
                  <a:pt x="0" y="5758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40485" y="2541510"/>
            <a:ext cx="6329525" cy="63295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63B1D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9170010" y="2422644"/>
            <a:ext cx="1316879" cy="3283629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1330288" y="4434728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5" y="0"/>
                </a:lnTo>
                <a:lnTo>
                  <a:pt x="5515555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1163721" y="3443118"/>
            <a:ext cx="5786148" cy="1265006"/>
            <a:chOff x="0" y="0"/>
            <a:chExt cx="9504788" cy="20779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1DFB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330288" y="3408406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4"/>
                </a:lnTo>
                <a:lnTo>
                  <a:pt x="0" y="949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11921538" y="6085265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4" y="0"/>
                </a:lnTo>
                <a:lnTo>
                  <a:pt x="5515554" y="634375"/>
                </a:lnTo>
                <a:lnTo>
                  <a:pt x="0" y="634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1754971" y="5093656"/>
            <a:ext cx="5786148" cy="1265006"/>
            <a:chOff x="0" y="0"/>
            <a:chExt cx="9504788" cy="20779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8D38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921538" y="5058944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0" y="0"/>
                </a:lnTo>
                <a:lnTo>
                  <a:pt x="1020530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0800000">
            <a:off x="11333519" y="7735803"/>
            <a:ext cx="5515554" cy="634374"/>
          </a:xfrm>
          <a:custGeom>
            <a:avLst/>
            <a:gdLst/>
            <a:ahLst/>
            <a:cxnLst/>
            <a:rect l="l" t="t" r="r" b="b"/>
            <a:pathLst>
              <a:path w="5515554" h="634374">
                <a:moveTo>
                  <a:pt x="0" y="0"/>
                </a:moveTo>
                <a:lnTo>
                  <a:pt x="5515555" y="0"/>
                </a:lnTo>
                <a:lnTo>
                  <a:pt x="5515555" y="634374"/>
                </a:lnTo>
                <a:lnTo>
                  <a:pt x="0" y="63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1166952" y="6744194"/>
            <a:ext cx="5786148" cy="1265006"/>
            <a:chOff x="0" y="0"/>
            <a:chExt cx="9504788" cy="20779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8B27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1333519" y="6709482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0800000">
            <a:off x="10529091" y="8838385"/>
            <a:ext cx="4990721" cy="574010"/>
          </a:xfrm>
          <a:custGeom>
            <a:avLst/>
            <a:gdLst/>
            <a:ahLst/>
            <a:cxnLst/>
            <a:rect l="l" t="t" r="r" b="b"/>
            <a:pathLst>
              <a:path w="4990721" h="574010">
                <a:moveTo>
                  <a:pt x="0" y="0"/>
                </a:moveTo>
                <a:lnTo>
                  <a:pt x="4990722" y="0"/>
                </a:lnTo>
                <a:lnTo>
                  <a:pt x="4990722" y="574011"/>
                </a:lnTo>
                <a:lnTo>
                  <a:pt x="0" y="57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0486889" y="8431201"/>
            <a:ext cx="5786148" cy="1265006"/>
            <a:chOff x="0" y="0"/>
            <a:chExt cx="9504788" cy="20779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504787" cy="2077999"/>
            </a:xfrm>
            <a:custGeom>
              <a:avLst/>
              <a:gdLst/>
              <a:ahLst/>
              <a:cxnLst/>
              <a:rect l="l" t="t" r="r" b="b"/>
              <a:pathLst>
                <a:path w="9504787" h="2077999">
                  <a:moveTo>
                    <a:pt x="42816" y="0"/>
                  </a:moveTo>
                  <a:lnTo>
                    <a:pt x="9461971" y="0"/>
                  </a:lnTo>
                  <a:cubicBezTo>
                    <a:pt x="9473326" y="0"/>
                    <a:pt x="9484217" y="4511"/>
                    <a:pt x="9492247" y="12541"/>
                  </a:cubicBezTo>
                  <a:cubicBezTo>
                    <a:pt x="9500276" y="20570"/>
                    <a:pt x="9504787" y="31461"/>
                    <a:pt x="9504787" y="42816"/>
                  </a:cubicBezTo>
                  <a:lnTo>
                    <a:pt x="9504787" y="2035183"/>
                  </a:lnTo>
                  <a:cubicBezTo>
                    <a:pt x="9504787" y="2058829"/>
                    <a:pt x="9485618" y="2077999"/>
                    <a:pt x="9461971" y="2077999"/>
                  </a:cubicBezTo>
                  <a:lnTo>
                    <a:pt x="42816" y="2077999"/>
                  </a:lnTo>
                  <a:cubicBezTo>
                    <a:pt x="19170" y="2077999"/>
                    <a:pt x="0" y="2058829"/>
                    <a:pt x="0" y="2035183"/>
                  </a:cubicBezTo>
                  <a:lnTo>
                    <a:pt x="0" y="42816"/>
                  </a:lnTo>
                  <a:cubicBezTo>
                    <a:pt x="0" y="19170"/>
                    <a:pt x="19170" y="0"/>
                    <a:pt x="4281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F837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504788" cy="2116099"/>
            </a:xfrm>
            <a:prstGeom prst="rect">
              <a:avLst/>
            </a:prstGeom>
          </p:spPr>
          <p:txBody>
            <a:bodyPr lIns="46822" tIns="46822" rIns="46822" bIns="46822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653456" y="8396489"/>
            <a:ext cx="1020530" cy="949093"/>
          </a:xfrm>
          <a:custGeom>
            <a:avLst/>
            <a:gdLst/>
            <a:ahLst/>
            <a:cxnLst/>
            <a:rect l="l" t="t" r="r" b="b"/>
            <a:pathLst>
              <a:path w="1020530" h="949093">
                <a:moveTo>
                  <a:pt x="0" y="0"/>
                </a:moveTo>
                <a:lnTo>
                  <a:pt x="1020531" y="0"/>
                </a:lnTo>
                <a:lnTo>
                  <a:pt x="1020531" y="949093"/>
                </a:lnTo>
                <a:lnTo>
                  <a:pt x="0" y="9490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561433" y="3548506"/>
            <a:ext cx="564703" cy="539034"/>
          </a:xfrm>
          <a:custGeom>
            <a:avLst/>
            <a:gdLst/>
            <a:ahLst/>
            <a:cxnLst/>
            <a:rect l="l" t="t" r="r" b="b"/>
            <a:pathLst>
              <a:path w="564703" h="539034">
                <a:moveTo>
                  <a:pt x="0" y="0"/>
                </a:moveTo>
                <a:lnTo>
                  <a:pt x="564703" y="0"/>
                </a:lnTo>
                <a:lnTo>
                  <a:pt x="564703" y="539034"/>
                </a:lnTo>
                <a:lnTo>
                  <a:pt x="0" y="5390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>
            <a:off x="9170010" y="5706273"/>
            <a:ext cx="1316879" cy="3357431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9170010" y="5706273"/>
            <a:ext cx="1996942" cy="1670424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>
            <a:off x="9170010" y="5706273"/>
            <a:ext cx="2584961" cy="19886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 flipV="1">
            <a:off x="9170010" y="4075621"/>
            <a:ext cx="1993711" cy="1630651"/>
          </a:xfrm>
          <a:prstGeom prst="line">
            <a:avLst/>
          </a:prstGeom>
          <a:ln w="66675" cap="rnd">
            <a:solidFill>
              <a:srgbClr val="333231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0852481" y="1951570"/>
            <a:ext cx="680063" cy="443896"/>
          </a:xfrm>
          <a:custGeom>
            <a:avLst/>
            <a:gdLst/>
            <a:ahLst/>
            <a:cxnLst/>
            <a:rect l="l" t="t" r="r" b="b"/>
            <a:pathLst>
              <a:path w="680063" h="443896">
                <a:moveTo>
                  <a:pt x="0" y="0"/>
                </a:moveTo>
                <a:lnTo>
                  <a:pt x="680064" y="0"/>
                </a:lnTo>
                <a:lnTo>
                  <a:pt x="680064" y="443896"/>
                </a:lnTo>
                <a:lnTo>
                  <a:pt x="0" y="443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2159821" y="5209447"/>
            <a:ext cx="550425" cy="516712"/>
          </a:xfrm>
          <a:custGeom>
            <a:avLst/>
            <a:gdLst/>
            <a:ahLst/>
            <a:cxnLst/>
            <a:rect l="l" t="t" r="r" b="b"/>
            <a:pathLst>
              <a:path w="550425" h="516712">
                <a:moveTo>
                  <a:pt x="0" y="0"/>
                </a:moveTo>
                <a:lnTo>
                  <a:pt x="550426" y="0"/>
                </a:lnTo>
                <a:lnTo>
                  <a:pt x="550426" y="516712"/>
                </a:lnTo>
                <a:lnTo>
                  <a:pt x="0" y="5167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1582942" y="6877448"/>
            <a:ext cx="521685" cy="578044"/>
          </a:xfrm>
          <a:custGeom>
            <a:avLst/>
            <a:gdLst/>
            <a:ahLst/>
            <a:cxnLst/>
            <a:rect l="l" t="t" r="r" b="b"/>
            <a:pathLst>
              <a:path w="521685" h="578044">
                <a:moveTo>
                  <a:pt x="0" y="0"/>
                </a:moveTo>
                <a:lnTo>
                  <a:pt x="521685" y="0"/>
                </a:lnTo>
                <a:lnTo>
                  <a:pt x="521685" y="578044"/>
                </a:lnTo>
                <a:lnTo>
                  <a:pt x="0" y="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0852481" y="8496449"/>
            <a:ext cx="628942" cy="628942"/>
          </a:xfrm>
          <a:custGeom>
            <a:avLst/>
            <a:gdLst/>
            <a:ahLst/>
            <a:cxnLst/>
            <a:rect l="l" t="t" r="r" b="b"/>
            <a:pathLst>
              <a:path w="628942" h="628942">
                <a:moveTo>
                  <a:pt x="0" y="0"/>
                </a:moveTo>
                <a:lnTo>
                  <a:pt x="628942" y="0"/>
                </a:lnTo>
                <a:lnTo>
                  <a:pt x="628942" y="628941"/>
                </a:lnTo>
                <a:lnTo>
                  <a:pt x="0" y="6289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11754971" y="2251426"/>
            <a:ext cx="4315334" cy="57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6"/>
              </a:lnSpc>
              <a:spcBef>
                <a:spcPct val="0"/>
              </a:spcBef>
            </a:pPr>
            <a:r>
              <a:rPr lang="en-US" sz="1802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Earn 10-15 % overriding residuals on your network of online stores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754971" y="1886880"/>
            <a:ext cx="3425749" cy="32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1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TEAM COMMISSION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741902" y="3672331"/>
            <a:ext cx="4526690" cy="124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6"/>
              </a:lnSpc>
            </a:pPr>
            <a:r>
              <a:rPr lang="en-US" sz="5082" b="1" spc="310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PARTNER PLAN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431803" y="3904404"/>
            <a:ext cx="4315334" cy="57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6"/>
              </a:lnSpc>
              <a:spcBef>
                <a:spcPct val="0"/>
              </a:spcBef>
            </a:pPr>
            <a:r>
              <a:rPr lang="en-US" sz="1802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Earn up to 3 One-Time Bonuses per title ($150 - $120,000)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431803" y="3559394"/>
            <a:ext cx="3638502" cy="3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TITLE BONUSES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023053" y="5554941"/>
            <a:ext cx="4315334" cy="570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12"/>
              </a:lnSpc>
              <a:spcBef>
                <a:spcPct val="0"/>
              </a:spcBef>
            </a:pPr>
            <a:r>
              <a:rPr lang="en-US" sz="1806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Ea</a:t>
            </a:r>
            <a:r>
              <a:rPr lang="en-US" sz="1806" u="none" strike="noStrike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rn CAB on new Customer Premier Kits and new Partner Product Kits.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942068" y="5214569"/>
            <a:ext cx="4518066" cy="3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CUSTOMER ACQUISITION BONUS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435034" y="7205479"/>
            <a:ext cx="4315334" cy="86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2"/>
              </a:lnSpc>
            </a:pPr>
            <a:r>
              <a:rPr lang="en-US" sz="1806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5-25% Matching Bonuses on personally enrolled Partners’ Team Commissions</a:t>
            </a:r>
          </a:p>
          <a:p>
            <a:pPr marL="0" lvl="0" indent="0" algn="l">
              <a:lnSpc>
                <a:spcPts val="2312"/>
              </a:lnSpc>
              <a:spcBef>
                <a:spcPct val="0"/>
              </a:spcBef>
            </a:pPr>
            <a:endParaRPr lang="en-US" sz="1806">
              <a:solidFill>
                <a:srgbClr val="34343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2435034" y="6842911"/>
            <a:ext cx="4080064" cy="3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MENTOR MATCHING BONUS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754971" y="8896627"/>
            <a:ext cx="4315334" cy="570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12"/>
              </a:lnSpc>
              <a:spcBef>
                <a:spcPct val="0"/>
              </a:spcBef>
            </a:pPr>
            <a:r>
              <a:rPr lang="en-US" sz="1806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1–4%</a:t>
            </a:r>
            <a:r>
              <a:rPr lang="en-US" sz="1806" u="none" strike="noStrike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 of WCV paid weekly, when you reach the rank of Director or higher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754971" y="8538697"/>
            <a:ext cx="3333832" cy="3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VOLUME COMMISSION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639142" y="5752432"/>
            <a:ext cx="4944510" cy="230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9626" lvl="1" indent="-234813" algn="l">
              <a:lnSpc>
                <a:spcPts val="3045"/>
              </a:lnSpc>
              <a:buFont typeface="Arial"/>
              <a:buChar char="•"/>
            </a:pPr>
            <a:r>
              <a:rPr lang="en-US" sz="2175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$230 / month phone bonus </a:t>
            </a:r>
          </a:p>
          <a:p>
            <a:pPr marL="469626" lvl="1" indent="-234813" algn="l">
              <a:lnSpc>
                <a:spcPts val="3045"/>
              </a:lnSpc>
              <a:buFont typeface="Arial"/>
              <a:buChar char="•"/>
            </a:pPr>
            <a:r>
              <a:rPr lang="en-US" sz="2175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$1150 / month car bonus</a:t>
            </a:r>
          </a:p>
          <a:p>
            <a:pPr marL="469626" lvl="1" indent="-234813" algn="l">
              <a:lnSpc>
                <a:spcPts val="3045"/>
              </a:lnSpc>
              <a:buFont typeface="Arial"/>
              <a:buChar char="•"/>
            </a:pPr>
            <a:r>
              <a:rPr lang="en-US" sz="2175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Luxury vacations</a:t>
            </a:r>
          </a:p>
          <a:p>
            <a:pPr marL="469626" lvl="1" indent="-234813" algn="l">
              <a:lnSpc>
                <a:spcPts val="3045"/>
              </a:lnSpc>
              <a:buFont typeface="Arial"/>
              <a:buChar char="•"/>
            </a:pPr>
            <a:r>
              <a:rPr lang="en-US" sz="2175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Shares of Zinzino Stock</a:t>
            </a:r>
            <a:r>
              <a:rPr lang="en-US" sz="2175">
                <a:solidFill>
                  <a:srgbClr val="343432"/>
                </a:solidFill>
                <a:latin typeface="Open Sans 1"/>
                <a:ea typeface="Open Sans 1"/>
                <a:cs typeface="Open Sans 1"/>
                <a:sym typeface="Open Sans 1"/>
              </a:rPr>
              <a:t> for achieving President and above</a:t>
            </a:r>
          </a:p>
          <a:p>
            <a:pPr algn="l">
              <a:lnSpc>
                <a:spcPts val="3045"/>
              </a:lnSpc>
            </a:pPr>
            <a:endParaRPr lang="en-US" sz="2175">
              <a:solidFill>
                <a:srgbClr val="34343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321882" y="5261376"/>
            <a:ext cx="5261769" cy="3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60"/>
              </a:lnSpc>
              <a:spcBef>
                <a:spcPct val="0"/>
              </a:spcBef>
            </a:pPr>
            <a:r>
              <a:rPr lang="en-US" sz="2000" b="1">
                <a:solidFill>
                  <a:srgbClr val="34343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LUCRATIVE EXTRAS, EARNED WITH RANK: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-1657363" y="1028700"/>
            <a:ext cx="10801363" cy="1274800"/>
            <a:chOff x="0" y="0"/>
            <a:chExt cx="14401817" cy="1699733"/>
          </a:xfrm>
        </p:grpSpPr>
        <p:sp>
          <p:nvSpPr>
            <p:cNvPr id="55" name="TextBox 55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57" name="AutoShape 57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2374" y="1884082"/>
            <a:ext cx="7986603" cy="708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In the life of a customer, no company </a:t>
            </a:r>
            <a:r>
              <a:rPr lang="en-US" sz="8788" b="1" spc="-421">
                <a:solidFill>
                  <a:srgbClr val="3C6A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even comes close</a:t>
            </a: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to what Zinzino is doing.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989072" y="3122370"/>
            <a:ext cx="338732" cy="338732"/>
          </a:xfrm>
          <a:custGeom>
            <a:avLst/>
            <a:gdLst/>
            <a:ahLst/>
            <a:cxnLst/>
            <a:rect l="l" t="t" r="r" b="b"/>
            <a:pathLst>
              <a:path w="338732" h="338732">
                <a:moveTo>
                  <a:pt x="0" y="0"/>
                </a:moveTo>
                <a:lnTo>
                  <a:pt x="338732" y="0"/>
                </a:lnTo>
                <a:lnTo>
                  <a:pt x="338732" y="338732"/>
                </a:lnTo>
                <a:lnTo>
                  <a:pt x="0" y="33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88501" y="1310638"/>
            <a:ext cx="21391" cy="8556387"/>
          </a:xfrm>
          <a:custGeom>
            <a:avLst/>
            <a:gdLst/>
            <a:ahLst/>
            <a:cxnLst/>
            <a:rect l="l" t="t" r="r" b="b"/>
            <a:pathLst>
              <a:path w="21391" h="8556387">
                <a:moveTo>
                  <a:pt x="0" y="0"/>
                </a:moveTo>
                <a:lnTo>
                  <a:pt x="21391" y="0"/>
                </a:lnTo>
                <a:lnTo>
                  <a:pt x="21391" y="8556387"/>
                </a:lnTo>
                <a:lnTo>
                  <a:pt x="0" y="8556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056433" y="1884082"/>
            <a:ext cx="7348449" cy="708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In the life of a partner, there is no one </a:t>
            </a:r>
            <a:r>
              <a:rPr lang="en-US" sz="8788" b="1" spc="-421">
                <a:solidFill>
                  <a:srgbClr val="456CA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who gets a home</a:t>
            </a:r>
            <a:r>
              <a:rPr lang="en-US" sz="8788" spc="-42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like the one they get in Zinzino.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zinzino-people-in-daily-life-1159378081-1920x1080-50prc-72dpi.jpg"/>
          <p:cNvSpPr/>
          <p:nvPr/>
        </p:nvSpPr>
        <p:spPr>
          <a:xfrm flipH="1">
            <a:off x="10453069" y="-86733"/>
            <a:ext cx="8093563" cy="11020256"/>
          </a:xfrm>
          <a:custGeom>
            <a:avLst/>
            <a:gdLst/>
            <a:ahLst/>
            <a:cxnLst/>
            <a:rect l="l" t="t" r="r" b="b"/>
            <a:pathLst>
              <a:path w="8093563" h="11020256">
                <a:moveTo>
                  <a:pt x="8093563" y="0"/>
                </a:moveTo>
                <a:lnTo>
                  <a:pt x="0" y="0"/>
                </a:lnTo>
                <a:lnTo>
                  <a:pt x="0" y="11020256"/>
                </a:lnTo>
                <a:lnTo>
                  <a:pt x="8093563" y="11020256"/>
                </a:lnTo>
                <a:lnTo>
                  <a:pt x="8093563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126629" r="-154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20783" y="2649407"/>
            <a:ext cx="8776723" cy="6915744"/>
            <a:chOff x="0" y="0"/>
            <a:chExt cx="5725577" cy="45115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25577" cy="4511549"/>
            </a:xfrm>
            <a:custGeom>
              <a:avLst/>
              <a:gdLst/>
              <a:ahLst/>
              <a:cxnLst/>
              <a:rect l="l" t="t" r="r" b="b"/>
              <a:pathLst>
                <a:path w="5725577" h="4511549">
                  <a:moveTo>
                    <a:pt x="0" y="0"/>
                  </a:moveTo>
                  <a:lnTo>
                    <a:pt x="5725577" y="0"/>
                  </a:lnTo>
                  <a:lnTo>
                    <a:pt x="5725577" y="4511549"/>
                  </a:lnTo>
                  <a:lnTo>
                    <a:pt x="0" y="45115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725577" cy="4511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Become a Zinzino Partner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– Lead the future of personalized nutrition and grow your impact.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Schedule a Follow-Up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– Let’s go over the details and find the best fit for you.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Become a Zinzino Customer 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– Experience the benefits and get your health in balance.</a:t>
              </a:r>
            </a:p>
            <a:p>
              <a:pPr algn="l">
                <a:lnSpc>
                  <a:spcPts val="389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  <a:p>
              <a:pPr algn="l">
                <a:lnSpc>
                  <a:spcPts val="3899"/>
                </a:lnSpc>
              </a:pP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✔ </a:t>
              </a:r>
              <a:r>
                <a:rPr lang="en-US" sz="3249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Connect Us With Others –</a:t>
              </a:r>
              <a:r>
                <a:rPr lang="en-US" sz="3249">
                  <a:solidFill>
                    <a:srgbClr val="000000"/>
                  </a:solidFill>
                  <a:latin typeface="Open Sans 2 Light"/>
                  <a:ea typeface="Open Sans 2 Light"/>
                  <a:cs typeface="Open Sans 2 Light"/>
                  <a:sym typeface="Open Sans 2 Light"/>
                </a:rPr>
                <a:t> Know someone who’d be interested? Introduce us—we’ll handle the rest.</a:t>
              </a:r>
            </a:p>
            <a:p>
              <a:pPr algn="l">
                <a:lnSpc>
                  <a:spcPts val="3449"/>
                </a:lnSpc>
              </a:pPr>
              <a:endParaRPr lang="en-US" sz="3249">
                <a:solidFill>
                  <a:srgbClr val="000000"/>
                </a:solidFill>
                <a:latin typeface="Open Sans 2 Light"/>
                <a:ea typeface="Open Sans 2 Light"/>
                <a:cs typeface="Open Sans 2 Light"/>
                <a:sym typeface="Open Sans 2 Ligh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0783" y="1028700"/>
            <a:ext cx="8903505" cy="1293723"/>
            <a:chOff x="0" y="0"/>
            <a:chExt cx="11871340" cy="17249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71340" cy="1724964"/>
            </a:xfrm>
            <a:custGeom>
              <a:avLst/>
              <a:gdLst/>
              <a:ahLst/>
              <a:cxnLst/>
              <a:rect l="l" t="t" r="r" b="b"/>
              <a:pathLst>
                <a:path w="11871340" h="1724964">
                  <a:moveTo>
                    <a:pt x="0" y="0"/>
                  </a:moveTo>
                  <a:lnTo>
                    <a:pt x="11871340" y="0"/>
                  </a:lnTo>
                  <a:lnTo>
                    <a:pt x="11871340" y="1724964"/>
                  </a:lnTo>
                  <a:lnTo>
                    <a:pt x="0" y="17249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2875"/>
              <a:ext cx="11871340" cy="15820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999"/>
                </a:lnSpc>
              </a:pPr>
              <a:r>
                <a:rPr lang="en-US" sz="6249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Next Steps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91433" y="3768153"/>
            <a:ext cx="12505134" cy="215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47"/>
              </a:lnSpc>
            </a:pPr>
            <a:r>
              <a:rPr lang="en-US" sz="12534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OTHER SLIDES I MIGHT USE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6455" y="614654"/>
            <a:ext cx="6172259" cy="2258106"/>
            <a:chOff x="0" y="0"/>
            <a:chExt cx="1625615" cy="5947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16" cy="594728"/>
            </a:xfrm>
            <a:custGeom>
              <a:avLst/>
              <a:gdLst/>
              <a:ahLst/>
              <a:cxnLst/>
              <a:rect l="l" t="t" r="r" b="b"/>
              <a:pathLst>
                <a:path w="1625616" h="594728">
                  <a:moveTo>
                    <a:pt x="0" y="0"/>
                  </a:moveTo>
                  <a:lnTo>
                    <a:pt x="1625616" y="0"/>
                  </a:lnTo>
                  <a:lnTo>
                    <a:pt x="1625616" y="594728"/>
                  </a:lnTo>
                  <a:lnTo>
                    <a:pt x="0" y="59472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25615" cy="63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657363" y="1028700"/>
            <a:ext cx="10801363" cy="1274800"/>
            <a:chOff x="0" y="0"/>
            <a:chExt cx="14401817" cy="1699733"/>
          </a:xfrm>
        </p:grpSpPr>
        <p:sp>
          <p:nvSpPr>
            <p:cNvPr id="7" name="TextBox 7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6455" y="614654"/>
            <a:ext cx="6172259" cy="2258106"/>
            <a:chOff x="0" y="0"/>
            <a:chExt cx="1625615" cy="5947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16" cy="594728"/>
            </a:xfrm>
            <a:custGeom>
              <a:avLst/>
              <a:gdLst/>
              <a:ahLst/>
              <a:cxnLst/>
              <a:rect l="l" t="t" r="r" b="b"/>
              <a:pathLst>
                <a:path w="1625616" h="594728">
                  <a:moveTo>
                    <a:pt x="0" y="0"/>
                  </a:moveTo>
                  <a:lnTo>
                    <a:pt x="1625616" y="0"/>
                  </a:lnTo>
                  <a:lnTo>
                    <a:pt x="1625616" y="594728"/>
                  </a:lnTo>
                  <a:lnTo>
                    <a:pt x="0" y="59472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25615" cy="63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657363" y="1028700"/>
            <a:ext cx="10801363" cy="1274800"/>
            <a:chOff x="0" y="0"/>
            <a:chExt cx="14401817" cy="1699733"/>
          </a:xfrm>
        </p:grpSpPr>
        <p:sp>
          <p:nvSpPr>
            <p:cNvPr id="7" name="TextBox 7"/>
            <p:cNvSpPr txBox="1"/>
            <p:nvPr/>
          </p:nvSpPr>
          <p:spPr>
            <a:xfrm>
              <a:off x="364613" y="685068"/>
              <a:ext cx="14037204" cy="1014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3"/>
                </a:lnSpc>
              </a:pPr>
              <a:r>
                <a:rPr lang="en-US" sz="5848" b="1" spc="-11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Earning</a:t>
              </a:r>
              <a:r>
                <a:rPr lang="en-US" sz="5848" spc="-116">
                  <a:solidFill>
                    <a:srgbClr val="000000"/>
                  </a:solidFill>
                  <a:latin typeface="Open Sans 1 Light"/>
                  <a:ea typeface="Open Sans 1 Light"/>
                  <a:cs typeface="Open Sans 1 Light"/>
                  <a:sym typeface="Open Sans 1 Light"/>
                </a:rPr>
                <a:t> Potential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50988" y="-57150"/>
              <a:ext cx="7402721" cy="44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0"/>
                </a:lnSpc>
                <a:spcBef>
                  <a:spcPct val="0"/>
                </a:spcBef>
              </a:pPr>
              <a:r>
                <a:rPr lang="en-US" sz="1900" b="1" spc="150">
                  <a:solidFill>
                    <a:srgbClr val="73898E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CAN I WIN HERE?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1093975"/>
              <a:ext cx="3477881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D1BC6F-8FA6-4F2E-EBF7-6BA2C787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8297"/>
            <a:ext cx="17449800" cy="103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46B34-1453-8C23-1F50-F51C8A5D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-34089"/>
            <a:ext cx="18211800" cy="108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6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6509" y="0"/>
            <a:ext cx="11244422" cy="10287000"/>
          </a:xfrm>
          <a:custGeom>
            <a:avLst/>
            <a:gdLst/>
            <a:ahLst/>
            <a:cxnLst/>
            <a:rect l="l" t="t" r="r" b="b"/>
            <a:pathLst>
              <a:path w="11244422" h="10287000">
                <a:moveTo>
                  <a:pt x="0" y="0"/>
                </a:moveTo>
                <a:lnTo>
                  <a:pt x="11244422" y="0"/>
                </a:lnTo>
                <a:lnTo>
                  <a:pt x="112444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6392" r="-20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0033" y="2450146"/>
            <a:ext cx="9826034" cy="621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 spc="-479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Zinzino is a solutions-based company, </a:t>
            </a:r>
            <a:r>
              <a:rPr lang="en-US" sz="9999" b="1" spc="-479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solving a massive existing problem.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38090" y="1728666"/>
            <a:ext cx="5020605" cy="247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8"/>
              </a:lnSpc>
            </a:pPr>
            <a:r>
              <a:rPr lang="en-US" sz="42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How many people take supplements and </a:t>
            </a:r>
            <a:r>
              <a:rPr lang="en-US" sz="4257">
                <a:solidFill>
                  <a:srgbClr val="456CA9"/>
                </a:solidFill>
                <a:latin typeface="Open Sans 1"/>
                <a:ea typeface="Open Sans 1"/>
                <a:cs typeface="Open Sans 1"/>
                <a:sym typeface="Open Sans 1"/>
              </a:rPr>
              <a:t>believe</a:t>
            </a:r>
            <a:r>
              <a:rPr lang="en-US" sz="42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they’re working?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71334" y="4543194"/>
            <a:ext cx="4554117" cy="994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5854" spc="-28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MOST OF 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38090" y="6215338"/>
            <a:ext cx="5020605" cy="185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8"/>
              </a:lnSpc>
            </a:pPr>
            <a:r>
              <a:rPr lang="en-US" sz="42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How many people </a:t>
            </a:r>
            <a:r>
              <a:rPr lang="en-US" sz="4257">
                <a:solidFill>
                  <a:srgbClr val="3C6AA9"/>
                </a:solidFill>
                <a:latin typeface="Open Sans 1"/>
                <a:ea typeface="Open Sans 1"/>
                <a:cs typeface="Open Sans 1"/>
                <a:sym typeface="Open Sans 1"/>
              </a:rPr>
              <a:t>know for sure</a:t>
            </a:r>
            <a:r>
              <a:rPr lang="en-US" sz="425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?</a:t>
            </a:r>
          </a:p>
          <a:p>
            <a:pPr algn="ctr">
              <a:lnSpc>
                <a:spcPts val="4938"/>
              </a:lnSpc>
            </a:pPr>
            <a:endParaRPr lang="en-US" sz="4257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510295" y="7922891"/>
            <a:ext cx="6676194" cy="133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 spc="-374">
                <a:solidFill>
                  <a:srgbClr val="000000"/>
                </a:solidFill>
                <a:latin typeface="Open Sans 1 Medium"/>
                <a:ea typeface="Open Sans 1 Medium"/>
                <a:cs typeface="Open Sans 1 Medium"/>
                <a:sym typeface="Open Sans 1 Medium"/>
              </a:rPr>
              <a:t>NONE OF US</a:t>
            </a:r>
          </a:p>
        </p:txBody>
      </p:sp>
      <p:sp>
        <p:nvSpPr>
          <p:cNvPr id="8" name="Freeform 8"/>
          <p:cNvSpPr/>
          <p:nvPr/>
        </p:nvSpPr>
        <p:spPr>
          <a:xfrm>
            <a:off x="15327110" y="612451"/>
            <a:ext cx="2376928" cy="656940"/>
          </a:xfrm>
          <a:custGeom>
            <a:avLst/>
            <a:gdLst/>
            <a:ahLst/>
            <a:cxnLst/>
            <a:rect l="l" t="t" r="r" b="b"/>
            <a:pathLst>
              <a:path w="2376928" h="656940">
                <a:moveTo>
                  <a:pt x="0" y="0"/>
                </a:moveTo>
                <a:lnTo>
                  <a:pt x="2376928" y="0"/>
                </a:lnTo>
                <a:lnTo>
                  <a:pt x="2376928" y="656940"/>
                </a:lnTo>
                <a:lnTo>
                  <a:pt x="0" y="65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7148" y="1075081"/>
            <a:ext cx="2950679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  <a:spcBef>
                <a:spcPct val="0"/>
              </a:spcBef>
            </a:pPr>
            <a:r>
              <a:rPr lang="en-US" sz="2100" b="1" spc="165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PROBLEM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1748378" y="1269391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0035" y="1568641"/>
            <a:ext cx="15170756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2000" spc="-359">
                <a:solidFill>
                  <a:srgbClr val="102226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TEST, DON’T GUESS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930452" y="3397441"/>
            <a:ext cx="18189752" cy="9229023"/>
            <a:chOff x="0" y="0"/>
            <a:chExt cx="24253002" cy="12305364"/>
          </a:xfrm>
        </p:grpSpPr>
        <p:sp>
          <p:nvSpPr>
            <p:cNvPr id="4" name="Freeform 4"/>
            <p:cNvSpPr/>
            <p:nvPr/>
          </p:nvSpPr>
          <p:spPr>
            <a:xfrm>
              <a:off x="0" y="2097316"/>
              <a:ext cx="17753120" cy="10208048"/>
            </a:xfrm>
            <a:custGeom>
              <a:avLst/>
              <a:gdLst/>
              <a:ahLst/>
              <a:cxnLst/>
              <a:rect l="l" t="t" r="r" b="b"/>
              <a:pathLst>
                <a:path w="17753120" h="10208048">
                  <a:moveTo>
                    <a:pt x="0" y="0"/>
                  </a:moveTo>
                  <a:lnTo>
                    <a:pt x="17753120" y="0"/>
                  </a:lnTo>
                  <a:lnTo>
                    <a:pt x="17753120" y="10208048"/>
                  </a:lnTo>
                  <a:lnTo>
                    <a:pt x="0" y="1020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006" t="-27637" r="-31989" b="-233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740827" y="399017"/>
              <a:ext cx="2897981" cy="823331"/>
            </a:xfrm>
            <a:custGeom>
              <a:avLst/>
              <a:gdLst/>
              <a:ahLst/>
              <a:cxnLst/>
              <a:rect l="l" t="t" r="r" b="b"/>
              <a:pathLst>
                <a:path w="2897981" h="823331">
                  <a:moveTo>
                    <a:pt x="0" y="0"/>
                  </a:moveTo>
                  <a:lnTo>
                    <a:pt x="2897981" y="0"/>
                  </a:lnTo>
                  <a:lnTo>
                    <a:pt x="2897981" y="823331"/>
                  </a:lnTo>
                  <a:lnTo>
                    <a:pt x="0" y="82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982164" y="399017"/>
              <a:ext cx="2897981" cy="823331"/>
            </a:xfrm>
            <a:custGeom>
              <a:avLst/>
              <a:gdLst/>
              <a:ahLst/>
              <a:cxnLst/>
              <a:rect l="l" t="t" r="r" b="b"/>
              <a:pathLst>
                <a:path w="2897981" h="823331">
                  <a:moveTo>
                    <a:pt x="0" y="0"/>
                  </a:moveTo>
                  <a:lnTo>
                    <a:pt x="2897981" y="0"/>
                  </a:lnTo>
                  <a:lnTo>
                    <a:pt x="2897981" y="823331"/>
                  </a:lnTo>
                  <a:lnTo>
                    <a:pt x="0" y="82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85630" y="-238125"/>
              <a:ext cx="4038567" cy="185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HOPE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809795" y="-152400"/>
              <a:ext cx="4417675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BELIEF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201058" y="-152400"/>
              <a:ext cx="7051944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KNOWING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541998" y="530472"/>
            <a:ext cx="2181366" cy="602890"/>
          </a:xfrm>
          <a:custGeom>
            <a:avLst/>
            <a:gdLst/>
            <a:ahLst/>
            <a:cxnLst/>
            <a:rect l="l" t="t" r="r" b="b"/>
            <a:pathLst>
              <a:path w="2181366" h="602890">
                <a:moveTo>
                  <a:pt x="0" y="0"/>
                </a:moveTo>
                <a:lnTo>
                  <a:pt x="2181366" y="0"/>
                </a:lnTo>
                <a:lnTo>
                  <a:pt x="2181366" y="602890"/>
                </a:lnTo>
                <a:lnTo>
                  <a:pt x="0" y="60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8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4399" y="-2509197"/>
            <a:ext cx="22972448" cy="15305393"/>
          </a:xfrm>
          <a:custGeom>
            <a:avLst/>
            <a:gdLst/>
            <a:ahLst/>
            <a:cxnLst/>
            <a:rect l="l" t="t" r="r" b="b"/>
            <a:pathLst>
              <a:path w="22972448" h="15305393">
                <a:moveTo>
                  <a:pt x="0" y="0"/>
                </a:moveTo>
                <a:lnTo>
                  <a:pt x="22972447" y="0"/>
                </a:lnTo>
                <a:lnTo>
                  <a:pt x="22972447" y="15305394"/>
                </a:lnTo>
                <a:lnTo>
                  <a:pt x="0" y="15305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 t="-281" b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69062" y="3674797"/>
            <a:ext cx="14490238" cy="480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64"/>
              </a:lnSpc>
            </a:pPr>
            <a:r>
              <a:rPr lang="en-US" sz="10553" spc="-316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Measurably </a:t>
            </a:r>
            <a:r>
              <a:rPr lang="en-US" sz="10553" b="1" spc="-31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move the dial on public health.</a:t>
            </a:r>
            <a:r>
              <a:rPr lang="en-US" sz="10553" spc="-316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  </a:t>
            </a:r>
          </a:p>
          <a:p>
            <a:pPr marL="0" lvl="0" indent="0" algn="r">
              <a:lnSpc>
                <a:spcPts val="12664"/>
              </a:lnSpc>
            </a:pPr>
            <a:endParaRPr lang="en-US" sz="10553" spc="-316">
              <a:solidFill>
                <a:srgbClr val="FFFFFF"/>
              </a:solidFill>
              <a:latin typeface="Open Sans 1 Light"/>
              <a:ea typeface="Open Sans 1 Light"/>
              <a:cs typeface="Open Sans 1 Light"/>
              <a:sym typeface="Open Sans 1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4186365" y="2307922"/>
            <a:ext cx="8893352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09"/>
              </a:lnSpc>
            </a:pPr>
            <a:r>
              <a:rPr lang="en-US" sz="36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OUR MISSION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510257" y="562877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08252"/>
            <a:ext cx="6358930" cy="7488976"/>
          </a:xfrm>
          <a:custGeom>
            <a:avLst/>
            <a:gdLst/>
            <a:ahLst/>
            <a:cxnLst/>
            <a:rect l="l" t="t" r="r" b="b"/>
            <a:pathLst>
              <a:path w="6358930" h="7488976">
                <a:moveTo>
                  <a:pt x="0" y="0"/>
                </a:moveTo>
                <a:lnTo>
                  <a:pt x="6358930" y="0"/>
                </a:lnTo>
                <a:lnTo>
                  <a:pt x="6358930" y="7488976"/>
                </a:lnTo>
                <a:lnTo>
                  <a:pt x="0" y="748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035" t="-8957" r="-3010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74758" y="4862831"/>
            <a:ext cx="3310904" cy="3310904"/>
            <a:chOff x="0" y="0"/>
            <a:chExt cx="14840029" cy="14840029"/>
          </a:xfrm>
        </p:grpSpPr>
        <p:sp>
          <p:nvSpPr>
            <p:cNvPr id="4" name="Freeform 4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12667" t="-100676" r="-13209" b="-243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49129" y="1770028"/>
            <a:ext cx="6399961" cy="18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22"/>
              </a:lnSpc>
              <a:spcBef>
                <a:spcPct val="0"/>
              </a:spcBef>
            </a:pPr>
            <a:r>
              <a:rPr lang="en-US" sz="7041" spc="-21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The Customer Experience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9567" y="1073750"/>
            <a:ext cx="6425915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399" b="1" spc="189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TESTING AND PROOF</a:t>
            </a:r>
          </a:p>
        </p:txBody>
      </p:sp>
      <p:sp>
        <p:nvSpPr>
          <p:cNvPr id="9" name="AutoShape 9"/>
          <p:cNvSpPr/>
          <p:nvPr/>
        </p:nvSpPr>
        <p:spPr>
          <a:xfrm>
            <a:off x="-1736019" y="1299493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951856" y="2513365"/>
            <a:ext cx="19204002" cy="9400"/>
            <a:chOff x="0" y="0"/>
            <a:chExt cx="6479997" cy="3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203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12317" y="1309018"/>
            <a:ext cx="2382166" cy="3553813"/>
            <a:chOff x="0" y="0"/>
            <a:chExt cx="3176221" cy="4738417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94716" y="0"/>
              <a:ext cx="3081505" cy="3081505"/>
              <a:chOff x="0" y="0"/>
              <a:chExt cx="14840029" cy="1484002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95545" t="-16948" r="-29848" b="-983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3756596"/>
              <a:ext cx="3048274" cy="9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Take a dried blood spot test at home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194608" y="1309018"/>
            <a:ext cx="2311128" cy="3973699"/>
            <a:chOff x="0" y="0"/>
            <a:chExt cx="3081505" cy="5298265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76729" r="-46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3640331"/>
              <a:ext cx="3048274" cy="165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Send test to Vitas Lab in Norway for anonymous analyzation 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386434" y="1369473"/>
            <a:ext cx="2311128" cy="3432902"/>
            <a:chOff x="0" y="0"/>
            <a:chExt cx="3081505" cy="4577202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70" t="-78855" r="-16116" b="-3066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3231" y="3595468"/>
              <a:ext cx="3048274" cy="98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Begin your supplement regimen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467025" y="6399063"/>
            <a:ext cx="19204002" cy="9400"/>
            <a:chOff x="0" y="0"/>
            <a:chExt cx="6479997" cy="3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480048" cy="3175"/>
            </a:xfrm>
            <a:custGeom>
              <a:avLst/>
              <a:gdLst/>
              <a:ahLst/>
              <a:cxnLst/>
              <a:rect l="l" t="t" r="r" b="b"/>
              <a:pathLst>
                <a:path w="6480048" h="3175">
                  <a:moveTo>
                    <a:pt x="0" y="0"/>
                  </a:moveTo>
                  <a:lnTo>
                    <a:pt x="6480048" y="0"/>
                  </a:lnTo>
                  <a:lnTo>
                    <a:pt x="6480048" y="3175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203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67025" y="5136623"/>
            <a:ext cx="2333936" cy="4193626"/>
            <a:chOff x="0" y="0"/>
            <a:chExt cx="3111915" cy="5591501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0" y="0"/>
              <a:ext cx="3081505" cy="3081505"/>
              <a:chOff x="0" y="0"/>
              <a:chExt cx="14840029" cy="148400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71642" t="-18424" r="-3888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641" y="3595468"/>
              <a:ext cx="3048274" cy="199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20-25 days after testing, you’ll receive your results so you can see your baseline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194608" y="5968061"/>
            <a:ext cx="2586322" cy="2530912"/>
            <a:chOff x="0" y="0"/>
            <a:chExt cx="3448429" cy="3374550"/>
          </a:xfrm>
        </p:grpSpPr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0" y="0"/>
              <a:ext cx="1309020" cy="1309020"/>
              <a:chOff x="0" y="0"/>
              <a:chExt cx="14840029" cy="1484002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9137" r="223" b="-188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1069704" y="0"/>
              <a:ext cx="1309020" cy="1309020"/>
              <a:chOff x="0" y="0"/>
              <a:chExt cx="14840029" cy="1484002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4990" r="223" b="-23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2139409" y="0"/>
              <a:ext cx="1309020" cy="1309020"/>
              <a:chOff x="0" y="0"/>
              <a:chExt cx="14840029" cy="1484002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223" t="-52028" r="223" b="-25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41498" y="2054716"/>
              <a:ext cx="3048274" cy="1319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Continue taking your supplements for 120 days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540808" y="5143500"/>
            <a:ext cx="2332359" cy="3915097"/>
            <a:chOff x="0" y="0"/>
            <a:chExt cx="3109811" cy="5220129"/>
          </a:xfrm>
        </p:grpSpPr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0" y="0"/>
              <a:ext cx="2924884" cy="2924884"/>
              <a:chOff x="0" y="0"/>
              <a:chExt cx="14840029" cy="14840029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D1A2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5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223301" y="551024"/>
                <a:ext cx="14393427" cy="13737979"/>
              </a:xfrm>
              <a:custGeom>
                <a:avLst/>
                <a:gdLst/>
                <a:ahLst/>
                <a:cxnLst/>
                <a:rect l="l" t="t" r="r" b="b"/>
                <a:pathLst>
                  <a:path w="14393427" h="13737979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0" y="3431106"/>
                    </a:cubicBezTo>
                    <a:cubicBezTo>
                      <a:pt x="0" y="5557493"/>
                      <a:pt x="0" y="8180487"/>
                      <a:pt x="1231900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7" y="13737980"/>
                      <a:pt x="11929626" y="12433261"/>
                      <a:pt x="13161527" y="10306874"/>
                    </a:cubicBezTo>
                    <a:cubicBezTo>
                      <a:pt x="14393427" y="8180487"/>
                      <a:pt x="14393427" y="5557493"/>
                      <a:pt x="13161527" y="3431106"/>
                    </a:cubicBezTo>
                    <a:cubicBezTo>
                      <a:pt x="11929626" y="1304719"/>
                      <a:pt x="9654147" y="0"/>
                      <a:pt x="7196714" y="1099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5775" r="-7830" b="-914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1537" y="3562021"/>
              <a:ext cx="3048274" cy="1658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8"/>
                </a:lnSpc>
              </a:pPr>
              <a:r>
                <a:rPr lang="en-US" sz="1797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Retest to see the measurable improvement in your health</a:t>
              </a:r>
            </a:p>
            <a:p>
              <a:pPr algn="ctr">
                <a:lnSpc>
                  <a:spcPts val="1815"/>
                </a:lnSpc>
              </a:pPr>
              <a:endParaRPr lang="en-US" sz="179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sp>
        <p:nvSpPr>
          <p:cNvPr id="58" name="Freeform 58"/>
          <p:cNvSpPr/>
          <p:nvPr/>
        </p:nvSpPr>
        <p:spPr>
          <a:xfrm>
            <a:off x="15541998" y="530472"/>
            <a:ext cx="2181366" cy="602890"/>
          </a:xfrm>
          <a:custGeom>
            <a:avLst/>
            <a:gdLst/>
            <a:ahLst/>
            <a:cxnLst/>
            <a:rect l="l" t="t" r="r" b="b"/>
            <a:pathLst>
              <a:path w="2181366" h="602890">
                <a:moveTo>
                  <a:pt x="0" y="0"/>
                </a:moveTo>
                <a:lnTo>
                  <a:pt x="2181366" y="0"/>
                </a:lnTo>
                <a:lnTo>
                  <a:pt x="2181366" y="602890"/>
                </a:lnTo>
                <a:lnTo>
                  <a:pt x="0" y="60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60705"/>
            <a:ext cx="16389151" cy="6724117"/>
          </a:xfrm>
          <a:custGeom>
            <a:avLst/>
            <a:gdLst/>
            <a:ahLst/>
            <a:cxnLst/>
            <a:rect l="l" t="t" r="r" b="b"/>
            <a:pathLst>
              <a:path w="16389151" h="6724117">
                <a:moveTo>
                  <a:pt x="0" y="0"/>
                </a:moveTo>
                <a:lnTo>
                  <a:pt x="16389151" y="0"/>
                </a:lnTo>
                <a:lnTo>
                  <a:pt x="16389151" y="6724118"/>
                </a:lnTo>
                <a:lnTo>
                  <a:pt x="0" y="672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60" t="-49562" r="-14640" b="-331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29567" y="1591911"/>
            <a:ext cx="10539930" cy="96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22"/>
              </a:lnSpc>
              <a:spcBef>
                <a:spcPct val="0"/>
              </a:spcBef>
            </a:pPr>
            <a:r>
              <a:rPr lang="en-US" sz="7041" spc="-211">
                <a:solidFill>
                  <a:srgbClr val="000000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We Know </a:t>
            </a:r>
            <a:r>
              <a:rPr lang="en-US" sz="7041" b="1" spc="-21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the Statistics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9567" y="1073750"/>
            <a:ext cx="6425915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399" b="1" spc="189">
                <a:solidFill>
                  <a:srgbClr val="73898E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TESTING AND PROOF</a:t>
            </a:r>
          </a:p>
        </p:txBody>
      </p:sp>
      <p:sp>
        <p:nvSpPr>
          <p:cNvPr id="5" name="AutoShape 5"/>
          <p:cNvSpPr/>
          <p:nvPr/>
        </p:nvSpPr>
        <p:spPr>
          <a:xfrm>
            <a:off x="-1736019" y="1299493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71995" y="4287109"/>
            <a:ext cx="11146804" cy="372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37"/>
              </a:lnSpc>
            </a:pPr>
            <a:r>
              <a:rPr lang="en-US" sz="7567" dirty="0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Imagine if you could offer a test </a:t>
            </a:r>
            <a:r>
              <a:rPr lang="en-US" sz="7567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every person needs</a:t>
            </a:r>
            <a:r>
              <a:rPr lang="en-US" sz="7567" dirty="0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</a:t>
            </a:r>
            <a:r>
              <a:rPr lang="en-US" sz="7567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! </a:t>
            </a:r>
          </a:p>
        </p:txBody>
      </p:sp>
      <p:sp>
        <p:nvSpPr>
          <p:cNvPr id="4" name="Freeform 4"/>
          <p:cNvSpPr/>
          <p:nvPr/>
        </p:nvSpPr>
        <p:spPr>
          <a:xfrm>
            <a:off x="15510257" y="562877"/>
            <a:ext cx="2069745" cy="572040"/>
          </a:xfrm>
          <a:custGeom>
            <a:avLst/>
            <a:gdLst/>
            <a:ahLst/>
            <a:cxnLst/>
            <a:rect l="l" t="t" r="r" b="b"/>
            <a:pathLst>
              <a:path w="2069745" h="572040">
                <a:moveTo>
                  <a:pt x="0" y="0"/>
                </a:moveTo>
                <a:lnTo>
                  <a:pt x="2069745" y="0"/>
                </a:lnTo>
                <a:lnTo>
                  <a:pt x="2069745" y="572040"/>
                </a:lnTo>
                <a:lnTo>
                  <a:pt x="0" y="57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71995" y="1594857"/>
            <a:ext cx="15667624" cy="7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</a:pPr>
            <a:r>
              <a:rPr lang="en-US" sz="4400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THE SILENT THREAT MOST PEOPLE MISS: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6028</Words>
  <Application>Microsoft Office PowerPoint</Application>
  <PresentationFormat>Custom</PresentationFormat>
  <Paragraphs>1073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Proxima Nova</vt:lpstr>
      <vt:lpstr>Poppins Extra-Light</vt:lpstr>
      <vt:lpstr>Open Sans 2 Light</vt:lpstr>
      <vt:lpstr>Open Sans 1 Light Italics</vt:lpstr>
      <vt:lpstr>Open Sans 2 Light Italics</vt:lpstr>
      <vt:lpstr>Arial</vt:lpstr>
      <vt:lpstr>DM Sans</vt:lpstr>
      <vt:lpstr>Open Sans 1</vt:lpstr>
      <vt:lpstr>Open Sans 1 Bold</vt:lpstr>
      <vt:lpstr>Open Sans 2</vt:lpstr>
      <vt:lpstr>Open Sans 2 Bold Italics</vt:lpstr>
      <vt:lpstr>Helvetica</vt:lpstr>
      <vt:lpstr>Canva Sans Bold</vt:lpstr>
      <vt:lpstr>Open Sans 1 Light</vt:lpstr>
      <vt:lpstr>Canva Sans</vt:lpstr>
      <vt:lpstr>Helvetica Bold</vt:lpstr>
      <vt:lpstr>Open Sans 1 Medium</vt:lpstr>
      <vt:lpstr>Calibri</vt:lpstr>
      <vt:lpstr>Open Sans 1 Semi-Bold</vt:lpstr>
      <vt:lpstr>Helvetica Italics</vt:lpstr>
      <vt:lpstr>Bebas Neue Bold</vt:lpstr>
      <vt:lpstr>Poppins</vt:lpstr>
      <vt:lpstr>Open Sans 2 Bold</vt:lpstr>
      <vt:lpstr>Nunito Sans Expanded Light</vt:lpstr>
      <vt:lpstr>Proxima Nova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Business Presentation Deck July 2025</dc:title>
  <cp:lastModifiedBy>Stuart Tomc</cp:lastModifiedBy>
  <cp:revision>1</cp:revision>
  <dcterms:created xsi:type="dcterms:W3CDTF">2006-08-16T00:00:00Z</dcterms:created>
  <dcterms:modified xsi:type="dcterms:W3CDTF">2025-07-20T03:04:03Z</dcterms:modified>
  <dc:identifier>DAGr8a0KDqE</dc:identifier>
</cp:coreProperties>
</file>